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20" d="100"/>
          <a:sy n="120" d="100"/>
        </p:scale>
        <p:origin x="-2952" y="-15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1\Dropbox\Transcription%20and%20epigenetic%20regulation%20of%20NDRG1\&#27963;&#38913;&#31807;1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2198057211663855"/>
          <c:y val="6.0417245912082231E-2"/>
          <c:w val="0.62184953242787078"/>
          <c:h val="0.79923515953535629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Empty + shCTR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numRef>
              <c:f>工作表1!$A$2:$A$7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cat>
          <c:val>
            <c:numRef>
              <c:f>工作表1!$B$2:$B$7</c:f>
              <c:numCache>
                <c:formatCode>General</c:formatCode>
                <c:ptCount val="6"/>
                <c:pt idx="0" formatCode="0.00E+00">
                  <c:v>2.7755999999999999E-17</c:v>
                </c:pt>
                <c:pt idx="1">
                  <c:v>0.66269999999999996</c:v>
                </c:pt>
                <c:pt idx="2">
                  <c:v>0.97809999999999997</c:v>
                </c:pt>
                <c:pt idx="3">
                  <c:v>1.1397999999999999</c:v>
                </c:pt>
                <c:pt idx="4">
                  <c:v>1.3345</c:v>
                </c:pt>
                <c:pt idx="5">
                  <c:v>1.3885000000000001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Empty + shNDRG1</c:v>
                </c:pt>
              </c:strCache>
            </c:strRef>
          </c:tx>
          <c:spPr>
            <a:ln>
              <a:solidFill>
                <a:srgbClr val="000099"/>
              </a:solidFill>
            </a:ln>
          </c:spPr>
          <c:marker>
            <c:spPr>
              <a:solidFill>
                <a:srgbClr val="000099"/>
              </a:solidFill>
              <a:ln>
                <a:solidFill>
                  <a:srgbClr val="000099"/>
                </a:solidFill>
              </a:ln>
            </c:spPr>
          </c:marker>
          <c:cat>
            <c:numRef>
              <c:f>工作表1!$A$2:$A$7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cat>
          <c:val>
            <c:numRef>
              <c:f>工作表1!$C$2:$C$7</c:f>
              <c:numCache>
                <c:formatCode>General</c:formatCode>
                <c:ptCount val="6"/>
                <c:pt idx="0">
                  <c:v>0</c:v>
                </c:pt>
                <c:pt idx="1">
                  <c:v>0.3266</c:v>
                </c:pt>
                <c:pt idx="2">
                  <c:v>0.36759999999999998</c:v>
                </c:pt>
                <c:pt idx="3">
                  <c:v>0.48180000000000001</c:v>
                </c:pt>
                <c:pt idx="4">
                  <c:v>0.53949999999999998</c:v>
                </c:pt>
                <c:pt idx="5">
                  <c:v>0.67579999999999996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AHR + shCTR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triangle"/>
            <c:size val="7"/>
            <c:spPr>
              <a:solidFill>
                <a:schemeClr val="tx1"/>
              </a:solidFill>
              <a:ln>
                <a:solidFill>
                  <a:srgbClr val="000000"/>
                </a:solidFill>
              </a:ln>
            </c:spPr>
          </c:marker>
          <c:cat>
            <c:numRef>
              <c:f>工作表1!$A$2:$A$7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cat>
          <c:val>
            <c:numRef>
              <c:f>工作表1!$D$2:$D$7</c:f>
              <c:numCache>
                <c:formatCode>General</c:formatCode>
                <c:ptCount val="6"/>
                <c:pt idx="0" formatCode="0.00E+00">
                  <c:v>1.3878E-17</c:v>
                </c:pt>
                <c:pt idx="1">
                  <c:v>0.73729999999999996</c:v>
                </c:pt>
                <c:pt idx="2">
                  <c:v>1.1436999999999999</c:v>
                </c:pt>
                <c:pt idx="3">
                  <c:v>1.2963</c:v>
                </c:pt>
                <c:pt idx="4">
                  <c:v>1.4613</c:v>
                </c:pt>
                <c:pt idx="5">
                  <c:v>1.6613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AHR + shNDRG1</c:v>
                </c:pt>
              </c:strCache>
            </c:strRef>
          </c:tx>
          <c:spPr>
            <a:ln>
              <a:solidFill>
                <a:srgbClr val="006600"/>
              </a:solidFill>
            </a:ln>
          </c:spPr>
          <c:marker>
            <c:symbol val="x"/>
            <c:size val="7"/>
            <c:spPr>
              <a:solidFill>
                <a:srgbClr val="006600"/>
              </a:solidFill>
              <a:ln>
                <a:solidFill>
                  <a:srgbClr val="006600"/>
                </a:solidFill>
              </a:ln>
            </c:spPr>
          </c:marker>
          <c:cat>
            <c:numRef>
              <c:f>工作表1!$A$2:$A$7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cat>
          <c:val>
            <c:numRef>
              <c:f>工作表1!$E$2:$E$7</c:f>
              <c:numCache>
                <c:formatCode>General</c:formatCode>
                <c:ptCount val="6"/>
                <c:pt idx="0" formatCode="0.00E+00">
                  <c:v>2.7755999999999999E-17</c:v>
                </c:pt>
                <c:pt idx="1">
                  <c:v>0.49340000000000001</c:v>
                </c:pt>
                <c:pt idx="2">
                  <c:v>0.68659999999999999</c:v>
                </c:pt>
                <c:pt idx="3">
                  <c:v>0.76080000000000003</c:v>
                </c:pt>
                <c:pt idx="4">
                  <c:v>0.82479999999999998</c:v>
                </c:pt>
                <c:pt idx="5">
                  <c:v>0.90759999999999996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3153768"/>
        <c:axId val="483160824"/>
      </c:lineChart>
      <c:catAx>
        <c:axId val="48315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zh-TW"/>
          </a:p>
        </c:txPr>
        <c:crossAx val="483160824"/>
        <c:crossesAt val="0"/>
        <c:auto val="1"/>
        <c:lblAlgn val="ctr"/>
        <c:lblOffset val="100"/>
        <c:noMultiLvlLbl val="0"/>
      </c:catAx>
      <c:valAx>
        <c:axId val="483160824"/>
        <c:scaling>
          <c:orientation val="minMax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#,##0.0_);[Red]\(#,##0.0\)" sourceLinked="0"/>
        <c:majorTickMark val="in"/>
        <c:minorTickMark val="none"/>
        <c:tickLblPos val="nextTo"/>
        <c:txPr>
          <a:bodyPr/>
          <a:lstStyle/>
          <a:p>
            <a:pPr>
              <a:defRPr sz="1200"/>
            </a:pPr>
            <a:endParaRPr lang="zh-TW"/>
          </a:p>
        </c:txPr>
        <c:crossAx val="483153768"/>
        <c:crossesAt val="1"/>
        <c:crossBetween val="midCat"/>
        <c:majorUnit val="0.4"/>
      </c:valAx>
    </c:plotArea>
    <c:legend>
      <c:legendPos val="r"/>
      <c:layout>
        <c:manualLayout>
          <c:xMode val="edge"/>
          <c:yMode val="edge"/>
          <c:x val="0.25165566147754859"/>
          <c:y val="4.7573896823273606E-2"/>
          <c:w val="0.35840081657249762"/>
          <c:h val="0.24140723917925763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6AAD0-24B2-45E3-9221-B698F729443A}" type="datetimeFigureOut">
              <a:rPr lang="zh-TW" altLang="en-US" smtClean="0"/>
              <a:t>2017/8/22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3DCFC0-4EE9-4CA1-BAFD-B7AF83DB716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6427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備忘稿版面配置區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eaLnBrk="1" hangingPunct="1">
              <a:defRPr/>
            </a:pPr>
            <a:endParaRPr lang="en-US" altLang="zh-TW" smtClean="0">
              <a:latin typeface="Arial" panose="020B0604020202020204" pitchFamily="34" charset="0"/>
            </a:endParaRPr>
          </a:p>
          <a:p>
            <a:pPr eaLnBrk="1" hangingPunct="1">
              <a:defRPr/>
            </a:pPr>
            <a:endParaRPr lang="en-US" altLang="zh-TW" smtClean="0">
              <a:latin typeface="Arial" panose="020B0604020202020204" pitchFamily="34" charset="0"/>
            </a:endParaRPr>
          </a:p>
          <a:p>
            <a:pPr eaLnBrk="1" hangingPunct="1">
              <a:defRPr/>
            </a:pPr>
            <a:endParaRPr lang="en-US" altLang="zh-TW" smtClean="0">
              <a:latin typeface="Arial" panose="020B0604020202020204" pitchFamily="34" charset="0"/>
            </a:endParaRPr>
          </a:p>
          <a:p>
            <a:pPr eaLnBrk="1" hangingPunct="1">
              <a:defRPr/>
            </a:pPr>
            <a:endParaRPr lang="en-US" altLang="zh-TW" smtClean="0">
              <a:latin typeface="Arial" panose="020B0604020202020204" pitchFamily="34" charset="0"/>
            </a:endParaRPr>
          </a:p>
          <a:p>
            <a:pPr eaLnBrk="1" hangingPunct="1">
              <a:defRPr/>
            </a:pPr>
            <a:endParaRPr lang="en-US" altLang="zh-TW" smtClean="0">
              <a:latin typeface="Arial" panose="020B0604020202020204" pitchFamily="34" charset="0"/>
            </a:endParaRPr>
          </a:p>
          <a:p>
            <a:pPr eaLnBrk="1" hangingPunct="1">
              <a:defRPr/>
            </a:pPr>
            <a:endParaRPr lang="en-US" altLang="zh-TW" smtClean="0">
              <a:latin typeface="Arial" panose="020B0604020202020204" pitchFamily="34" charset="0"/>
            </a:endParaRPr>
          </a:p>
          <a:p>
            <a:pPr eaLnBrk="1" hangingPunct="1">
              <a:defRPr/>
            </a:pPr>
            <a:endParaRPr lang="en-US" altLang="zh-TW" smtClean="0">
              <a:latin typeface="Arial" panose="020B0604020202020204" pitchFamily="34" charset="0"/>
            </a:endParaRPr>
          </a:p>
          <a:p>
            <a:pPr>
              <a:defRPr/>
            </a:pPr>
            <a:endParaRPr lang="en-US" altLang="zh-TW" smtClean="0">
              <a:latin typeface="Arial" panose="020B0604020202020204" pitchFamily="34" charset="0"/>
            </a:endParaRPr>
          </a:p>
          <a:p>
            <a:pPr>
              <a:defRPr/>
            </a:pPr>
            <a:r>
              <a:rPr lang="zh-TW" altLang="en-US" smtClean="0">
                <a:latin typeface="Arial" panose="020B0604020202020204" pitchFamily="34" charset="0"/>
              </a:rPr>
              <a:t>接著我們做</a:t>
            </a:r>
            <a:r>
              <a:rPr lang="en-US" altLang="zh-TW" smtClean="0">
                <a:latin typeface="Arial" panose="020B0604020202020204" pitchFamily="34" charset="0"/>
              </a:rPr>
              <a:t>functional studies, </a:t>
            </a:r>
            <a:r>
              <a:rPr lang="zh-TW" altLang="en-US" smtClean="0">
                <a:latin typeface="Arial" panose="020B0604020202020204" pitchFamily="34" charset="0"/>
              </a:rPr>
              <a:t>首先用</a:t>
            </a:r>
            <a:r>
              <a:rPr lang="en-US" altLang="zh-TW" smtClean="0">
                <a:latin typeface="Arial" panose="020B0604020202020204" pitchFamily="34" charset="0"/>
              </a:rPr>
              <a:t>MTT</a:t>
            </a:r>
            <a:r>
              <a:rPr lang="zh-TW" altLang="en-US" smtClean="0">
                <a:latin typeface="Arial" panose="020B0604020202020204" pitchFamily="34" charset="0"/>
              </a:rPr>
              <a:t>測</a:t>
            </a:r>
            <a:r>
              <a:rPr lang="en-US" altLang="zh-TW" smtClean="0">
                <a:latin typeface="Arial" panose="020B0604020202020204" pitchFamily="34" charset="0"/>
              </a:rPr>
              <a:t>proliferation, </a:t>
            </a:r>
            <a:r>
              <a:rPr lang="zh-TW" altLang="en-US" smtClean="0">
                <a:latin typeface="Arial" panose="020B0604020202020204" pitchFamily="34" charset="0"/>
              </a:rPr>
              <a:t>結果發現</a:t>
            </a:r>
            <a:r>
              <a:rPr lang="en-US" altLang="zh-TW" smtClean="0">
                <a:latin typeface="Arial" panose="020B0604020202020204" pitchFamily="34" charset="0"/>
              </a:rPr>
              <a:t>, </a:t>
            </a:r>
            <a:r>
              <a:rPr lang="zh-TW" altLang="en-US" smtClean="0">
                <a:latin typeface="Arial" panose="020B0604020202020204" pitchFamily="34" charset="0"/>
              </a:rPr>
              <a:t>在缺氧下</a:t>
            </a:r>
            <a:r>
              <a:rPr lang="en-US" altLang="zh-TW" smtClean="0">
                <a:latin typeface="Arial" panose="020B0604020202020204" pitchFamily="34" charset="0"/>
              </a:rPr>
              <a:t>, AHR</a:t>
            </a:r>
            <a:r>
              <a:rPr lang="zh-TW" altLang="en-US" smtClean="0">
                <a:latin typeface="Arial" panose="020B0604020202020204" pitchFamily="34" charset="0"/>
              </a:rPr>
              <a:t>可促進細胞生長</a:t>
            </a:r>
            <a:r>
              <a:rPr lang="en-US" altLang="zh-TW" smtClean="0">
                <a:latin typeface="Arial" panose="020B0604020202020204" pitchFamily="34" charset="0"/>
              </a:rPr>
              <a:t>, </a:t>
            </a:r>
            <a:r>
              <a:rPr lang="zh-TW" altLang="en-US" smtClean="0">
                <a:latin typeface="Arial" panose="020B0604020202020204" pitchFamily="34" charset="0"/>
              </a:rPr>
              <a:t>當</a:t>
            </a:r>
            <a:r>
              <a:rPr lang="en-US" altLang="zh-TW" smtClean="0">
                <a:latin typeface="Arial" panose="020B0604020202020204" pitchFamily="34" charset="0"/>
              </a:rPr>
              <a:t>NDRG1</a:t>
            </a:r>
            <a:r>
              <a:rPr lang="zh-TW" altLang="en-US" smtClean="0">
                <a:latin typeface="Arial" panose="020B0604020202020204" pitchFamily="34" charset="0"/>
              </a:rPr>
              <a:t>被</a:t>
            </a:r>
            <a:r>
              <a:rPr lang="en-US" altLang="zh-TW" smtClean="0">
                <a:latin typeface="Arial" panose="020B0604020202020204" pitchFamily="34" charset="0"/>
              </a:rPr>
              <a:t>silencing</a:t>
            </a:r>
            <a:r>
              <a:rPr lang="zh-TW" altLang="en-US" smtClean="0">
                <a:latin typeface="Arial" panose="020B0604020202020204" pitchFamily="34" charset="0"/>
              </a:rPr>
              <a:t>後</a:t>
            </a:r>
            <a:r>
              <a:rPr lang="en-US" altLang="zh-TW" smtClean="0">
                <a:latin typeface="Arial" panose="020B0604020202020204" pitchFamily="34" charset="0"/>
              </a:rPr>
              <a:t>, </a:t>
            </a:r>
            <a:r>
              <a:rPr lang="zh-TW" altLang="en-US" smtClean="0">
                <a:latin typeface="Arial" panose="020B0604020202020204" pitchFamily="34" charset="0"/>
              </a:rPr>
              <a:t>癌細胞的生長變慢</a:t>
            </a:r>
            <a:r>
              <a:rPr lang="en-US" altLang="zh-TW" smtClean="0">
                <a:latin typeface="Arial" panose="020B0604020202020204" pitchFamily="34" charset="0"/>
              </a:rPr>
              <a:t>, </a:t>
            </a:r>
            <a:r>
              <a:rPr lang="zh-TW" altLang="en-US" smtClean="0">
                <a:latin typeface="Arial" panose="020B0604020202020204" pitchFamily="34" charset="0"/>
              </a:rPr>
              <a:t>如果再大量表現</a:t>
            </a:r>
            <a:r>
              <a:rPr lang="en-US" altLang="zh-TW" smtClean="0">
                <a:latin typeface="Arial" panose="020B0604020202020204" pitchFamily="34" charset="0"/>
              </a:rPr>
              <a:t>AHR, </a:t>
            </a:r>
            <a:r>
              <a:rPr lang="zh-TW" altLang="en-US" smtClean="0">
                <a:latin typeface="Arial" panose="020B0604020202020204" pitchFamily="34" charset="0"/>
              </a:rPr>
              <a:t>細胞的生長速度又會變快</a:t>
            </a:r>
            <a:r>
              <a:rPr lang="en-US" altLang="zh-TW" smtClean="0">
                <a:latin typeface="Arial" panose="020B0604020202020204" pitchFamily="34" charset="0"/>
              </a:rPr>
              <a:t>.</a:t>
            </a:r>
          </a:p>
          <a:p>
            <a:pPr>
              <a:defRPr/>
            </a:pPr>
            <a:endParaRPr lang="en-US" altLang="zh-TW" smtClean="0">
              <a:latin typeface="Arial" panose="020B0604020202020204" pitchFamily="34" charset="0"/>
            </a:endParaRPr>
          </a:p>
          <a:p>
            <a:pPr>
              <a:defRPr/>
            </a:pPr>
            <a:r>
              <a:rPr lang="en-US" altLang="zh-TW" smtClean="0">
                <a:latin typeface="Arial" panose="020B0604020202020204" pitchFamily="34" charset="0"/>
              </a:rPr>
              <a:t>overexpression of AHR significantly (</a:t>
            </a:r>
            <a:r>
              <a:rPr lang="en-US" altLang="zh-TW" i="1" smtClean="0">
                <a:latin typeface="Arial" panose="020B0604020202020204" pitchFamily="34" charset="0"/>
              </a:rPr>
              <a:t>P</a:t>
            </a:r>
            <a:r>
              <a:rPr lang="en-US" altLang="zh-TW" smtClean="0">
                <a:latin typeface="Arial" panose="020B0604020202020204" pitchFamily="34" charset="0"/>
              </a:rPr>
              <a:t> &lt; 0.05) facilitated cell growth under hypoxia as compared with empty vector controls (Fig. 6A). Similarly, knockdown of </a:t>
            </a:r>
            <a:r>
              <a:rPr lang="en-US" altLang="zh-TW" i="1" smtClean="0">
                <a:latin typeface="Arial" panose="020B0604020202020204" pitchFamily="34" charset="0"/>
              </a:rPr>
              <a:t>NDRG1</a:t>
            </a:r>
            <a:r>
              <a:rPr lang="en-US" altLang="zh-TW" smtClean="0">
                <a:latin typeface="Arial" panose="020B0604020202020204" pitchFamily="34" charset="0"/>
              </a:rPr>
              <a:t> significantly (</a:t>
            </a:r>
            <a:r>
              <a:rPr lang="en-US" altLang="zh-TW" i="1" smtClean="0">
                <a:latin typeface="Arial" panose="020B0604020202020204" pitchFamily="34" charset="0"/>
              </a:rPr>
              <a:t>P</a:t>
            </a:r>
            <a:r>
              <a:rPr lang="en-US" altLang="zh-TW" smtClean="0">
                <a:latin typeface="Arial" panose="020B0604020202020204" pitchFamily="34" charset="0"/>
              </a:rPr>
              <a:t> &lt; 0.05) attenuated cell proliferation under hypoxia, and the phenomenon can be rescued by overexpressing AHR</a:t>
            </a:r>
            <a:endParaRPr lang="en-US" altLang="zh-TW" b="1" smtClean="0">
              <a:latin typeface="Arial" panose="020B0604020202020204" pitchFamily="34" charset="0"/>
            </a:endParaRPr>
          </a:p>
          <a:p>
            <a:pPr>
              <a:defRPr/>
            </a:pPr>
            <a:endParaRPr lang="en-US" altLang="zh-TW" b="1" smtClean="0">
              <a:latin typeface="Arial" panose="020B0604020202020204" pitchFamily="34" charset="0"/>
            </a:endParaRPr>
          </a:p>
          <a:p>
            <a:pPr>
              <a:defRPr/>
            </a:pPr>
            <a:r>
              <a:rPr lang="en-US" altLang="zh-TW" b="1" smtClean="0">
                <a:latin typeface="Arial" panose="020B0604020202020204" pitchFamily="34" charset="0"/>
              </a:rPr>
              <a:t>Figure 6. AHR increases cell growth and cell migration under hypoxia through targeting NDRG1. </a:t>
            </a:r>
            <a:r>
              <a:rPr lang="en-US" altLang="zh-TW" smtClean="0">
                <a:latin typeface="Arial" panose="020B0604020202020204" pitchFamily="34" charset="0"/>
              </a:rPr>
              <a:t>(A) Cell proliferation using the CCK-8 assay. Growth curves were analyzed in MCF-7 cells knocked down for </a:t>
            </a:r>
            <a:r>
              <a:rPr lang="en-US" altLang="zh-TW" i="1" smtClean="0">
                <a:latin typeface="Arial" panose="020B0604020202020204" pitchFamily="34" charset="0"/>
              </a:rPr>
              <a:t>NDRG1</a:t>
            </a:r>
            <a:r>
              <a:rPr lang="en-US" altLang="zh-TW" smtClean="0">
                <a:latin typeface="Arial" panose="020B0604020202020204" pitchFamily="34" charset="0"/>
              </a:rPr>
              <a:t> and/or overexpressing </a:t>
            </a:r>
            <a:r>
              <a:rPr lang="en-US" altLang="zh-TW" i="1" smtClean="0">
                <a:latin typeface="Arial" panose="020B0604020202020204" pitchFamily="34" charset="0"/>
              </a:rPr>
              <a:t>AHR</a:t>
            </a:r>
            <a:r>
              <a:rPr lang="en-US" altLang="zh-TW" smtClean="0">
                <a:latin typeface="Arial" panose="020B0604020202020204" pitchFamily="34" charset="0"/>
              </a:rPr>
              <a:t>. The proliferation rate was normalized to the absorbance on day 0. </a:t>
            </a:r>
            <a:endParaRPr lang="zh-TW" altLang="en-US" smtClean="0">
              <a:latin typeface="Arial" panose="020B0604020202020204" pitchFamily="34" charset="0"/>
            </a:endParaRPr>
          </a:p>
        </p:txBody>
      </p:sp>
      <p:sp>
        <p:nvSpPr>
          <p:cNvPr id="3174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05E2010-35E3-417A-9C6B-E4C47451B96E}" type="slidenum">
              <a:rPr kumimoji="1" lang="en-US" altLang="zh-TW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kumimoji="1" lang="en-US" altLang="zh-TW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04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84E1-2FF8-46A6-B566-81965F18BBAA}" type="datetimeFigureOut">
              <a:rPr lang="zh-TW" altLang="en-US" smtClean="0"/>
              <a:t>2017/8/22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F8A5-D208-4EEC-8DD0-35D7484A61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663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84E1-2FF8-46A6-B566-81965F18BBAA}" type="datetimeFigureOut">
              <a:rPr lang="zh-TW" altLang="en-US" smtClean="0"/>
              <a:t>2017/8/22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F8A5-D208-4EEC-8DD0-35D7484A61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0797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84E1-2FF8-46A6-B566-81965F18BBAA}" type="datetimeFigureOut">
              <a:rPr lang="zh-TW" altLang="en-US" smtClean="0"/>
              <a:t>2017/8/22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F8A5-D208-4EEC-8DD0-35D7484A61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45020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1343217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24417" y="1628776"/>
            <a:ext cx="10972800" cy="4525963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D214C-28DC-4571-9A63-5A4ABD504D8E}" type="datetime1">
              <a:rPr lang="zh-TW" altLang="en-US"/>
              <a:pPr>
                <a:defRPr/>
              </a:pPr>
              <a:t>2017/8/22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79AFEB3-D57B-437A-AAEC-4310F1F17E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8734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84E1-2FF8-46A6-B566-81965F18BBAA}" type="datetimeFigureOut">
              <a:rPr lang="zh-TW" altLang="en-US" smtClean="0"/>
              <a:t>2017/8/22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F8A5-D208-4EEC-8DD0-35D7484A61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874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84E1-2FF8-46A6-B566-81965F18BBAA}" type="datetimeFigureOut">
              <a:rPr lang="zh-TW" altLang="en-US" smtClean="0"/>
              <a:t>2017/8/22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F8A5-D208-4EEC-8DD0-35D7484A61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545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84E1-2FF8-46A6-B566-81965F18BBAA}" type="datetimeFigureOut">
              <a:rPr lang="zh-TW" altLang="en-US" smtClean="0"/>
              <a:t>2017/8/22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F8A5-D208-4EEC-8DD0-35D7484A61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158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84E1-2FF8-46A6-B566-81965F18BBAA}" type="datetimeFigureOut">
              <a:rPr lang="zh-TW" altLang="en-US" smtClean="0"/>
              <a:t>2017/8/22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F8A5-D208-4EEC-8DD0-35D7484A61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2864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84E1-2FF8-46A6-B566-81965F18BBAA}" type="datetimeFigureOut">
              <a:rPr lang="zh-TW" altLang="en-US" smtClean="0"/>
              <a:t>2017/8/22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F8A5-D208-4EEC-8DD0-35D7484A61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3019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84E1-2FF8-46A6-B566-81965F18BBAA}" type="datetimeFigureOut">
              <a:rPr lang="zh-TW" altLang="en-US" smtClean="0"/>
              <a:t>2017/8/22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F8A5-D208-4EEC-8DD0-35D7484A61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9323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84E1-2FF8-46A6-B566-81965F18BBAA}" type="datetimeFigureOut">
              <a:rPr lang="zh-TW" altLang="en-US" smtClean="0"/>
              <a:t>2017/8/22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F8A5-D208-4EEC-8DD0-35D7484A61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9296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84E1-2FF8-46A6-B566-81965F18BBAA}" type="datetimeFigureOut">
              <a:rPr lang="zh-TW" altLang="en-US" smtClean="0"/>
              <a:t>2017/8/22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0F8A5-D208-4EEC-8DD0-35D7484A61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8567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184E1-2FF8-46A6-B566-81965F18BBAA}" type="datetimeFigureOut">
              <a:rPr lang="zh-TW" altLang="en-US" smtClean="0"/>
              <a:t>2017/8/22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0F8A5-D208-4EEC-8DD0-35D7484A61A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084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圖表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072185"/>
              </p:ext>
            </p:extLst>
          </p:nvPr>
        </p:nvGraphicFramePr>
        <p:xfrm>
          <a:off x="69015" y="535980"/>
          <a:ext cx="11287125" cy="6033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文字方塊 6"/>
          <p:cNvSpPr txBox="1"/>
          <p:nvPr/>
        </p:nvSpPr>
        <p:spPr>
          <a:xfrm rot="16200000">
            <a:off x="670738" y="2498265"/>
            <a:ext cx="2332737" cy="36933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altLang="zh-TW" sz="1800" dirty="0"/>
              <a:t>Proliferation</a:t>
            </a:r>
            <a:endParaRPr lang="zh-TW" altLang="en-US" sz="1800" dirty="0"/>
          </a:p>
        </p:txBody>
      </p:sp>
      <p:sp>
        <p:nvSpPr>
          <p:cNvPr id="12" name="文字方塊 4"/>
          <p:cNvSpPr txBox="1"/>
          <p:nvPr/>
        </p:nvSpPr>
        <p:spPr>
          <a:xfrm>
            <a:off x="5541406" y="5901925"/>
            <a:ext cx="3988986" cy="36933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altLang="zh-TW" sz="1800" dirty="0"/>
              <a:t>Day after inoculation </a:t>
            </a:r>
            <a:endParaRPr lang="zh-TW" altLang="en-US" sz="1800" dirty="0"/>
          </a:p>
        </p:txBody>
      </p:sp>
      <p:sp>
        <p:nvSpPr>
          <p:cNvPr id="2" name="文字方塊 1"/>
          <p:cNvSpPr txBox="1">
            <a:spLocks noChangeArrowheads="1"/>
          </p:cNvSpPr>
          <p:nvPr/>
        </p:nvSpPr>
        <p:spPr bwMode="auto">
          <a:xfrm>
            <a:off x="9698725" y="3957361"/>
            <a:ext cx="16051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200" dirty="0">
                <a:solidFill>
                  <a:srgbClr val="002060"/>
                </a:solidFill>
                <a:latin typeface="Arial" panose="020B0604020202020204" pitchFamily="34" charset="0"/>
              </a:rPr>
              <a:t>shNDRG1</a:t>
            </a:r>
            <a:endParaRPr lang="zh-TW" altLang="en-US" sz="12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30730" name="文字方塊 12"/>
          <p:cNvSpPr txBox="1">
            <a:spLocks noChangeArrowheads="1"/>
          </p:cNvSpPr>
          <p:nvPr/>
        </p:nvSpPr>
        <p:spPr bwMode="auto">
          <a:xfrm>
            <a:off x="9764531" y="1255436"/>
            <a:ext cx="9250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200" dirty="0">
                <a:latin typeface="Arial" panose="020B0604020202020204" pitchFamily="34" charset="0"/>
              </a:rPr>
              <a:t>AHR</a:t>
            </a:r>
            <a:endParaRPr lang="zh-TW" altLang="en-US" sz="1200" dirty="0">
              <a:latin typeface="Arial" panose="020B0604020202020204" pitchFamily="34" charset="0"/>
            </a:endParaRPr>
          </a:p>
        </p:txBody>
      </p:sp>
      <p:sp>
        <p:nvSpPr>
          <p:cNvPr id="14" name="文字方塊 13"/>
          <p:cNvSpPr txBox="1">
            <a:spLocks noChangeArrowheads="1"/>
          </p:cNvSpPr>
          <p:nvPr/>
        </p:nvSpPr>
        <p:spPr bwMode="auto">
          <a:xfrm>
            <a:off x="9681930" y="3231378"/>
            <a:ext cx="251007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200" dirty="0">
                <a:solidFill>
                  <a:srgbClr val="008000"/>
                </a:solidFill>
                <a:latin typeface="Arial" panose="020B0604020202020204" pitchFamily="34" charset="0"/>
              </a:rPr>
              <a:t>AHR + shNDRG1</a:t>
            </a:r>
            <a:endParaRPr lang="zh-TW" altLang="en-US" sz="1200" dirty="0">
              <a:solidFill>
                <a:srgbClr val="008000"/>
              </a:solidFill>
              <a:latin typeface="Arial" panose="020B0604020202020204" pitchFamily="34" charset="0"/>
            </a:endParaRPr>
          </a:p>
        </p:txBody>
      </p:sp>
      <p:sp>
        <p:nvSpPr>
          <p:cNvPr id="30732" name="文字方塊 14"/>
          <p:cNvSpPr txBox="1">
            <a:spLocks noChangeArrowheads="1"/>
          </p:cNvSpPr>
          <p:nvPr/>
        </p:nvSpPr>
        <p:spPr bwMode="auto">
          <a:xfrm>
            <a:off x="9800517" y="2052361"/>
            <a:ext cx="12334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200" dirty="0">
                <a:solidFill>
                  <a:srgbClr val="FF0000"/>
                </a:solidFill>
                <a:latin typeface="Arial" panose="020B0604020202020204" pitchFamily="34" charset="0"/>
              </a:rPr>
              <a:t>Control</a:t>
            </a:r>
            <a:endParaRPr lang="zh-TW" altLang="en-US" sz="12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0733" name="投影片編號版面配置區 5"/>
          <p:cNvSpPr txBox="1">
            <a:spLocks/>
          </p:cNvSpPr>
          <p:nvPr/>
        </p:nvSpPr>
        <p:spPr bwMode="auto">
          <a:xfrm>
            <a:off x="8367713" y="6386514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C26711A-66D5-4C38-976C-02B138391BC8}" type="slidenum">
              <a:rPr lang="en-US" altLang="zh-TW" sz="1400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zh-TW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57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1" uiExpand="1">
        <p:bldSub>
          <a:bldChart bld="series"/>
        </p:bldSub>
      </p:bldGraphic>
      <p:bldP spid="2" grpId="0" uiExpand="1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3"/>
          <p:cNvSpPr>
            <a:spLocks noChangeAspect="1" noChangeArrowheads="1" noTextEdit="1"/>
          </p:cNvSpPr>
          <p:nvPr/>
        </p:nvSpPr>
        <p:spPr bwMode="auto">
          <a:xfrm>
            <a:off x="981075" y="563138"/>
            <a:ext cx="9886950" cy="5937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991360" y="573423"/>
            <a:ext cx="9869809" cy="592051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8" name="Freeform 6"/>
          <p:cNvSpPr>
            <a:spLocks noEditPoints="1"/>
          </p:cNvSpPr>
          <p:nvPr/>
        </p:nvSpPr>
        <p:spPr bwMode="auto">
          <a:xfrm>
            <a:off x="1649575" y="1835003"/>
            <a:ext cx="8553377" cy="3397353"/>
          </a:xfrm>
          <a:custGeom>
            <a:avLst/>
            <a:gdLst>
              <a:gd name="T0" fmla="*/ 384 w 4990"/>
              <a:gd name="T1" fmla="*/ 0 h 1980"/>
              <a:gd name="T2" fmla="*/ 0 w 4990"/>
              <a:gd name="T3" fmla="*/ 1980 h 1980"/>
              <a:gd name="T4" fmla="*/ 384 w 4990"/>
              <a:gd name="T5" fmla="*/ 84 h 1980"/>
              <a:gd name="T6" fmla="*/ 767 w 4990"/>
              <a:gd name="T7" fmla="*/ 1980 h 1980"/>
              <a:gd name="T8" fmla="*/ 384 w 4990"/>
              <a:gd name="T9" fmla="*/ 84 h 1980"/>
              <a:gd name="T10" fmla="*/ 1151 w 4990"/>
              <a:gd name="T11" fmla="*/ 633 h 1980"/>
              <a:gd name="T12" fmla="*/ 767 w 4990"/>
              <a:gd name="T13" fmla="*/ 1980 h 1980"/>
              <a:gd name="T14" fmla="*/ 1151 w 4990"/>
              <a:gd name="T15" fmla="*/ 969 h 1980"/>
              <a:gd name="T16" fmla="*/ 1535 w 4990"/>
              <a:gd name="T17" fmla="*/ 1980 h 1980"/>
              <a:gd name="T18" fmla="*/ 1151 w 4990"/>
              <a:gd name="T19" fmla="*/ 969 h 1980"/>
              <a:gd name="T20" fmla="*/ 1919 w 4990"/>
              <a:gd name="T21" fmla="*/ 1475 h 1980"/>
              <a:gd name="T22" fmla="*/ 1535 w 4990"/>
              <a:gd name="T23" fmla="*/ 1980 h 1980"/>
              <a:gd name="T24" fmla="*/ 1919 w 4990"/>
              <a:gd name="T25" fmla="*/ 1391 h 1980"/>
              <a:gd name="T26" fmla="*/ 2303 w 4990"/>
              <a:gd name="T27" fmla="*/ 1980 h 1980"/>
              <a:gd name="T28" fmla="*/ 1919 w 4990"/>
              <a:gd name="T29" fmla="*/ 1391 h 1980"/>
              <a:gd name="T30" fmla="*/ 2687 w 4990"/>
              <a:gd name="T31" fmla="*/ 1180 h 1980"/>
              <a:gd name="T32" fmla="*/ 2303 w 4990"/>
              <a:gd name="T33" fmla="*/ 1980 h 1980"/>
              <a:gd name="T34" fmla="*/ 2687 w 4990"/>
              <a:gd name="T35" fmla="*/ 1518 h 1980"/>
              <a:gd name="T36" fmla="*/ 3071 w 4990"/>
              <a:gd name="T37" fmla="*/ 1980 h 1980"/>
              <a:gd name="T38" fmla="*/ 2687 w 4990"/>
              <a:gd name="T39" fmla="*/ 1518 h 1980"/>
              <a:gd name="T40" fmla="*/ 3455 w 4990"/>
              <a:gd name="T41" fmla="*/ 1600 h 1980"/>
              <a:gd name="T42" fmla="*/ 3071 w 4990"/>
              <a:gd name="T43" fmla="*/ 1980 h 1980"/>
              <a:gd name="T44" fmla="*/ 3455 w 4990"/>
              <a:gd name="T45" fmla="*/ 1685 h 1980"/>
              <a:gd name="T46" fmla="*/ 3839 w 4990"/>
              <a:gd name="T47" fmla="*/ 1980 h 1980"/>
              <a:gd name="T48" fmla="*/ 3455 w 4990"/>
              <a:gd name="T49" fmla="*/ 1685 h 1980"/>
              <a:gd name="T50" fmla="*/ 4222 w 4990"/>
              <a:gd name="T51" fmla="*/ 1600 h 1980"/>
              <a:gd name="T52" fmla="*/ 3839 w 4990"/>
              <a:gd name="T53" fmla="*/ 1980 h 1980"/>
              <a:gd name="T54" fmla="*/ 4222 w 4990"/>
              <a:gd name="T55" fmla="*/ 1642 h 1980"/>
              <a:gd name="T56" fmla="*/ 4606 w 4990"/>
              <a:gd name="T57" fmla="*/ 1980 h 1980"/>
              <a:gd name="T58" fmla="*/ 4222 w 4990"/>
              <a:gd name="T59" fmla="*/ 1642 h 1980"/>
              <a:gd name="T60" fmla="*/ 4990 w 4990"/>
              <a:gd name="T61" fmla="*/ 1560 h 1980"/>
              <a:gd name="T62" fmla="*/ 4606 w 4990"/>
              <a:gd name="T63" fmla="*/ 1980 h 1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990" h="1980">
                <a:moveTo>
                  <a:pt x="0" y="0"/>
                </a:moveTo>
                <a:lnTo>
                  <a:pt x="384" y="0"/>
                </a:lnTo>
                <a:lnTo>
                  <a:pt x="384" y="1980"/>
                </a:lnTo>
                <a:lnTo>
                  <a:pt x="0" y="1980"/>
                </a:lnTo>
                <a:lnTo>
                  <a:pt x="0" y="0"/>
                </a:lnTo>
                <a:close/>
                <a:moveTo>
                  <a:pt x="384" y="84"/>
                </a:moveTo>
                <a:lnTo>
                  <a:pt x="767" y="84"/>
                </a:lnTo>
                <a:lnTo>
                  <a:pt x="767" y="1980"/>
                </a:lnTo>
                <a:lnTo>
                  <a:pt x="384" y="1980"/>
                </a:lnTo>
                <a:lnTo>
                  <a:pt x="384" y="84"/>
                </a:lnTo>
                <a:close/>
                <a:moveTo>
                  <a:pt x="767" y="633"/>
                </a:moveTo>
                <a:lnTo>
                  <a:pt x="1151" y="633"/>
                </a:lnTo>
                <a:lnTo>
                  <a:pt x="1151" y="1980"/>
                </a:lnTo>
                <a:lnTo>
                  <a:pt x="767" y="1980"/>
                </a:lnTo>
                <a:lnTo>
                  <a:pt x="767" y="633"/>
                </a:lnTo>
                <a:close/>
                <a:moveTo>
                  <a:pt x="1151" y="969"/>
                </a:moveTo>
                <a:lnTo>
                  <a:pt x="1535" y="969"/>
                </a:lnTo>
                <a:lnTo>
                  <a:pt x="1535" y="1980"/>
                </a:lnTo>
                <a:lnTo>
                  <a:pt x="1151" y="1980"/>
                </a:lnTo>
                <a:lnTo>
                  <a:pt x="1151" y="969"/>
                </a:lnTo>
                <a:close/>
                <a:moveTo>
                  <a:pt x="1535" y="1475"/>
                </a:moveTo>
                <a:lnTo>
                  <a:pt x="1919" y="1475"/>
                </a:lnTo>
                <a:lnTo>
                  <a:pt x="1919" y="1980"/>
                </a:lnTo>
                <a:lnTo>
                  <a:pt x="1535" y="1980"/>
                </a:lnTo>
                <a:lnTo>
                  <a:pt x="1535" y="1475"/>
                </a:lnTo>
                <a:close/>
                <a:moveTo>
                  <a:pt x="1919" y="1391"/>
                </a:moveTo>
                <a:lnTo>
                  <a:pt x="2303" y="1391"/>
                </a:lnTo>
                <a:lnTo>
                  <a:pt x="2303" y="1980"/>
                </a:lnTo>
                <a:lnTo>
                  <a:pt x="1919" y="1980"/>
                </a:lnTo>
                <a:lnTo>
                  <a:pt x="1919" y="1391"/>
                </a:lnTo>
                <a:close/>
                <a:moveTo>
                  <a:pt x="2303" y="1180"/>
                </a:moveTo>
                <a:lnTo>
                  <a:pt x="2687" y="1180"/>
                </a:lnTo>
                <a:lnTo>
                  <a:pt x="2687" y="1980"/>
                </a:lnTo>
                <a:lnTo>
                  <a:pt x="2303" y="1980"/>
                </a:lnTo>
                <a:lnTo>
                  <a:pt x="2303" y="1180"/>
                </a:lnTo>
                <a:close/>
                <a:moveTo>
                  <a:pt x="2687" y="1518"/>
                </a:moveTo>
                <a:lnTo>
                  <a:pt x="3071" y="1518"/>
                </a:lnTo>
                <a:lnTo>
                  <a:pt x="3071" y="1980"/>
                </a:lnTo>
                <a:lnTo>
                  <a:pt x="2687" y="1980"/>
                </a:lnTo>
                <a:lnTo>
                  <a:pt x="2687" y="1518"/>
                </a:lnTo>
                <a:close/>
                <a:moveTo>
                  <a:pt x="3071" y="1600"/>
                </a:moveTo>
                <a:lnTo>
                  <a:pt x="3455" y="1600"/>
                </a:lnTo>
                <a:lnTo>
                  <a:pt x="3455" y="1980"/>
                </a:lnTo>
                <a:lnTo>
                  <a:pt x="3071" y="1980"/>
                </a:lnTo>
                <a:lnTo>
                  <a:pt x="3071" y="1600"/>
                </a:lnTo>
                <a:close/>
                <a:moveTo>
                  <a:pt x="3455" y="1685"/>
                </a:moveTo>
                <a:lnTo>
                  <a:pt x="3839" y="1685"/>
                </a:lnTo>
                <a:lnTo>
                  <a:pt x="3839" y="1980"/>
                </a:lnTo>
                <a:lnTo>
                  <a:pt x="3455" y="1980"/>
                </a:lnTo>
                <a:lnTo>
                  <a:pt x="3455" y="1685"/>
                </a:lnTo>
                <a:close/>
                <a:moveTo>
                  <a:pt x="3839" y="1600"/>
                </a:moveTo>
                <a:lnTo>
                  <a:pt x="4222" y="1600"/>
                </a:lnTo>
                <a:lnTo>
                  <a:pt x="4222" y="1980"/>
                </a:lnTo>
                <a:lnTo>
                  <a:pt x="3839" y="1980"/>
                </a:lnTo>
                <a:lnTo>
                  <a:pt x="3839" y="1600"/>
                </a:lnTo>
                <a:close/>
                <a:moveTo>
                  <a:pt x="4222" y="1642"/>
                </a:moveTo>
                <a:lnTo>
                  <a:pt x="4606" y="1642"/>
                </a:lnTo>
                <a:lnTo>
                  <a:pt x="4606" y="1980"/>
                </a:lnTo>
                <a:lnTo>
                  <a:pt x="4222" y="1980"/>
                </a:lnTo>
                <a:lnTo>
                  <a:pt x="4222" y="1642"/>
                </a:lnTo>
                <a:close/>
                <a:moveTo>
                  <a:pt x="4606" y="1560"/>
                </a:moveTo>
                <a:lnTo>
                  <a:pt x="4990" y="1560"/>
                </a:lnTo>
                <a:lnTo>
                  <a:pt x="4990" y="1980"/>
                </a:lnTo>
                <a:lnTo>
                  <a:pt x="4606" y="1980"/>
                </a:lnTo>
                <a:lnTo>
                  <a:pt x="4606" y="1560"/>
                </a:lnTo>
                <a:close/>
              </a:path>
            </a:pathLst>
          </a:cu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0192668" y="1622454"/>
            <a:ext cx="20569" cy="3609902"/>
          </a:xfrm>
          <a:prstGeom prst="rect">
            <a:avLst/>
          </a:prstGeom>
          <a:solidFill>
            <a:srgbClr val="BFBFBF"/>
          </a:solidFill>
          <a:ln w="1588">
            <a:solidFill>
              <a:srgbClr val="BFBFB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0" name="Freeform 8"/>
          <p:cNvSpPr>
            <a:spLocks noEditPoints="1"/>
          </p:cNvSpPr>
          <p:nvPr/>
        </p:nvSpPr>
        <p:spPr bwMode="auto">
          <a:xfrm>
            <a:off x="10202953" y="1612169"/>
            <a:ext cx="78849" cy="3627043"/>
          </a:xfrm>
          <a:custGeom>
            <a:avLst/>
            <a:gdLst>
              <a:gd name="T0" fmla="*/ 0 w 46"/>
              <a:gd name="T1" fmla="*/ 2105 h 2117"/>
              <a:gd name="T2" fmla="*/ 46 w 46"/>
              <a:gd name="T3" fmla="*/ 2105 h 2117"/>
              <a:gd name="T4" fmla="*/ 46 w 46"/>
              <a:gd name="T5" fmla="*/ 2117 h 2117"/>
              <a:gd name="T6" fmla="*/ 0 w 46"/>
              <a:gd name="T7" fmla="*/ 2117 h 2117"/>
              <a:gd name="T8" fmla="*/ 0 w 46"/>
              <a:gd name="T9" fmla="*/ 2105 h 2117"/>
              <a:gd name="T10" fmla="*/ 0 w 46"/>
              <a:gd name="T11" fmla="*/ 1894 h 2117"/>
              <a:gd name="T12" fmla="*/ 46 w 46"/>
              <a:gd name="T13" fmla="*/ 1894 h 2117"/>
              <a:gd name="T14" fmla="*/ 46 w 46"/>
              <a:gd name="T15" fmla="*/ 1906 h 2117"/>
              <a:gd name="T16" fmla="*/ 0 w 46"/>
              <a:gd name="T17" fmla="*/ 1906 h 2117"/>
              <a:gd name="T18" fmla="*/ 0 w 46"/>
              <a:gd name="T19" fmla="*/ 1894 h 2117"/>
              <a:gd name="T20" fmla="*/ 0 w 46"/>
              <a:gd name="T21" fmla="*/ 1685 h 2117"/>
              <a:gd name="T22" fmla="*/ 46 w 46"/>
              <a:gd name="T23" fmla="*/ 1685 h 2117"/>
              <a:gd name="T24" fmla="*/ 46 w 46"/>
              <a:gd name="T25" fmla="*/ 1697 h 2117"/>
              <a:gd name="T26" fmla="*/ 0 w 46"/>
              <a:gd name="T27" fmla="*/ 1697 h 2117"/>
              <a:gd name="T28" fmla="*/ 0 w 46"/>
              <a:gd name="T29" fmla="*/ 1685 h 2117"/>
              <a:gd name="T30" fmla="*/ 0 w 46"/>
              <a:gd name="T31" fmla="*/ 1474 h 2117"/>
              <a:gd name="T32" fmla="*/ 46 w 46"/>
              <a:gd name="T33" fmla="*/ 1474 h 2117"/>
              <a:gd name="T34" fmla="*/ 46 w 46"/>
              <a:gd name="T35" fmla="*/ 1486 h 2117"/>
              <a:gd name="T36" fmla="*/ 0 w 46"/>
              <a:gd name="T37" fmla="*/ 1486 h 2117"/>
              <a:gd name="T38" fmla="*/ 0 w 46"/>
              <a:gd name="T39" fmla="*/ 1474 h 2117"/>
              <a:gd name="T40" fmla="*/ 0 w 46"/>
              <a:gd name="T41" fmla="*/ 1263 h 2117"/>
              <a:gd name="T42" fmla="*/ 46 w 46"/>
              <a:gd name="T43" fmla="*/ 1263 h 2117"/>
              <a:gd name="T44" fmla="*/ 46 w 46"/>
              <a:gd name="T45" fmla="*/ 1274 h 2117"/>
              <a:gd name="T46" fmla="*/ 0 w 46"/>
              <a:gd name="T47" fmla="*/ 1274 h 2117"/>
              <a:gd name="T48" fmla="*/ 0 w 46"/>
              <a:gd name="T49" fmla="*/ 1263 h 2117"/>
              <a:gd name="T50" fmla="*/ 0 w 46"/>
              <a:gd name="T51" fmla="*/ 1052 h 2117"/>
              <a:gd name="T52" fmla="*/ 46 w 46"/>
              <a:gd name="T53" fmla="*/ 1052 h 2117"/>
              <a:gd name="T54" fmla="*/ 46 w 46"/>
              <a:gd name="T55" fmla="*/ 1063 h 2117"/>
              <a:gd name="T56" fmla="*/ 0 w 46"/>
              <a:gd name="T57" fmla="*/ 1063 h 2117"/>
              <a:gd name="T58" fmla="*/ 0 w 46"/>
              <a:gd name="T59" fmla="*/ 1052 h 2117"/>
              <a:gd name="T60" fmla="*/ 0 w 46"/>
              <a:gd name="T61" fmla="*/ 843 h 2117"/>
              <a:gd name="T62" fmla="*/ 46 w 46"/>
              <a:gd name="T63" fmla="*/ 843 h 2117"/>
              <a:gd name="T64" fmla="*/ 46 w 46"/>
              <a:gd name="T65" fmla="*/ 854 h 2117"/>
              <a:gd name="T66" fmla="*/ 0 w 46"/>
              <a:gd name="T67" fmla="*/ 854 h 2117"/>
              <a:gd name="T68" fmla="*/ 0 w 46"/>
              <a:gd name="T69" fmla="*/ 843 h 2117"/>
              <a:gd name="T70" fmla="*/ 0 w 46"/>
              <a:gd name="T71" fmla="*/ 632 h 2117"/>
              <a:gd name="T72" fmla="*/ 46 w 46"/>
              <a:gd name="T73" fmla="*/ 632 h 2117"/>
              <a:gd name="T74" fmla="*/ 46 w 46"/>
              <a:gd name="T75" fmla="*/ 643 h 2117"/>
              <a:gd name="T76" fmla="*/ 0 w 46"/>
              <a:gd name="T77" fmla="*/ 643 h 2117"/>
              <a:gd name="T78" fmla="*/ 0 w 46"/>
              <a:gd name="T79" fmla="*/ 632 h 2117"/>
              <a:gd name="T80" fmla="*/ 0 w 46"/>
              <a:gd name="T81" fmla="*/ 420 h 2117"/>
              <a:gd name="T82" fmla="*/ 46 w 46"/>
              <a:gd name="T83" fmla="*/ 420 h 2117"/>
              <a:gd name="T84" fmla="*/ 46 w 46"/>
              <a:gd name="T85" fmla="*/ 432 h 2117"/>
              <a:gd name="T86" fmla="*/ 0 w 46"/>
              <a:gd name="T87" fmla="*/ 432 h 2117"/>
              <a:gd name="T88" fmla="*/ 0 w 46"/>
              <a:gd name="T89" fmla="*/ 420 h 2117"/>
              <a:gd name="T90" fmla="*/ 0 w 46"/>
              <a:gd name="T91" fmla="*/ 209 h 2117"/>
              <a:gd name="T92" fmla="*/ 46 w 46"/>
              <a:gd name="T93" fmla="*/ 209 h 2117"/>
              <a:gd name="T94" fmla="*/ 46 w 46"/>
              <a:gd name="T95" fmla="*/ 221 h 2117"/>
              <a:gd name="T96" fmla="*/ 0 w 46"/>
              <a:gd name="T97" fmla="*/ 221 h 2117"/>
              <a:gd name="T98" fmla="*/ 0 w 46"/>
              <a:gd name="T99" fmla="*/ 209 h 2117"/>
              <a:gd name="T100" fmla="*/ 0 w 46"/>
              <a:gd name="T101" fmla="*/ 0 h 2117"/>
              <a:gd name="T102" fmla="*/ 46 w 46"/>
              <a:gd name="T103" fmla="*/ 0 h 2117"/>
              <a:gd name="T104" fmla="*/ 46 w 46"/>
              <a:gd name="T105" fmla="*/ 12 h 2117"/>
              <a:gd name="T106" fmla="*/ 0 w 46"/>
              <a:gd name="T107" fmla="*/ 12 h 2117"/>
              <a:gd name="T108" fmla="*/ 0 w 46"/>
              <a:gd name="T109" fmla="*/ 0 h 2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46" h="2117">
                <a:moveTo>
                  <a:pt x="0" y="2105"/>
                </a:moveTo>
                <a:lnTo>
                  <a:pt x="46" y="2105"/>
                </a:lnTo>
                <a:lnTo>
                  <a:pt x="46" y="2117"/>
                </a:lnTo>
                <a:lnTo>
                  <a:pt x="0" y="2117"/>
                </a:lnTo>
                <a:lnTo>
                  <a:pt x="0" y="2105"/>
                </a:lnTo>
                <a:close/>
                <a:moveTo>
                  <a:pt x="0" y="1894"/>
                </a:moveTo>
                <a:lnTo>
                  <a:pt x="46" y="1894"/>
                </a:lnTo>
                <a:lnTo>
                  <a:pt x="46" y="1906"/>
                </a:lnTo>
                <a:lnTo>
                  <a:pt x="0" y="1906"/>
                </a:lnTo>
                <a:lnTo>
                  <a:pt x="0" y="1894"/>
                </a:lnTo>
                <a:close/>
                <a:moveTo>
                  <a:pt x="0" y="1685"/>
                </a:moveTo>
                <a:lnTo>
                  <a:pt x="46" y="1685"/>
                </a:lnTo>
                <a:lnTo>
                  <a:pt x="46" y="1697"/>
                </a:lnTo>
                <a:lnTo>
                  <a:pt x="0" y="1697"/>
                </a:lnTo>
                <a:lnTo>
                  <a:pt x="0" y="1685"/>
                </a:lnTo>
                <a:close/>
                <a:moveTo>
                  <a:pt x="0" y="1474"/>
                </a:moveTo>
                <a:lnTo>
                  <a:pt x="46" y="1474"/>
                </a:lnTo>
                <a:lnTo>
                  <a:pt x="46" y="1486"/>
                </a:lnTo>
                <a:lnTo>
                  <a:pt x="0" y="1486"/>
                </a:lnTo>
                <a:lnTo>
                  <a:pt x="0" y="1474"/>
                </a:lnTo>
                <a:close/>
                <a:moveTo>
                  <a:pt x="0" y="1263"/>
                </a:moveTo>
                <a:lnTo>
                  <a:pt x="46" y="1263"/>
                </a:lnTo>
                <a:lnTo>
                  <a:pt x="46" y="1274"/>
                </a:lnTo>
                <a:lnTo>
                  <a:pt x="0" y="1274"/>
                </a:lnTo>
                <a:lnTo>
                  <a:pt x="0" y="1263"/>
                </a:lnTo>
                <a:close/>
                <a:moveTo>
                  <a:pt x="0" y="1052"/>
                </a:moveTo>
                <a:lnTo>
                  <a:pt x="46" y="1052"/>
                </a:lnTo>
                <a:lnTo>
                  <a:pt x="46" y="1063"/>
                </a:lnTo>
                <a:lnTo>
                  <a:pt x="0" y="1063"/>
                </a:lnTo>
                <a:lnTo>
                  <a:pt x="0" y="1052"/>
                </a:lnTo>
                <a:close/>
                <a:moveTo>
                  <a:pt x="0" y="843"/>
                </a:moveTo>
                <a:lnTo>
                  <a:pt x="46" y="843"/>
                </a:lnTo>
                <a:lnTo>
                  <a:pt x="46" y="854"/>
                </a:lnTo>
                <a:lnTo>
                  <a:pt x="0" y="854"/>
                </a:lnTo>
                <a:lnTo>
                  <a:pt x="0" y="843"/>
                </a:lnTo>
                <a:close/>
                <a:moveTo>
                  <a:pt x="0" y="632"/>
                </a:moveTo>
                <a:lnTo>
                  <a:pt x="46" y="632"/>
                </a:lnTo>
                <a:lnTo>
                  <a:pt x="46" y="643"/>
                </a:lnTo>
                <a:lnTo>
                  <a:pt x="0" y="643"/>
                </a:lnTo>
                <a:lnTo>
                  <a:pt x="0" y="632"/>
                </a:lnTo>
                <a:close/>
                <a:moveTo>
                  <a:pt x="0" y="420"/>
                </a:moveTo>
                <a:lnTo>
                  <a:pt x="46" y="420"/>
                </a:lnTo>
                <a:lnTo>
                  <a:pt x="46" y="432"/>
                </a:lnTo>
                <a:lnTo>
                  <a:pt x="0" y="432"/>
                </a:lnTo>
                <a:lnTo>
                  <a:pt x="0" y="420"/>
                </a:lnTo>
                <a:close/>
                <a:moveTo>
                  <a:pt x="0" y="209"/>
                </a:moveTo>
                <a:lnTo>
                  <a:pt x="46" y="209"/>
                </a:lnTo>
                <a:lnTo>
                  <a:pt x="46" y="221"/>
                </a:lnTo>
                <a:lnTo>
                  <a:pt x="0" y="221"/>
                </a:lnTo>
                <a:lnTo>
                  <a:pt x="0" y="209"/>
                </a:lnTo>
                <a:close/>
                <a:moveTo>
                  <a:pt x="0" y="0"/>
                </a:moveTo>
                <a:lnTo>
                  <a:pt x="46" y="0"/>
                </a:lnTo>
                <a:lnTo>
                  <a:pt x="46" y="12"/>
                </a:lnTo>
                <a:lnTo>
                  <a:pt x="0" y="12"/>
                </a:lnTo>
                <a:lnTo>
                  <a:pt x="0" y="0"/>
                </a:lnTo>
                <a:close/>
              </a:path>
            </a:pathLst>
          </a:custGeom>
          <a:solidFill>
            <a:srgbClr val="BFBFBF"/>
          </a:solidFill>
          <a:ln w="1588">
            <a:solidFill>
              <a:srgbClr val="BFBFB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1639291" y="1622454"/>
            <a:ext cx="20569" cy="3609902"/>
          </a:xfrm>
          <a:prstGeom prst="rect">
            <a:avLst/>
          </a:prstGeom>
          <a:solidFill>
            <a:srgbClr val="BFBFBF"/>
          </a:solidFill>
          <a:ln w="1588">
            <a:solidFill>
              <a:srgbClr val="BFBFB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649575" y="5222072"/>
            <a:ext cx="8553377" cy="17141"/>
          </a:xfrm>
          <a:prstGeom prst="rect">
            <a:avLst/>
          </a:prstGeom>
          <a:solidFill>
            <a:srgbClr val="BFBFBF"/>
          </a:solidFill>
          <a:ln w="1588">
            <a:solidFill>
              <a:srgbClr val="BFBFB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3" name="Freeform 11"/>
          <p:cNvSpPr>
            <a:spLocks/>
          </p:cNvSpPr>
          <p:nvPr/>
        </p:nvSpPr>
        <p:spPr bwMode="auto">
          <a:xfrm>
            <a:off x="1958114" y="2393801"/>
            <a:ext cx="7936300" cy="2639720"/>
          </a:xfrm>
          <a:custGeom>
            <a:avLst/>
            <a:gdLst>
              <a:gd name="T0" fmla="*/ 8 w 4630"/>
              <a:gd name="T1" fmla="*/ 1407 h 1539"/>
              <a:gd name="T2" fmla="*/ 392 w 4630"/>
              <a:gd name="T3" fmla="*/ 1290 h 1539"/>
              <a:gd name="T4" fmla="*/ 395 w 4630"/>
              <a:gd name="T5" fmla="*/ 1290 h 1539"/>
              <a:gd name="T6" fmla="*/ 401 w 4630"/>
              <a:gd name="T7" fmla="*/ 1290 h 1539"/>
              <a:gd name="T8" fmla="*/ 785 w 4630"/>
              <a:gd name="T9" fmla="*/ 1516 h 1539"/>
              <a:gd name="T10" fmla="*/ 777 w 4630"/>
              <a:gd name="T11" fmla="*/ 1516 h 1539"/>
              <a:gd name="T12" fmla="*/ 1161 w 4630"/>
              <a:gd name="T13" fmla="*/ 1457 h 1539"/>
              <a:gd name="T14" fmla="*/ 1156 w 4630"/>
              <a:gd name="T15" fmla="*/ 1458 h 1539"/>
              <a:gd name="T16" fmla="*/ 1539 w 4630"/>
              <a:gd name="T17" fmla="*/ 1215 h 1539"/>
              <a:gd name="T18" fmla="*/ 1547 w 4630"/>
              <a:gd name="T19" fmla="*/ 1213 h 1539"/>
              <a:gd name="T20" fmla="*/ 1931 w 4630"/>
              <a:gd name="T21" fmla="*/ 1238 h 1539"/>
              <a:gd name="T22" fmla="*/ 1923 w 4630"/>
              <a:gd name="T23" fmla="*/ 1240 h 1539"/>
              <a:gd name="T24" fmla="*/ 2307 w 4630"/>
              <a:gd name="T25" fmla="*/ 954 h 1539"/>
              <a:gd name="T26" fmla="*/ 2311 w 4630"/>
              <a:gd name="T27" fmla="*/ 952 h 1539"/>
              <a:gd name="T28" fmla="*/ 2695 w 4630"/>
              <a:gd name="T29" fmla="*/ 877 h 1539"/>
              <a:gd name="T30" fmla="*/ 2691 w 4630"/>
              <a:gd name="T31" fmla="*/ 879 h 1539"/>
              <a:gd name="T32" fmla="*/ 3075 w 4630"/>
              <a:gd name="T33" fmla="*/ 574 h 1539"/>
              <a:gd name="T34" fmla="*/ 3083 w 4630"/>
              <a:gd name="T35" fmla="*/ 572 h 1539"/>
              <a:gd name="T36" fmla="*/ 3090 w 4630"/>
              <a:gd name="T37" fmla="*/ 574 h 1539"/>
              <a:gd name="T38" fmla="*/ 3474 w 4630"/>
              <a:gd name="T39" fmla="*/ 919 h 1539"/>
              <a:gd name="T40" fmla="*/ 3461 w 4630"/>
              <a:gd name="T41" fmla="*/ 917 h 1539"/>
              <a:gd name="T42" fmla="*/ 3845 w 4630"/>
              <a:gd name="T43" fmla="*/ 758 h 1539"/>
              <a:gd name="T44" fmla="*/ 3841 w 4630"/>
              <a:gd name="T45" fmla="*/ 760 h 1539"/>
              <a:gd name="T46" fmla="*/ 4225 w 4630"/>
              <a:gd name="T47" fmla="*/ 365 h 1539"/>
              <a:gd name="T48" fmla="*/ 4611 w 4630"/>
              <a:gd name="T49" fmla="*/ 2 h 1539"/>
              <a:gd name="T50" fmla="*/ 4618 w 4630"/>
              <a:gd name="T51" fmla="*/ 0 h 1539"/>
              <a:gd name="T52" fmla="*/ 4626 w 4630"/>
              <a:gd name="T53" fmla="*/ 4 h 1539"/>
              <a:gd name="T54" fmla="*/ 4630 w 4630"/>
              <a:gd name="T55" fmla="*/ 11 h 1539"/>
              <a:gd name="T56" fmla="*/ 4626 w 4630"/>
              <a:gd name="T57" fmla="*/ 19 h 1539"/>
              <a:gd name="T58" fmla="*/ 4242 w 4630"/>
              <a:gd name="T59" fmla="*/ 382 h 1539"/>
              <a:gd name="T60" fmla="*/ 3858 w 4630"/>
              <a:gd name="T61" fmla="*/ 777 h 1539"/>
              <a:gd name="T62" fmla="*/ 3854 w 4630"/>
              <a:gd name="T63" fmla="*/ 779 h 1539"/>
              <a:gd name="T64" fmla="*/ 3470 w 4630"/>
              <a:gd name="T65" fmla="*/ 938 h 1539"/>
              <a:gd name="T66" fmla="*/ 3465 w 4630"/>
              <a:gd name="T67" fmla="*/ 940 h 1539"/>
              <a:gd name="T68" fmla="*/ 3459 w 4630"/>
              <a:gd name="T69" fmla="*/ 936 h 1539"/>
              <a:gd name="T70" fmla="*/ 3075 w 4630"/>
              <a:gd name="T71" fmla="*/ 591 h 1539"/>
              <a:gd name="T72" fmla="*/ 3089 w 4630"/>
              <a:gd name="T73" fmla="*/ 591 h 1539"/>
              <a:gd name="T74" fmla="*/ 2705 w 4630"/>
              <a:gd name="T75" fmla="*/ 896 h 1539"/>
              <a:gd name="T76" fmla="*/ 2701 w 4630"/>
              <a:gd name="T77" fmla="*/ 900 h 1539"/>
              <a:gd name="T78" fmla="*/ 2317 w 4630"/>
              <a:gd name="T79" fmla="*/ 975 h 1539"/>
              <a:gd name="T80" fmla="*/ 2321 w 4630"/>
              <a:gd name="T81" fmla="*/ 971 h 1539"/>
              <a:gd name="T82" fmla="*/ 1937 w 4630"/>
              <a:gd name="T83" fmla="*/ 1257 h 1539"/>
              <a:gd name="T84" fmla="*/ 1929 w 4630"/>
              <a:gd name="T85" fmla="*/ 1261 h 1539"/>
              <a:gd name="T86" fmla="*/ 1545 w 4630"/>
              <a:gd name="T87" fmla="*/ 1236 h 1539"/>
              <a:gd name="T88" fmla="*/ 1553 w 4630"/>
              <a:gd name="T89" fmla="*/ 1234 h 1539"/>
              <a:gd name="T90" fmla="*/ 1169 w 4630"/>
              <a:gd name="T91" fmla="*/ 1478 h 1539"/>
              <a:gd name="T92" fmla="*/ 1165 w 4630"/>
              <a:gd name="T93" fmla="*/ 1480 h 1539"/>
              <a:gd name="T94" fmla="*/ 781 w 4630"/>
              <a:gd name="T95" fmla="*/ 1539 h 1539"/>
              <a:gd name="T96" fmla="*/ 774 w 4630"/>
              <a:gd name="T97" fmla="*/ 1537 h 1539"/>
              <a:gd name="T98" fmla="*/ 390 w 4630"/>
              <a:gd name="T99" fmla="*/ 1311 h 1539"/>
              <a:gd name="T100" fmla="*/ 397 w 4630"/>
              <a:gd name="T101" fmla="*/ 1311 h 1539"/>
              <a:gd name="T102" fmla="*/ 14 w 4630"/>
              <a:gd name="T103" fmla="*/ 1428 h 1539"/>
              <a:gd name="T104" fmla="*/ 10 w 4630"/>
              <a:gd name="T105" fmla="*/ 1430 h 1539"/>
              <a:gd name="T106" fmla="*/ 6 w 4630"/>
              <a:gd name="T107" fmla="*/ 1428 h 1539"/>
              <a:gd name="T108" fmla="*/ 0 w 4630"/>
              <a:gd name="T109" fmla="*/ 1420 h 1539"/>
              <a:gd name="T110" fmla="*/ 0 w 4630"/>
              <a:gd name="T111" fmla="*/ 1416 h 1539"/>
              <a:gd name="T112" fmla="*/ 0 w 4630"/>
              <a:gd name="T113" fmla="*/ 1412 h 1539"/>
              <a:gd name="T114" fmla="*/ 8 w 4630"/>
              <a:gd name="T115" fmla="*/ 1407 h 1539"/>
              <a:gd name="T116" fmla="*/ 8 w 4630"/>
              <a:gd name="T117" fmla="*/ 1407 h 1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630" h="1539">
                <a:moveTo>
                  <a:pt x="8" y="1407"/>
                </a:moveTo>
                <a:lnTo>
                  <a:pt x="392" y="1290"/>
                </a:lnTo>
                <a:lnTo>
                  <a:pt x="395" y="1290"/>
                </a:lnTo>
                <a:lnTo>
                  <a:pt x="401" y="1290"/>
                </a:lnTo>
                <a:lnTo>
                  <a:pt x="785" y="1516"/>
                </a:lnTo>
                <a:lnTo>
                  <a:pt x="777" y="1516"/>
                </a:lnTo>
                <a:lnTo>
                  <a:pt x="1161" y="1457"/>
                </a:lnTo>
                <a:lnTo>
                  <a:pt x="1156" y="1458"/>
                </a:lnTo>
                <a:lnTo>
                  <a:pt x="1539" y="1215"/>
                </a:lnTo>
                <a:lnTo>
                  <a:pt x="1547" y="1213"/>
                </a:lnTo>
                <a:lnTo>
                  <a:pt x="1931" y="1238"/>
                </a:lnTo>
                <a:lnTo>
                  <a:pt x="1923" y="1240"/>
                </a:lnTo>
                <a:lnTo>
                  <a:pt x="2307" y="954"/>
                </a:lnTo>
                <a:lnTo>
                  <a:pt x="2311" y="952"/>
                </a:lnTo>
                <a:lnTo>
                  <a:pt x="2695" y="877"/>
                </a:lnTo>
                <a:lnTo>
                  <a:pt x="2691" y="879"/>
                </a:lnTo>
                <a:lnTo>
                  <a:pt x="3075" y="574"/>
                </a:lnTo>
                <a:lnTo>
                  <a:pt x="3083" y="572"/>
                </a:lnTo>
                <a:lnTo>
                  <a:pt x="3090" y="574"/>
                </a:lnTo>
                <a:lnTo>
                  <a:pt x="3474" y="919"/>
                </a:lnTo>
                <a:lnTo>
                  <a:pt x="3461" y="917"/>
                </a:lnTo>
                <a:lnTo>
                  <a:pt x="3845" y="758"/>
                </a:lnTo>
                <a:lnTo>
                  <a:pt x="3841" y="760"/>
                </a:lnTo>
                <a:lnTo>
                  <a:pt x="4225" y="365"/>
                </a:lnTo>
                <a:lnTo>
                  <a:pt x="4611" y="2"/>
                </a:lnTo>
                <a:lnTo>
                  <a:pt x="4618" y="0"/>
                </a:lnTo>
                <a:lnTo>
                  <a:pt x="4626" y="4"/>
                </a:lnTo>
                <a:lnTo>
                  <a:pt x="4630" y="11"/>
                </a:lnTo>
                <a:lnTo>
                  <a:pt x="4626" y="19"/>
                </a:lnTo>
                <a:lnTo>
                  <a:pt x="4242" y="382"/>
                </a:lnTo>
                <a:lnTo>
                  <a:pt x="3858" y="777"/>
                </a:lnTo>
                <a:lnTo>
                  <a:pt x="3854" y="779"/>
                </a:lnTo>
                <a:lnTo>
                  <a:pt x="3470" y="938"/>
                </a:lnTo>
                <a:lnTo>
                  <a:pt x="3465" y="940"/>
                </a:lnTo>
                <a:lnTo>
                  <a:pt x="3459" y="936"/>
                </a:lnTo>
                <a:lnTo>
                  <a:pt x="3075" y="591"/>
                </a:lnTo>
                <a:lnTo>
                  <a:pt x="3089" y="591"/>
                </a:lnTo>
                <a:lnTo>
                  <a:pt x="2705" y="896"/>
                </a:lnTo>
                <a:lnTo>
                  <a:pt x="2701" y="900"/>
                </a:lnTo>
                <a:lnTo>
                  <a:pt x="2317" y="975"/>
                </a:lnTo>
                <a:lnTo>
                  <a:pt x="2321" y="971"/>
                </a:lnTo>
                <a:lnTo>
                  <a:pt x="1937" y="1257"/>
                </a:lnTo>
                <a:lnTo>
                  <a:pt x="1929" y="1261"/>
                </a:lnTo>
                <a:lnTo>
                  <a:pt x="1545" y="1236"/>
                </a:lnTo>
                <a:lnTo>
                  <a:pt x="1553" y="1234"/>
                </a:lnTo>
                <a:lnTo>
                  <a:pt x="1169" y="1478"/>
                </a:lnTo>
                <a:lnTo>
                  <a:pt x="1165" y="1480"/>
                </a:lnTo>
                <a:lnTo>
                  <a:pt x="781" y="1539"/>
                </a:lnTo>
                <a:lnTo>
                  <a:pt x="774" y="1537"/>
                </a:lnTo>
                <a:lnTo>
                  <a:pt x="390" y="1311"/>
                </a:lnTo>
                <a:lnTo>
                  <a:pt x="397" y="1311"/>
                </a:lnTo>
                <a:lnTo>
                  <a:pt x="14" y="1428"/>
                </a:lnTo>
                <a:lnTo>
                  <a:pt x="10" y="1430"/>
                </a:lnTo>
                <a:lnTo>
                  <a:pt x="6" y="1428"/>
                </a:lnTo>
                <a:lnTo>
                  <a:pt x="0" y="1420"/>
                </a:lnTo>
                <a:lnTo>
                  <a:pt x="0" y="1416"/>
                </a:lnTo>
                <a:lnTo>
                  <a:pt x="0" y="1412"/>
                </a:lnTo>
                <a:lnTo>
                  <a:pt x="8" y="1407"/>
                </a:lnTo>
                <a:lnTo>
                  <a:pt x="8" y="1407"/>
                </a:lnTo>
                <a:close/>
              </a:path>
            </a:pathLst>
          </a:custGeom>
          <a:solidFill>
            <a:srgbClr val="CC0000"/>
          </a:solidFill>
          <a:ln w="1588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10432643" y="5067802"/>
            <a:ext cx="253687" cy="366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0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10432643" y="4704412"/>
            <a:ext cx="253687" cy="366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5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10432643" y="4347879"/>
            <a:ext cx="377103" cy="366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10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10432643" y="3984489"/>
            <a:ext cx="377103" cy="366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15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10432643" y="3624527"/>
            <a:ext cx="377103" cy="366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20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10432643" y="3261137"/>
            <a:ext cx="377103" cy="366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25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10432643" y="2901175"/>
            <a:ext cx="377103" cy="366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30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10432643" y="2541214"/>
            <a:ext cx="377103" cy="366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35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10432643" y="2177824"/>
            <a:ext cx="377103" cy="366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40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auto">
          <a:xfrm>
            <a:off x="10432643" y="1817862"/>
            <a:ext cx="377103" cy="366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45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auto">
          <a:xfrm>
            <a:off x="10432643" y="1457900"/>
            <a:ext cx="377103" cy="366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50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1293042" y="5067802"/>
            <a:ext cx="253687" cy="366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0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1293042" y="4347879"/>
            <a:ext cx="253687" cy="366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5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25"/>
          <p:cNvSpPr>
            <a:spLocks noChangeArrowheads="1"/>
          </p:cNvSpPr>
          <p:nvPr/>
        </p:nvSpPr>
        <p:spPr bwMode="auto">
          <a:xfrm>
            <a:off x="1169626" y="3624527"/>
            <a:ext cx="377103" cy="366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10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26"/>
          <p:cNvSpPr>
            <a:spLocks noChangeArrowheads="1"/>
          </p:cNvSpPr>
          <p:nvPr/>
        </p:nvSpPr>
        <p:spPr bwMode="auto">
          <a:xfrm>
            <a:off x="1169626" y="2901175"/>
            <a:ext cx="377103" cy="366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15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27"/>
          <p:cNvSpPr>
            <a:spLocks noChangeArrowheads="1"/>
          </p:cNvSpPr>
          <p:nvPr/>
        </p:nvSpPr>
        <p:spPr bwMode="auto">
          <a:xfrm>
            <a:off x="1169626" y="2177824"/>
            <a:ext cx="377103" cy="366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20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1169626" y="1457900"/>
            <a:ext cx="377103" cy="366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25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1916976" y="5390054"/>
            <a:ext cx="253687" cy="366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30"/>
          <p:cNvSpPr>
            <a:spLocks noChangeArrowheads="1"/>
          </p:cNvSpPr>
          <p:nvPr/>
        </p:nvSpPr>
        <p:spPr bwMode="auto">
          <a:xfrm>
            <a:off x="2575191" y="5390054"/>
            <a:ext cx="253687" cy="366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31"/>
          <p:cNvSpPr>
            <a:spLocks noChangeArrowheads="1"/>
          </p:cNvSpPr>
          <p:nvPr/>
        </p:nvSpPr>
        <p:spPr bwMode="auto">
          <a:xfrm>
            <a:off x="3229979" y="5390054"/>
            <a:ext cx="253687" cy="366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5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32"/>
          <p:cNvSpPr>
            <a:spLocks noChangeArrowheads="1"/>
          </p:cNvSpPr>
          <p:nvPr/>
        </p:nvSpPr>
        <p:spPr bwMode="auto">
          <a:xfrm>
            <a:off x="3888195" y="5390054"/>
            <a:ext cx="253687" cy="366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7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33"/>
          <p:cNvSpPr>
            <a:spLocks noChangeArrowheads="1"/>
          </p:cNvSpPr>
          <p:nvPr/>
        </p:nvSpPr>
        <p:spPr bwMode="auto">
          <a:xfrm>
            <a:off x="4546411" y="5390054"/>
            <a:ext cx="253687" cy="366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9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34"/>
          <p:cNvSpPr>
            <a:spLocks noChangeArrowheads="1"/>
          </p:cNvSpPr>
          <p:nvPr/>
        </p:nvSpPr>
        <p:spPr bwMode="auto">
          <a:xfrm>
            <a:off x="5142919" y="5390054"/>
            <a:ext cx="377103" cy="366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11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35"/>
          <p:cNvSpPr>
            <a:spLocks noChangeArrowheads="1"/>
          </p:cNvSpPr>
          <p:nvPr/>
        </p:nvSpPr>
        <p:spPr bwMode="auto">
          <a:xfrm>
            <a:off x="5801135" y="5390054"/>
            <a:ext cx="377103" cy="366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13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36"/>
          <p:cNvSpPr>
            <a:spLocks noChangeArrowheads="1"/>
          </p:cNvSpPr>
          <p:nvPr/>
        </p:nvSpPr>
        <p:spPr bwMode="auto">
          <a:xfrm>
            <a:off x="6459350" y="5390054"/>
            <a:ext cx="377103" cy="366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15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37"/>
          <p:cNvSpPr>
            <a:spLocks noChangeArrowheads="1"/>
          </p:cNvSpPr>
          <p:nvPr/>
        </p:nvSpPr>
        <p:spPr bwMode="auto">
          <a:xfrm>
            <a:off x="7117566" y="5390054"/>
            <a:ext cx="377103" cy="366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17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38"/>
          <p:cNvSpPr>
            <a:spLocks noChangeArrowheads="1"/>
          </p:cNvSpPr>
          <p:nvPr/>
        </p:nvSpPr>
        <p:spPr bwMode="auto">
          <a:xfrm>
            <a:off x="7775782" y="5390054"/>
            <a:ext cx="377103" cy="366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19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39"/>
          <p:cNvSpPr>
            <a:spLocks noChangeArrowheads="1"/>
          </p:cNvSpPr>
          <p:nvPr/>
        </p:nvSpPr>
        <p:spPr bwMode="auto">
          <a:xfrm>
            <a:off x="8433998" y="5390054"/>
            <a:ext cx="377103" cy="366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21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40"/>
          <p:cNvSpPr>
            <a:spLocks noChangeArrowheads="1"/>
          </p:cNvSpPr>
          <p:nvPr/>
        </p:nvSpPr>
        <p:spPr bwMode="auto">
          <a:xfrm>
            <a:off x="9092214" y="5390054"/>
            <a:ext cx="377103" cy="366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23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41"/>
          <p:cNvSpPr>
            <a:spLocks noChangeArrowheads="1"/>
          </p:cNvSpPr>
          <p:nvPr/>
        </p:nvSpPr>
        <p:spPr bwMode="auto">
          <a:xfrm>
            <a:off x="9750429" y="5390054"/>
            <a:ext cx="377103" cy="366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25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43"/>
          <p:cNvSpPr>
            <a:spLocks noChangeArrowheads="1"/>
          </p:cNvSpPr>
          <p:nvPr/>
        </p:nvSpPr>
        <p:spPr bwMode="auto">
          <a:xfrm>
            <a:off x="4210446" y="6031129"/>
            <a:ext cx="527944" cy="133700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46" name="Rectangle 44"/>
          <p:cNvSpPr>
            <a:spLocks noChangeArrowheads="1"/>
          </p:cNvSpPr>
          <p:nvPr/>
        </p:nvSpPr>
        <p:spPr bwMode="auto">
          <a:xfrm>
            <a:off x="4793242" y="5935139"/>
            <a:ext cx="1141593" cy="366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Y bar data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Freeform 45"/>
          <p:cNvSpPr>
            <a:spLocks/>
          </p:cNvSpPr>
          <p:nvPr/>
        </p:nvSpPr>
        <p:spPr bwMode="auto">
          <a:xfrm>
            <a:off x="6089104" y="6079124"/>
            <a:ext cx="569082" cy="41138"/>
          </a:xfrm>
          <a:custGeom>
            <a:avLst/>
            <a:gdLst>
              <a:gd name="T0" fmla="*/ 11 w 330"/>
              <a:gd name="T1" fmla="*/ 0 h 23"/>
              <a:gd name="T2" fmla="*/ 319 w 330"/>
              <a:gd name="T3" fmla="*/ 0 h 23"/>
              <a:gd name="T4" fmla="*/ 322 w 330"/>
              <a:gd name="T5" fmla="*/ 0 h 23"/>
              <a:gd name="T6" fmla="*/ 326 w 330"/>
              <a:gd name="T7" fmla="*/ 2 h 23"/>
              <a:gd name="T8" fmla="*/ 328 w 330"/>
              <a:gd name="T9" fmla="*/ 6 h 23"/>
              <a:gd name="T10" fmla="*/ 330 w 330"/>
              <a:gd name="T11" fmla="*/ 12 h 23"/>
              <a:gd name="T12" fmla="*/ 328 w 330"/>
              <a:gd name="T13" fmla="*/ 16 h 23"/>
              <a:gd name="T14" fmla="*/ 326 w 330"/>
              <a:gd name="T15" fmla="*/ 20 h 23"/>
              <a:gd name="T16" fmla="*/ 322 w 330"/>
              <a:gd name="T17" fmla="*/ 21 h 23"/>
              <a:gd name="T18" fmla="*/ 319 w 330"/>
              <a:gd name="T19" fmla="*/ 23 h 23"/>
              <a:gd name="T20" fmla="*/ 11 w 330"/>
              <a:gd name="T21" fmla="*/ 23 h 23"/>
              <a:gd name="T22" fmla="*/ 6 w 330"/>
              <a:gd name="T23" fmla="*/ 21 h 23"/>
              <a:gd name="T24" fmla="*/ 2 w 330"/>
              <a:gd name="T25" fmla="*/ 20 h 23"/>
              <a:gd name="T26" fmla="*/ 0 w 330"/>
              <a:gd name="T27" fmla="*/ 16 h 23"/>
              <a:gd name="T28" fmla="*/ 0 w 330"/>
              <a:gd name="T29" fmla="*/ 12 h 23"/>
              <a:gd name="T30" fmla="*/ 0 w 330"/>
              <a:gd name="T31" fmla="*/ 6 h 23"/>
              <a:gd name="T32" fmla="*/ 2 w 330"/>
              <a:gd name="T33" fmla="*/ 2 h 23"/>
              <a:gd name="T34" fmla="*/ 6 w 330"/>
              <a:gd name="T35" fmla="*/ 0 h 23"/>
              <a:gd name="T36" fmla="*/ 11 w 330"/>
              <a:gd name="T37" fmla="*/ 0 h 23"/>
              <a:gd name="T38" fmla="*/ 11 w 330"/>
              <a:gd name="T39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30" h="23">
                <a:moveTo>
                  <a:pt x="11" y="0"/>
                </a:moveTo>
                <a:lnTo>
                  <a:pt x="319" y="0"/>
                </a:lnTo>
                <a:lnTo>
                  <a:pt x="322" y="0"/>
                </a:lnTo>
                <a:lnTo>
                  <a:pt x="326" y="2"/>
                </a:lnTo>
                <a:lnTo>
                  <a:pt x="328" y="6"/>
                </a:lnTo>
                <a:lnTo>
                  <a:pt x="330" y="12"/>
                </a:lnTo>
                <a:lnTo>
                  <a:pt x="328" y="16"/>
                </a:lnTo>
                <a:lnTo>
                  <a:pt x="326" y="20"/>
                </a:lnTo>
                <a:lnTo>
                  <a:pt x="322" y="21"/>
                </a:lnTo>
                <a:lnTo>
                  <a:pt x="319" y="23"/>
                </a:lnTo>
                <a:lnTo>
                  <a:pt x="11" y="23"/>
                </a:lnTo>
                <a:lnTo>
                  <a:pt x="6" y="21"/>
                </a:lnTo>
                <a:lnTo>
                  <a:pt x="2" y="20"/>
                </a:lnTo>
                <a:lnTo>
                  <a:pt x="0" y="16"/>
                </a:lnTo>
                <a:lnTo>
                  <a:pt x="0" y="12"/>
                </a:lnTo>
                <a:lnTo>
                  <a:pt x="0" y="6"/>
                </a:lnTo>
                <a:lnTo>
                  <a:pt x="2" y="2"/>
                </a:lnTo>
                <a:lnTo>
                  <a:pt x="6" y="0"/>
                </a:lnTo>
                <a:lnTo>
                  <a:pt x="11" y="0"/>
                </a:lnTo>
                <a:lnTo>
                  <a:pt x="11" y="0"/>
                </a:lnTo>
                <a:close/>
              </a:path>
            </a:pathLst>
          </a:custGeom>
          <a:solidFill>
            <a:srgbClr val="CC0000"/>
          </a:solidFill>
          <a:ln w="1588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48" name="Rectangle 46"/>
          <p:cNvSpPr>
            <a:spLocks noChangeArrowheads="1"/>
          </p:cNvSpPr>
          <p:nvPr/>
        </p:nvSpPr>
        <p:spPr bwMode="auto">
          <a:xfrm>
            <a:off x="6692468" y="5935139"/>
            <a:ext cx="1172447" cy="366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9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Y line data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43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EditPoints="1"/>
          </p:cNvSpPr>
          <p:nvPr/>
        </p:nvSpPr>
        <p:spPr bwMode="auto">
          <a:xfrm>
            <a:off x="1895475" y="1454150"/>
            <a:ext cx="8696325" cy="3784600"/>
          </a:xfrm>
          <a:custGeom>
            <a:avLst/>
            <a:gdLst>
              <a:gd name="T0" fmla="*/ 0 w 5478"/>
              <a:gd name="T1" fmla="*/ 2355 h 2384"/>
              <a:gd name="T2" fmla="*/ 134 w 5478"/>
              <a:gd name="T3" fmla="*/ 2355 h 2384"/>
              <a:gd name="T4" fmla="*/ 134 w 5478"/>
              <a:gd name="T5" fmla="*/ 2384 h 2384"/>
              <a:gd name="T6" fmla="*/ 0 w 5478"/>
              <a:gd name="T7" fmla="*/ 2384 h 2384"/>
              <a:gd name="T8" fmla="*/ 0 w 5478"/>
              <a:gd name="T9" fmla="*/ 2355 h 2384"/>
              <a:gd name="T10" fmla="*/ 594 w 5478"/>
              <a:gd name="T11" fmla="*/ 2315 h 2384"/>
              <a:gd name="T12" fmla="*/ 727 w 5478"/>
              <a:gd name="T13" fmla="*/ 2315 h 2384"/>
              <a:gd name="T14" fmla="*/ 727 w 5478"/>
              <a:gd name="T15" fmla="*/ 2384 h 2384"/>
              <a:gd name="T16" fmla="*/ 594 w 5478"/>
              <a:gd name="T17" fmla="*/ 2384 h 2384"/>
              <a:gd name="T18" fmla="*/ 594 w 5478"/>
              <a:gd name="T19" fmla="*/ 2315 h 2384"/>
              <a:gd name="T20" fmla="*/ 1187 w 5478"/>
              <a:gd name="T21" fmla="*/ 2295 h 2384"/>
              <a:gd name="T22" fmla="*/ 1321 w 5478"/>
              <a:gd name="T23" fmla="*/ 2295 h 2384"/>
              <a:gd name="T24" fmla="*/ 1321 w 5478"/>
              <a:gd name="T25" fmla="*/ 2384 h 2384"/>
              <a:gd name="T26" fmla="*/ 1187 w 5478"/>
              <a:gd name="T27" fmla="*/ 2384 h 2384"/>
              <a:gd name="T28" fmla="*/ 1187 w 5478"/>
              <a:gd name="T29" fmla="*/ 2295 h 2384"/>
              <a:gd name="T30" fmla="*/ 1781 w 5478"/>
              <a:gd name="T31" fmla="*/ 2230 h 2384"/>
              <a:gd name="T32" fmla="*/ 1914 w 5478"/>
              <a:gd name="T33" fmla="*/ 2230 h 2384"/>
              <a:gd name="T34" fmla="*/ 1914 w 5478"/>
              <a:gd name="T35" fmla="*/ 2384 h 2384"/>
              <a:gd name="T36" fmla="*/ 1781 w 5478"/>
              <a:gd name="T37" fmla="*/ 2384 h 2384"/>
              <a:gd name="T38" fmla="*/ 1781 w 5478"/>
              <a:gd name="T39" fmla="*/ 2230 h 2384"/>
              <a:gd name="T40" fmla="*/ 2377 w 5478"/>
              <a:gd name="T41" fmla="*/ 2161 h 2384"/>
              <a:gd name="T42" fmla="*/ 2508 w 5478"/>
              <a:gd name="T43" fmla="*/ 2161 h 2384"/>
              <a:gd name="T44" fmla="*/ 2508 w 5478"/>
              <a:gd name="T45" fmla="*/ 2384 h 2384"/>
              <a:gd name="T46" fmla="*/ 2377 w 5478"/>
              <a:gd name="T47" fmla="*/ 2384 h 2384"/>
              <a:gd name="T48" fmla="*/ 2377 w 5478"/>
              <a:gd name="T49" fmla="*/ 2161 h 2384"/>
              <a:gd name="T50" fmla="*/ 2970 w 5478"/>
              <a:gd name="T51" fmla="*/ 2061 h 2384"/>
              <a:gd name="T52" fmla="*/ 3101 w 5478"/>
              <a:gd name="T53" fmla="*/ 2061 h 2384"/>
              <a:gd name="T54" fmla="*/ 3101 w 5478"/>
              <a:gd name="T55" fmla="*/ 2384 h 2384"/>
              <a:gd name="T56" fmla="*/ 2970 w 5478"/>
              <a:gd name="T57" fmla="*/ 2384 h 2384"/>
              <a:gd name="T58" fmla="*/ 2970 w 5478"/>
              <a:gd name="T59" fmla="*/ 2061 h 2384"/>
              <a:gd name="T60" fmla="*/ 3564 w 5478"/>
              <a:gd name="T61" fmla="*/ 1964 h 2384"/>
              <a:gd name="T62" fmla="*/ 3697 w 5478"/>
              <a:gd name="T63" fmla="*/ 1964 h 2384"/>
              <a:gd name="T64" fmla="*/ 3697 w 5478"/>
              <a:gd name="T65" fmla="*/ 2384 h 2384"/>
              <a:gd name="T66" fmla="*/ 3564 w 5478"/>
              <a:gd name="T67" fmla="*/ 2384 h 2384"/>
              <a:gd name="T68" fmla="*/ 3564 w 5478"/>
              <a:gd name="T69" fmla="*/ 1964 h 2384"/>
              <a:gd name="T70" fmla="*/ 4157 w 5478"/>
              <a:gd name="T71" fmla="*/ 1815 h 2384"/>
              <a:gd name="T72" fmla="*/ 4291 w 5478"/>
              <a:gd name="T73" fmla="*/ 1815 h 2384"/>
              <a:gd name="T74" fmla="*/ 4291 w 5478"/>
              <a:gd name="T75" fmla="*/ 2384 h 2384"/>
              <a:gd name="T76" fmla="*/ 4157 w 5478"/>
              <a:gd name="T77" fmla="*/ 2384 h 2384"/>
              <a:gd name="T78" fmla="*/ 4157 w 5478"/>
              <a:gd name="T79" fmla="*/ 1815 h 2384"/>
              <a:gd name="T80" fmla="*/ 4751 w 5478"/>
              <a:gd name="T81" fmla="*/ 1701 h 2384"/>
              <a:gd name="T82" fmla="*/ 4884 w 5478"/>
              <a:gd name="T83" fmla="*/ 1701 h 2384"/>
              <a:gd name="T84" fmla="*/ 4884 w 5478"/>
              <a:gd name="T85" fmla="*/ 2384 h 2384"/>
              <a:gd name="T86" fmla="*/ 4751 w 5478"/>
              <a:gd name="T87" fmla="*/ 2384 h 2384"/>
              <a:gd name="T88" fmla="*/ 4751 w 5478"/>
              <a:gd name="T89" fmla="*/ 1701 h 2384"/>
              <a:gd name="T90" fmla="*/ 5344 w 5478"/>
              <a:gd name="T91" fmla="*/ 0 h 2384"/>
              <a:gd name="T92" fmla="*/ 5478 w 5478"/>
              <a:gd name="T93" fmla="*/ 0 h 2384"/>
              <a:gd name="T94" fmla="*/ 5478 w 5478"/>
              <a:gd name="T95" fmla="*/ 2384 h 2384"/>
              <a:gd name="T96" fmla="*/ 5344 w 5478"/>
              <a:gd name="T97" fmla="*/ 2384 h 2384"/>
              <a:gd name="T98" fmla="*/ 5344 w 5478"/>
              <a:gd name="T99" fmla="*/ 0 h 2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5478" h="2384">
                <a:moveTo>
                  <a:pt x="0" y="2355"/>
                </a:moveTo>
                <a:lnTo>
                  <a:pt x="134" y="2355"/>
                </a:lnTo>
                <a:lnTo>
                  <a:pt x="134" y="2384"/>
                </a:lnTo>
                <a:lnTo>
                  <a:pt x="0" y="2384"/>
                </a:lnTo>
                <a:lnTo>
                  <a:pt x="0" y="2355"/>
                </a:lnTo>
                <a:close/>
                <a:moveTo>
                  <a:pt x="594" y="2315"/>
                </a:moveTo>
                <a:lnTo>
                  <a:pt x="727" y="2315"/>
                </a:lnTo>
                <a:lnTo>
                  <a:pt x="727" y="2384"/>
                </a:lnTo>
                <a:lnTo>
                  <a:pt x="594" y="2384"/>
                </a:lnTo>
                <a:lnTo>
                  <a:pt x="594" y="2315"/>
                </a:lnTo>
                <a:close/>
                <a:moveTo>
                  <a:pt x="1187" y="2295"/>
                </a:moveTo>
                <a:lnTo>
                  <a:pt x="1321" y="2295"/>
                </a:lnTo>
                <a:lnTo>
                  <a:pt x="1321" y="2384"/>
                </a:lnTo>
                <a:lnTo>
                  <a:pt x="1187" y="2384"/>
                </a:lnTo>
                <a:lnTo>
                  <a:pt x="1187" y="2295"/>
                </a:lnTo>
                <a:close/>
                <a:moveTo>
                  <a:pt x="1781" y="2230"/>
                </a:moveTo>
                <a:lnTo>
                  <a:pt x="1914" y="2230"/>
                </a:lnTo>
                <a:lnTo>
                  <a:pt x="1914" y="2384"/>
                </a:lnTo>
                <a:lnTo>
                  <a:pt x="1781" y="2384"/>
                </a:lnTo>
                <a:lnTo>
                  <a:pt x="1781" y="2230"/>
                </a:lnTo>
                <a:close/>
                <a:moveTo>
                  <a:pt x="2377" y="2161"/>
                </a:moveTo>
                <a:lnTo>
                  <a:pt x="2508" y="2161"/>
                </a:lnTo>
                <a:lnTo>
                  <a:pt x="2508" y="2384"/>
                </a:lnTo>
                <a:lnTo>
                  <a:pt x="2377" y="2384"/>
                </a:lnTo>
                <a:lnTo>
                  <a:pt x="2377" y="2161"/>
                </a:lnTo>
                <a:close/>
                <a:moveTo>
                  <a:pt x="2970" y="2061"/>
                </a:moveTo>
                <a:lnTo>
                  <a:pt x="3101" y="2061"/>
                </a:lnTo>
                <a:lnTo>
                  <a:pt x="3101" y="2384"/>
                </a:lnTo>
                <a:lnTo>
                  <a:pt x="2970" y="2384"/>
                </a:lnTo>
                <a:lnTo>
                  <a:pt x="2970" y="2061"/>
                </a:lnTo>
                <a:close/>
                <a:moveTo>
                  <a:pt x="3564" y="1964"/>
                </a:moveTo>
                <a:lnTo>
                  <a:pt x="3697" y="1964"/>
                </a:lnTo>
                <a:lnTo>
                  <a:pt x="3697" y="2384"/>
                </a:lnTo>
                <a:lnTo>
                  <a:pt x="3564" y="2384"/>
                </a:lnTo>
                <a:lnTo>
                  <a:pt x="3564" y="1964"/>
                </a:lnTo>
                <a:close/>
                <a:moveTo>
                  <a:pt x="4157" y="1815"/>
                </a:moveTo>
                <a:lnTo>
                  <a:pt x="4291" y="1815"/>
                </a:lnTo>
                <a:lnTo>
                  <a:pt x="4291" y="2384"/>
                </a:lnTo>
                <a:lnTo>
                  <a:pt x="4157" y="2384"/>
                </a:lnTo>
                <a:lnTo>
                  <a:pt x="4157" y="1815"/>
                </a:lnTo>
                <a:close/>
                <a:moveTo>
                  <a:pt x="4751" y="1701"/>
                </a:moveTo>
                <a:lnTo>
                  <a:pt x="4884" y="1701"/>
                </a:lnTo>
                <a:lnTo>
                  <a:pt x="4884" y="2384"/>
                </a:lnTo>
                <a:lnTo>
                  <a:pt x="4751" y="2384"/>
                </a:lnTo>
                <a:lnTo>
                  <a:pt x="4751" y="1701"/>
                </a:lnTo>
                <a:close/>
                <a:moveTo>
                  <a:pt x="5344" y="0"/>
                </a:moveTo>
                <a:lnTo>
                  <a:pt x="5478" y="0"/>
                </a:lnTo>
                <a:lnTo>
                  <a:pt x="5478" y="2384"/>
                </a:lnTo>
                <a:lnTo>
                  <a:pt x="5344" y="2384"/>
                </a:lnTo>
                <a:lnTo>
                  <a:pt x="534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163763" y="5192713"/>
            <a:ext cx="212725" cy="460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3106738" y="5143500"/>
            <a:ext cx="211138" cy="952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7" name="Rectangle 25"/>
          <p:cNvSpPr>
            <a:spLocks noChangeArrowheads="1"/>
          </p:cNvSpPr>
          <p:nvPr/>
        </p:nvSpPr>
        <p:spPr bwMode="auto">
          <a:xfrm>
            <a:off x="10647363" y="5199063"/>
            <a:ext cx="212725" cy="396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grpSp>
        <p:nvGrpSpPr>
          <p:cNvPr id="78" name="群組 77"/>
          <p:cNvGrpSpPr/>
          <p:nvPr/>
        </p:nvGrpSpPr>
        <p:grpSpPr>
          <a:xfrm>
            <a:off x="2154238" y="4508500"/>
            <a:ext cx="8715375" cy="739775"/>
            <a:chOff x="2154238" y="4508500"/>
            <a:chExt cx="8715375" cy="739775"/>
          </a:xfrm>
        </p:grpSpPr>
        <p:sp>
          <p:nvSpPr>
            <p:cNvPr id="10" name="Freeform 8"/>
            <p:cNvSpPr>
              <a:spLocks noEditPoints="1"/>
            </p:cNvSpPr>
            <p:nvPr/>
          </p:nvSpPr>
          <p:spPr bwMode="auto">
            <a:xfrm>
              <a:off x="2154238" y="5181600"/>
              <a:ext cx="231775" cy="66675"/>
            </a:xfrm>
            <a:custGeom>
              <a:avLst/>
              <a:gdLst>
                <a:gd name="T0" fmla="*/ 0 w 146"/>
                <a:gd name="T1" fmla="*/ 7 h 42"/>
                <a:gd name="T2" fmla="*/ 0 w 146"/>
                <a:gd name="T3" fmla="*/ 0 h 42"/>
                <a:gd name="T4" fmla="*/ 6 w 146"/>
                <a:gd name="T5" fmla="*/ 0 h 42"/>
                <a:gd name="T6" fmla="*/ 140 w 146"/>
                <a:gd name="T7" fmla="*/ 0 h 42"/>
                <a:gd name="T8" fmla="*/ 144 w 146"/>
                <a:gd name="T9" fmla="*/ 0 h 42"/>
                <a:gd name="T10" fmla="*/ 146 w 146"/>
                <a:gd name="T11" fmla="*/ 7 h 42"/>
                <a:gd name="T12" fmla="*/ 146 w 146"/>
                <a:gd name="T13" fmla="*/ 36 h 42"/>
                <a:gd name="T14" fmla="*/ 144 w 146"/>
                <a:gd name="T15" fmla="*/ 40 h 42"/>
                <a:gd name="T16" fmla="*/ 140 w 146"/>
                <a:gd name="T17" fmla="*/ 42 h 42"/>
                <a:gd name="T18" fmla="*/ 6 w 146"/>
                <a:gd name="T19" fmla="*/ 42 h 42"/>
                <a:gd name="T20" fmla="*/ 0 w 146"/>
                <a:gd name="T21" fmla="*/ 40 h 42"/>
                <a:gd name="T22" fmla="*/ 0 w 146"/>
                <a:gd name="T23" fmla="*/ 36 h 42"/>
                <a:gd name="T24" fmla="*/ 0 w 146"/>
                <a:gd name="T25" fmla="*/ 7 h 42"/>
                <a:gd name="T26" fmla="*/ 13 w 146"/>
                <a:gd name="T27" fmla="*/ 36 h 42"/>
                <a:gd name="T28" fmla="*/ 6 w 146"/>
                <a:gd name="T29" fmla="*/ 29 h 42"/>
                <a:gd name="T30" fmla="*/ 140 w 146"/>
                <a:gd name="T31" fmla="*/ 29 h 42"/>
                <a:gd name="T32" fmla="*/ 133 w 146"/>
                <a:gd name="T33" fmla="*/ 36 h 42"/>
                <a:gd name="T34" fmla="*/ 133 w 146"/>
                <a:gd name="T35" fmla="*/ 7 h 42"/>
                <a:gd name="T36" fmla="*/ 140 w 146"/>
                <a:gd name="T37" fmla="*/ 14 h 42"/>
                <a:gd name="T38" fmla="*/ 6 w 146"/>
                <a:gd name="T39" fmla="*/ 14 h 42"/>
                <a:gd name="T40" fmla="*/ 13 w 146"/>
                <a:gd name="T41" fmla="*/ 7 h 42"/>
                <a:gd name="T42" fmla="*/ 13 w 146"/>
                <a:gd name="T43" fmla="*/ 3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6" h="42">
                  <a:moveTo>
                    <a:pt x="0" y="7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40" y="0"/>
                  </a:lnTo>
                  <a:lnTo>
                    <a:pt x="144" y="0"/>
                  </a:lnTo>
                  <a:lnTo>
                    <a:pt x="146" y="7"/>
                  </a:lnTo>
                  <a:lnTo>
                    <a:pt x="146" y="36"/>
                  </a:lnTo>
                  <a:lnTo>
                    <a:pt x="144" y="40"/>
                  </a:lnTo>
                  <a:lnTo>
                    <a:pt x="140" y="42"/>
                  </a:lnTo>
                  <a:lnTo>
                    <a:pt x="6" y="42"/>
                  </a:lnTo>
                  <a:lnTo>
                    <a:pt x="0" y="40"/>
                  </a:lnTo>
                  <a:lnTo>
                    <a:pt x="0" y="36"/>
                  </a:lnTo>
                  <a:lnTo>
                    <a:pt x="0" y="7"/>
                  </a:lnTo>
                  <a:close/>
                  <a:moveTo>
                    <a:pt x="13" y="36"/>
                  </a:moveTo>
                  <a:lnTo>
                    <a:pt x="6" y="29"/>
                  </a:lnTo>
                  <a:lnTo>
                    <a:pt x="140" y="29"/>
                  </a:lnTo>
                  <a:lnTo>
                    <a:pt x="133" y="36"/>
                  </a:lnTo>
                  <a:lnTo>
                    <a:pt x="133" y="7"/>
                  </a:lnTo>
                  <a:lnTo>
                    <a:pt x="140" y="14"/>
                  </a:lnTo>
                  <a:lnTo>
                    <a:pt x="6" y="14"/>
                  </a:lnTo>
                  <a:lnTo>
                    <a:pt x="13" y="7"/>
                  </a:lnTo>
                  <a:lnTo>
                    <a:pt x="13" y="36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3095625" y="5132388"/>
              <a:ext cx="233363" cy="115887"/>
            </a:xfrm>
            <a:custGeom>
              <a:avLst/>
              <a:gdLst>
                <a:gd name="T0" fmla="*/ 0 w 147"/>
                <a:gd name="T1" fmla="*/ 7 h 73"/>
                <a:gd name="T2" fmla="*/ 0 w 147"/>
                <a:gd name="T3" fmla="*/ 0 h 73"/>
                <a:gd name="T4" fmla="*/ 7 w 147"/>
                <a:gd name="T5" fmla="*/ 0 h 73"/>
                <a:gd name="T6" fmla="*/ 140 w 147"/>
                <a:gd name="T7" fmla="*/ 0 h 73"/>
                <a:gd name="T8" fmla="*/ 145 w 147"/>
                <a:gd name="T9" fmla="*/ 0 h 73"/>
                <a:gd name="T10" fmla="*/ 147 w 147"/>
                <a:gd name="T11" fmla="*/ 7 h 73"/>
                <a:gd name="T12" fmla="*/ 147 w 147"/>
                <a:gd name="T13" fmla="*/ 67 h 73"/>
                <a:gd name="T14" fmla="*/ 145 w 147"/>
                <a:gd name="T15" fmla="*/ 71 h 73"/>
                <a:gd name="T16" fmla="*/ 140 w 147"/>
                <a:gd name="T17" fmla="*/ 73 h 73"/>
                <a:gd name="T18" fmla="*/ 7 w 147"/>
                <a:gd name="T19" fmla="*/ 73 h 73"/>
                <a:gd name="T20" fmla="*/ 0 w 147"/>
                <a:gd name="T21" fmla="*/ 71 h 73"/>
                <a:gd name="T22" fmla="*/ 0 w 147"/>
                <a:gd name="T23" fmla="*/ 67 h 73"/>
                <a:gd name="T24" fmla="*/ 0 w 147"/>
                <a:gd name="T25" fmla="*/ 7 h 73"/>
                <a:gd name="T26" fmla="*/ 13 w 147"/>
                <a:gd name="T27" fmla="*/ 67 h 73"/>
                <a:gd name="T28" fmla="*/ 7 w 147"/>
                <a:gd name="T29" fmla="*/ 60 h 73"/>
                <a:gd name="T30" fmla="*/ 140 w 147"/>
                <a:gd name="T31" fmla="*/ 60 h 73"/>
                <a:gd name="T32" fmla="*/ 133 w 147"/>
                <a:gd name="T33" fmla="*/ 67 h 73"/>
                <a:gd name="T34" fmla="*/ 133 w 147"/>
                <a:gd name="T35" fmla="*/ 7 h 73"/>
                <a:gd name="T36" fmla="*/ 140 w 147"/>
                <a:gd name="T37" fmla="*/ 13 h 73"/>
                <a:gd name="T38" fmla="*/ 7 w 147"/>
                <a:gd name="T39" fmla="*/ 13 h 73"/>
                <a:gd name="T40" fmla="*/ 13 w 147"/>
                <a:gd name="T41" fmla="*/ 7 h 73"/>
                <a:gd name="T42" fmla="*/ 13 w 147"/>
                <a:gd name="T43" fmla="*/ 67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7" h="73">
                  <a:moveTo>
                    <a:pt x="0" y="7"/>
                  </a:moveTo>
                  <a:lnTo>
                    <a:pt x="0" y="0"/>
                  </a:lnTo>
                  <a:lnTo>
                    <a:pt x="7" y="0"/>
                  </a:lnTo>
                  <a:lnTo>
                    <a:pt x="140" y="0"/>
                  </a:lnTo>
                  <a:lnTo>
                    <a:pt x="145" y="0"/>
                  </a:lnTo>
                  <a:lnTo>
                    <a:pt x="147" y="7"/>
                  </a:lnTo>
                  <a:lnTo>
                    <a:pt x="147" y="67"/>
                  </a:lnTo>
                  <a:lnTo>
                    <a:pt x="145" y="71"/>
                  </a:lnTo>
                  <a:lnTo>
                    <a:pt x="140" y="73"/>
                  </a:lnTo>
                  <a:lnTo>
                    <a:pt x="7" y="73"/>
                  </a:lnTo>
                  <a:lnTo>
                    <a:pt x="0" y="71"/>
                  </a:lnTo>
                  <a:lnTo>
                    <a:pt x="0" y="67"/>
                  </a:lnTo>
                  <a:lnTo>
                    <a:pt x="0" y="7"/>
                  </a:lnTo>
                  <a:close/>
                  <a:moveTo>
                    <a:pt x="13" y="67"/>
                  </a:moveTo>
                  <a:lnTo>
                    <a:pt x="7" y="60"/>
                  </a:lnTo>
                  <a:lnTo>
                    <a:pt x="140" y="60"/>
                  </a:lnTo>
                  <a:lnTo>
                    <a:pt x="133" y="67"/>
                  </a:lnTo>
                  <a:lnTo>
                    <a:pt x="133" y="7"/>
                  </a:lnTo>
                  <a:lnTo>
                    <a:pt x="140" y="13"/>
                  </a:lnTo>
                  <a:lnTo>
                    <a:pt x="7" y="13"/>
                  </a:lnTo>
                  <a:lnTo>
                    <a:pt x="13" y="7"/>
                  </a:lnTo>
                  <a:lnTo>
                    <a:pt x="13" y="67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4038600" y="5057775"/>
              <a:ext cx="231775" cy="190500"/>
            </a:xfrm>
            <a:custGeom>
              <a:avLst/>
              <a:gdLst>
                <a:gd name="T0" fmla="*/ 0 w 146"/>
                <a:gd name="T1" fmla="*/ 7 h 120"/>
                <a:gd name="T2" fmla="*/ 0 w 146"/>
                <a:gd name="T3" fmla="*/ 0 h 120"/>
                <a:gd name="T4" fmla="*/ 6 w 146"/>
                <a:gd name="T5" fmla="*/ 0 h 120"/>
                <a:gd name="T6" fmla="*/ 140 w 146"/>
                <a:gd name="T7" fmla="*/ 0 h 120"/>
                <a:gd name="T8" fmla="*/ 144 w 146"/>
                <a:gd name="T9" fmla="*/ 0 h 120"/>
                <a:gd name="T10" fmla="*/ 146 w 146"/>
                <a:gd name="T11" fmla="*/ 7 h 120"/>
                <a:gd name="T12" fmla="*/ 146 w 146"/>
                <a:gd name="T13" fmla="*/ 114 h 120"/>
                <a:gd name="T14" fmla="*/ 144 w 146"/>
                <a:gd name="T15" fmla="*/ 118 h 120"/>
                <a:gd name="T16" fmla="*/ 140 w 146"/>
                <a:gd name="T17" fmla="*/ 120 h 120"/>
                <a:gd name="T18" fmla="*/ 6 w 146"/>
                <a:gd name="T19" fmla="*/ 120 h 120"/>
                <a:gd name="T20" fmla="*/ 0 w 146"/>
                <a:gd name="T21" fmla="*/ 118 h 120"/>
                <a:gd name="T22" fmla="*/ 0 w 146"/>
                <a:gd name="T23" fmla="*/ 114 h 120"/>
                <a:gd name="T24" fmla="*/ 0 w 146"/>
                <a:gd name="T25" fmla="*/ 7 h 120"/>
                <a:gd name="T26" fmla="*/ 13 w 146"/>
                <a:gd name="T27" fmla="*/ 114 h 120"/>
                <a:gd name="T28" fmla="*/ 6 w 146"/>
                <a:gd name="T29" fmla="*/ 107 h 120"/>
                <a:gd name="T30" fmla="*/ 140 w 146"/>
                <a:gd name="T31" fmla="*/ 107 h 120"/>
                <a:gd name="T32" fmla="*/ 133 w 146"/>
                <a:gd name="T33" fmla="*/ 114 h 120"/>
                <a:gd name="T34" fmla="*/ 133 w 146"/>
                <a:gd name="T35" fmla="*/ 7 h 120"/>
                <a:gd name="T36" fmla="*/ 140 w 146"/>
                <a:gd name="T37" fmla="*/ 14 h 120"/>
                <a:gd name="T38" fmla="*/ 6 w 146"/>
                <a:gd name="T39" fmla="*/ 14 h 120"/>
                <a:gd name="T40" fmla="*/ 13 w 146"/>
                <a:gd name="T41" fmla="*/ 7 h 120"/>
                <a:gd name="T42" fmla="*/ 13 w 146"/>
                <a:gd name="T43" fmla="*/ 114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6" h="120">
                  <a:moveTo>
                    <a:pt x="0" y="7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40" y="0"/>
                  </a:lnTo>
                  <a:lnTo>
                    <a:pt x="144" y="0"/>
                  </a:lnTo>
                  <a:lnTo>
                    <a:pt x="146" y="7"/>
                  </a:lnTo>
                  <a:lnTo>
                    <a:pt x="146" y="114"/>
                  </a:lnTo>
                  <a:lnTo>
                    <a:pt x="144" y="118"/>
                  </a:lnTo>
                  <a:lnTo>
                    <a:pt x="140" y="120"/>
                  </a:lnTo>
                  <a:lnTo>
                    <a:pt x="6" y="120"/>
                  </a:lnTo>
                  <a:lnTo>
                    <a:pt x="0" y="118"/>
                  </a:lnTo>
                  <a:lnTo>
                    <a:pt x="0" y="114"/>
                  </a:lnTo>
                  <a:lnTo>
                    <a:pt x="0" y="7"/>
                  </a:lnTo>
                  <a:close/>
                  <a:moveTo>
                    <a:pt x="13" y="114"/>
                  </a:moveTo>
                  <a:lnTo>
                    <a:pt x="6" y="107"/>
                  </a:lnTo>
                  <a:lnTo>
                    <a:pt x="140" y="107"/>
                  </a:lnTo>
                  <a:lnTo>
                    <a:pt x="133" y="114"/>
                  </a:lnTo>
                  <a:lnTo>
                    <a:pt x="133" y="7"/>
                  </a:lnTo>
                  <a:lnTo>
                    <a:pt x="140" y="14"/>
                  </a:lnTo>
                  <a:lnTo>
                    <a:pt x="6" y="14"/>
                  </a:lnTo>
                  <a:lnTo>
                    <a:pt x="13" y="7"/>
                  </a:lnTo>
                  <a:lnTo>
                    <a:pt x="13" y="114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auto">
            <a:xfrm>
              <a:off x="4983163" y="5062538"/>
              <a:ext cx="230188" cy="185737"/>
            </a:xfrm>
            <a:custGeom>
              <a:avLst/>
              <a:gdLst>
                <a:gd name="T0" fmla="*/ 0 w 145"/>
                <a:gd name="T1" fmla="*/ 6 h 117"/>
                <a:gd name="T2" fmla="*/ 0 w 145"/>
                <a:gd name="T3" fmla="*/ 0 h 117"/>
                <a:gd name="T4" fmla="*/ 7 w 145"/>
                <a:gd name="T5" fmla="*/ 0 h 117"/>
                <a:gd name="T6" fmla="*/ 138 w 145"/>
                <a:gd name="T7" fmla="*/ 0 h 117"/>
                <a:gd name="T8" fmla="*/ 143 w 145"/>
                <a:gd name="T9" fmla="*/ 0 h 117"/>
                <a:gd name="T10" fmla="*/ 145 w 145"/>
                <a:gd name="T11" fmla="*/ 6 h 117"/>
                <a:gd name="T12" fmla="*/ 145 w 145"/>
                <a:gd name="T13" fmla="*/ 111 h 117"/>
                <a:gd name="T14" fmla="*/ 143 w 145"/>
                <a:gd name="T15" fmla="*/ 115 h 117"/>
                <a:gd name="T16" fmla="*/ 138 w 145"/>
                <a:gd name="T17" fmla="*/ 117 h 117"/>
                <a:gd name="T18" fmla="*/ 7 w 145"/>
                <a:gd name="T19" fmla="*/ 117 h 117"/>
                <a:gd name="T20" fmla="*/ 0 w 145"/>
                <a:gd name="T21" fmla="*/ 115 h 117"/>
                <a:gd name="T22" fmla="*/ 0 w 145"/>
                <a:gd name="T23" fmla="*/ 111 h 117"/>
                <a:gd name="T24" fmla="*/ 0 w 145"/>
                <a:gd name="T25" fmla="*/ 6 h 117"/>
                <a:gd name="T26" fmla="*/ 14 w 145"/>
                <a:gd name="T27" fmla="*/ 111 h 117"/>
                <a:gd name="T28" fmla="*/ 7 w 145"/>
                <a:gd name="T29" fmla="*/ 104 h 117"/>
                <a:gd name="T30" fmla="*/ 138 w 145"/>
                <a:gd name="T31" fmla="*/ 104 h 117"/>
                <a:gd name="T32" fmla="*/ 131 w 145"/>
                <a:gd name="T33" fmla="*/ 111 h 117"/>
                <a:gd name="T34" fmla="*/ 131 w 145"/>
                <a:gd name="T35" fmla="*/ 6 h 117"/>
                <a:gd name="T36" fmla="*/ 138 w 145"/>
                <a:gd name="T37" fmla="*/ 13 h 117"/>
                <a:gd name="T38" fmla="*/ 7 w 145"/>
                <a:gd name="T39" fmla="*/ 13 h 117"/>
                <a:gd name="T40" fmla="*/ 14 w 145"/>
                <a:gd name="T41" fmla="*/ 6 h 117"/>
                <a:gd name="T42" fmla="*/ 14 w 145"/>
                <a:gd name="T43" fmla="*/ 111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5" h="117">
                  <a:moveTo>
                    <a:pt x="0" y="6"/>
                  </a:moveTo>
                  <a:lnTo>
                    <a:pt x="0" y="0"/>
                  </a:lnTo>
                  <a:lnTo>
                    <a:pt x="7" y="0"/>
                  </a:lnTo>
                  <a:lnTo>
                    <a:pt x="138" y="0"/>
                  </a:lnTo>
                  <a:lnTo>
                    <a:pt x="143" y="0"/>
                  </a:lnTo>
                  <a:lnTo>
                    <a:pt x="145" y="6"/>
                  </a:lnTo>
                  <a:lnTo>
                    <a:pt x="145" y="111"/>
                  </a:lnTo>
                  <a:lnTo>
                    <a:pt x="143" y="115"/>
                  </a:lnTo>
                  <a:lnTo>
                    <a:pt x="138" y="117"/>
                  </a:lnTo>
                  <a:lnTo>
                    <a:pt x="7" y="117"/>
                  </a:lnTo>
                  <a:lnTo>
                    <a:pt x="0" y="115"/>
                  </a:lnTo>
                  <a:lnTo>
                    <a:pt x="0" y="111"/>
                  </a:lnTo>
                  <a:lnTo>
                    <a:pt x="0" y="6"/>
                  </a:lnTo>
                  <a:close/>
                  <a:moveTo>
                    <a:pt x="14" y="111"/>
                  </a:moveTo>
                  <a:lnTo>
                    <a:pt x="7" y="104"/>
                  </a:lnTo>
                  <a:lnTo>
                    <a:pt x="138" y="104"/>
                  </a:lnTo>
                  <a:lnTo>
                    <a:pt x="131" y="111"/>
                  </a:lnTo>
                  <a:lnTo>
                    <a:pt x="131" y="6"/>
                  </a:lnTo>
                  <a:lnTo>
                    <a:pt x="138" y="13"/>
                  </a:lnTo>
                  <a:lnTo>
                    <a:pt x="7" y="13"/>
                  </a:lnTo>
                  <a:lnTo>
                    <a:pt x="14" y="6"/>
                  </a:lnTo>
                  <a:lnTo>
                    <a:pt x="14" y="111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8" name="Freeform 16"/>
            <p:cNvSpPr>
              <a:spLocks noEditPoints="1"/>
            </p:cNvSpPr>
            <p:nvPr/>
          </p:nvSpPr>
          <p:spPr bwMode="auto">
            <a:xfrm>
              <a:off x="5926138" y="4973638"/>
              <a:ext cx="228600" cy="274637"/>
            </a:xfrm>
            <a:custGeom>
              <a:avLst/>
              <a:gdLst>
                <a:gd name="T0" fmla="*/ 0 w 144"/>
                <a:gd name="T1" fmla="*/ 7 h 173"/>
                <a:gd name="T2" fmla="*/ 0 w 144"/>
                <a:gd name="T3" fmla="*/ 0 h 173"/>
                <a:gd name="T4" fmla="*/ 7 w 144"/>
                <a:gd name="T5" fmla="*/ 0 h 173"/>
                <a:gd name="T6" fmla="*/ 138 w 144"/>
                <a:gd name="T7" fmla="*/ 0 h 173"/>
                <a:gd name="T8" fmla="*/ 142 w 144"/>
                <a:gd name="T9" fmla="*/ 0 h 173"/>
                <a:gd name="T10" fmla="*/ 144 w 144"/>
                <a:gd name="T11" fmla="*/ 7 h 173"/>
                <a:gd name="T12" fmla="*/ 144 w 144"/>
                <a:gd name="T13" fmla="*/ 167 h 173"/>
                <a:gd name="T14" fmla="*/ 142 w 144"/>
                <a:gd name="T15" fmla="*/ 171 h 173"/>
                <a:gd name="T16" fmla="*/ 138 w 144"/>
                <a:gd name="T17" fmla="*/ 173 h 173"/>
                <a:gd name="T18" fmla="*/ 7 w 144"/>
                <a:gd name="T19" fmla="*/ 173 h 173"/>
                <a:gd name="T20" fmla="*/ 0 w 144"/>
                <a:gd name="T21" fmla="*/ 171 h 173"/>
                <a:gd name="T22" fmla="*/ 0 w 144"/>
                <a:gd name="T23" fmla="*/ 167 h 173"/>
                <a:gd name="T24" fmla="*/ 0 w 144"/>
                <a:gd name="T25" fmla="*/ 7 h 173"/>
                <a:gd name="T26" fmla="*/ 13 w 144"/>
                <a:gd name="T27" fmla="*/ 167 h 173"/>
                <a:gd name="T28" fmla="*/ 7 w 144"/>
                <a:gd name="T29" fmla="*/ 160 h 173"/>
                <a:gd name="T30" fmla="*/ 138 w 144"/>
                <a:gd name="T31" fmla="*/ 160 h 173"/>
                <a:gd name="T32" fmla="*/ 131 w 144"/>
                <a:gd name="T33" fmla="*/ 167 h 173"/>
                <a:gd name="T34" fmla="*/ 131 w 144"/>
                <a:gd name="T35" fmla="*/ 7 h 173"/>
                <a:gd name="T36" fmla="*/ 138 w 144"/>
                <a:gd name="T37" fmla="*/ 13 h 173"/>
                <a:gd name="T38" fmla="*/ 7 w 144"/>
                <a:gd name="T39" fmla="*/ 13 h 173"/>
                <a:gd name="T40" fmla="*/ 13 w 144"/>
                <a:gd name="T41" fmla="*/ 7 h 173"/>
                <a:gd name="T42" fmla="*/ 13 w 144"/>
                <a:gd name="T43" fmla="*/ 167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" h="173">
                  <a:moveTo>
                    <a:pt x="0" y="7"/>
                  </a:moveTo>
                  <a:lnTo>
                    <a:pt x="0" y="0"/>
                  </a:lnTo>
                  <a:lnTo>
                    <a:pt x="7" y="0"/>
                  </a:lnTo>
                  <a:lnTo>
                    <a:pt x="138" y="0"/>
                  </a:lnTo>
                  <a:lnTo>
                    <a:pt x="142" y="0"/>
                  </a:lnTo>
                  <a:lnTo>
                    <a:pt x="144" y="7"/>
                  </a:lnTo>
                  <a:lnTo>
                    <a:pt x="144" y="167"/>
                  </a:lnTo>
                  <a:lnTo>
                    <a:pt x="142" y="171"/>
                  </a:lnTo>
                  <a:lnTo>
                    <a:pt x="138" y="173"/>
                  </a:lnTo>
                  <a:lnTo>
                    <a:pt x="7" y="173"/>
                  </a:lnTo>
                  <a:lnTo>
                    <a:pt x="0" y="171"/>
                  </a:lnTo>
                  <a:lnTo>
                    <a:pt x="0" y="167"/>
                  </a:lnTo>
                  <a:lnTo>
                    <a:pt x="0" y="7"/>
                  </a:lnTo>
                  <a:close/>
                  <a:moveTo>
                    <a:pt x="13" y="167"/>
                  </a:moveTo>
                  <a:lnTo>
                    <a:pt x="7" y="160"/>
                  </a:lnTo>
                  <a:lnTo>
                    <a:pt x="138" y="160"/>
                  </a:lnTo>
                  <a:lnTo>
                    <a:pt x="131" y="167"/>
                  </a:lnTo>
                  <a:lnTo>
                    <a:pt x="131" y="7"/>
                  </a:lnTo>
                  <a:lnTo>
                    <a:pt x="138" y="13"/>
                  </a:lnTo>
                  <a:lnTo>
                    <a:pt x="7" y="13"/>
                  </a:lnTo>
                  <a:lnTo>
                    <a:pt x="13" y="7"/>
                  </a:lnTo>
                  <a:lnTo>
                    <a:pt x="13" y="167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auto">
            <a:xfrm>
              <a:off x="6867525" y="4826000"/>
              <a:ext cx="233363" cy="422275"/>
            </a:xfrm>
            <a:custGeom>
              <a:avLst/>
              <a:gdLst>
                <a:gd name="T0" fmla="*/ 0 w 147"/>
                <a:gd name="T1" fmla="*/ 6 h 266"/>
                <a:gd name="T2" fmla="*/ 0 w 147"/>
                <a:gd name="T3" fmla="*/ 0 h 266"/>
                <a:gd name="T4" fmla="*/ 7 w 147"/>
                <a:gd name="T5" fmla="*/ 0 h 266"/>
                <a:gd name="T6" fmla="*/ 140 w 147"/>
                <a:gd name="T7" fmla="*/ 0 h 266"/>
                <a:gd name="T8" fmla="*/ 145 w 147"/>
                <a:gd name="T9" fmla="*/ 0 h 266"/>
                <a:gd name="T10" fmla="*/ 147 w 147"/>
                <a:gd name="T11" fmla="*/ 6 h 266"/>
                <a:gd name="T12" fmla="*/ 147 w 147"/>
                <a:gd name="T13" fmla="*/ 260 h 266"/>
                <a:gd name="T14" fmla="*/ 145 w 147"/>
                <a:gd name="T15" fmla="*/ 264 h 266"/>
                <a:gd name="T16" fmla="*/ 140 w 147"/>
                <a:gd name="T17" fmla="*/ 266 h 266"/>
                <a:gd name="T18" fmla="*/ 7 w 147"/>
                <a:gd name="T19" fmla="*/ 266 h 266"/>
                <a:gd name="T20" fmla="*/ 0 w 147"/>
                <a:gd name="T21" fmla="*/ 264 h 266"/>
                <a:gd name="T22" fmla="*/ 0 w 147"/>
                <a:gd name="T23" fmla="*/ 260 h 266"/>
                <a:gd name="T24" fmla="*/ 0 w 147"/>
                <a:gd name="T25" fmla="*/ 6 h 266"/>
                <a:gd name="T26" fmla="*/ 14 w 147"/>
                <a:gd name="T27" fmla="*/ 260 h 266"/>
                <a:gd name="T28" fmla="*/ 7 w 147"/>
                <a:gd name="T29" fmla="*/ 253 h 266"/>
                <a:gd name="T30" fmla="*/ 140 w 147"/>
                <a:gd name="T31" fmla="*/ 253 h 266"/>
                <a:gd name="T32" fmla="*/ 134 w 147"/>
                <a:gd name="T33" fmla="*/ 260 h 266"/>
                <a:gd name="T34" fmla="*/ 134 w 147"/>
                <a:gd name="T35" fmla="*/ 6 h 266"/>
                <a:gd name="T36" fmla="*/ 140 w 147"/>
                <a:gd name="T37" fmla="*/ 13 h 266"/>
                <a:gd name="T38" fmla="*/ 7 w 147"/>
                <a:gd name="T39" fmla="*/ 13 h 266"/>
                <a:gd name="T40" fmla="*/ 14 w 147"/>
                <a:gd name="T41" fmla="*/ 6 h 266"/>
                <a:gd name="T42" fmla="*/ 14 w 147"/>
                <a:gd name="T43" fmla="*/ 26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7" h="266">
                  <a:moveTo>
                    <a:pt x="0" y="6"/>
                  </a:moveTo>
                  <a:lnTo>
                    <a:pt x="0" y="0"/>
                  </a:lnTo>
                  <a:lnTo>
                    <a:pt x="7" y="0"/>
                  </a:lnTo>
                  <a:lnTo>
                    <a:pt x="140" y="0"/>
                  </a:lnTo>
                  <a:lnTo>
                    <a:pt x="145" y="0"/>
                  </a:lnTo>
                  <a:lnTo>
                    <a:pt x="147" y="6"/>
                  </a:lnTo>
                  <a:lnTo>
                    <a:pt x="147" y="260"/>
                  </a:lnTo>
                  <a:lnTo>
                    <a:pt x="145" y="264"/>
                  </a:lnTo>
                  <a:lnTo>
                    <a:pt x="140" y="266"/>
                  </a:lnTo>
                  <a:lnTo>
                    <a:pt x="7" y="266"/>
                  </a:lnTo>
                  <a:lnTo>
                    <a:pt x="0" y="264"/>
                  </a:lnTo>
                  <a:lnTo>
                    <a:pt x="0" y="260"/>
                  </a:lnTo>
                  <a:lnTo>
                    <a:pt x="0" y="6"/>
                  </a:lnTo>
                  <a:close/>
                  <a:moveTo>
                    <a:pt x="14" y="260"/>
                  </a:moveTo>
                  <a:lnTo>
                    <a:pt x="7" y="253"/>
                  </a:lnTo>
                  <a:lnTo>
                    <a:pt x="140" y="253"/>
                  </a:lnTo>
                  <a:lnTo>
                    <a:pt x="134" y="260"/>
                  </a:lnTo>
                  <a:lnTo>
                    <a:pt x="134" y="6"/>
                  </a:lnTo>
                  <a:lnTo>
                    <a:pt x="140" y="13"/>
                  </a:lnTo>
                  <a:lnTo>
                    <a:pt x="7" y="13"/>
                  </a:lnTo>
                  <a:lnTo>
                    <a:pt x="14" y="6"/>
                  </a:lnTo>
                  <a:lnTo>
                    <a:pt x="14" y="260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auto">
            <a:xfrm>
              <a:off x="7810500" y="4508500"/>
              <a:ext cx="233363" cy="739775"/>
            </a:xfrm>
            <a:custGeom>
              <a:avLst/>
              <a:gdLst>
                <a:gd name="T0" fmla="*/ 0 w 147"/>
                <a:gd name="T1" fmla="*/ 6 h 466"/>
                <a:gd name="T2" fmla="*/ 0 w 147"/>
                <a:gd name="T3" fmla="*/ 0 h 466"/>
                <a:gd name="T4" fmla="*/ 7 w 147"/>
                <a:gd name="T5" fmla="*/ 0 h 466"/>
                <a:gd name="T6" fmla="*/ 140 w 147"/>
                <a:gd name="T7" fmla="*/ 0 h 466"/>
                <a:gd name="T8" fmla="*/ 144 w 147"/>
                <a:gd name="T9" fmla="*/ 0 h 466"/>
                <a:gd name="T10" fmla="*/ 147 w 147"/>
                <a:gd name="T11" fmla="*/ 6 h 466"/>
                <a:gd name="T12" fmla="*/ 147 w 147"/>
                <a:gd name="T13" fmla="*/ 460 h 466"/>
                <a:gd name="T14" fmla="*/ 144 w 147"/>
                <a:gd name="T15" fmla="*/ 464 h 466"/>
                <a:gd name="T16" fmla="*/ 140 w 147"/>
                <a:gd name="T17" fmla="*/ 466 h 466"/>
                <a:gd name="T18" fmla="*/ 7 w 147"/>
                <a:gd name="T19" fmla="*/ 466 h 466"/>
                <a:gd name="T20" fmla="*/ 0 w 147"/>
                <a:gd name="T21" fmla="*/ 464 h 466"/>
                <a:gd name="T22" fmla="*/ 0 w 147"/>
                <a:gd name="T23" fmla="*/ 460 h 466"/>
                <a:gd name="T24" fmla="*/ 0 w 147"/>
                <a:gd name="T25" fmla="*/ 6 h 466"/>
                <a:gd name="T26" fmla="*/ 13 w 147"/>
                <a:gd name="T27" fmla="*/ 460 h 466"/>
                <a:gd name="T28" fmla="*/ 7 w 147"/>
                <a:gd name="T29" fmla="*/ 453 h 466"/>
                <a:gd name="T30" fmla="*/ 140 w 147"/>
                <a:gd name="T31" fmla="*/ 453 h 466"/>
                <a:gd name="T32" fmla="*/ 133 w 147"/>
                <a:gd name="T33" fmla="*/ 460 h 466"/>
                <a:gd name="T34" fmla="*/ 133 w 147"/>
                <a:gd name="T35" fmla="*/ 6 h 466"/>
                <a:gd name="T36" fmla="*/ 140 w 147"/>
                <a:gd name="T37" fmla="*/ 13 h 466"/>
                <a:gd name="T38" fmla="*/ 7 w 147"/>
                <a:gd name="T39" fmla="*/ 13 h 466"/>
                <a:gd name="T40" fmla="*/ 13 w 147"/>
                <a:gd name="T41" fmla="*/ 6 h 466"/>
                <a:gd name="T42" fmla="*/ 13 w 147"/>
                <a:gd name="T43" fmla="*/ 460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7" h="466">
                  <a:moveTo>
                    <a:pt x="0" y="6"/>
                  </a:moveTo>
                  <a:lnTo>
                    <a:pt x="0" y="0"/>
                  </a:lnTo>
                  <a:lnTo>
                    <a:pt x="7" y="0"/>
                  </a:lnTo>
                  <a:lnTo>
                    <a:pt x="140" y="0"/>
                  </a:lnTo>
                  <a:lnTo>
                    <a:pt x="144" y="0"/>
                  </a:lnTo>
                  <a:lnTo>
                    <a:pt x="147" y="6"/>
                  </a:lnTo>
                  <a:lnTo>
                    <a:pt x="147" y="460"/>
                  </a:lnTo>
                  <a:lnTo>
                    <a:pt x="144" y="464"/>
                  </a:lnTo>
                  <a:lnTo>
                    <a:pt x="140" y="466"/>
                  </a:lnTo>
                  <a:lnTo>
                    <a:pt x="7" y="466"/>
                  </a:lnTo>
                  <a:lnTo>
                    <a:pt x="0" y="464"/>
                  </a:lnTo>
                  <a:lnTo>
                    <a:pt x="0" y="460"/>
                  </a:lnTo>
                  <a:lnTo>
                    <a:pt x="0" y="6"/>
                  </a:lnTo>
                  <a:close/>
                  <a:moveTo>
                    <a:pt x="13" y="460"/>
                  </a:moveTo>
                  <a:lnTo>
                    <a:pt x="7" y="453"/>
                  </a:lnTo>
                  <a:lnTo>
                    <a:pt x="140" y="453"/>
                  </a:lnTo>
                  <a:lnTo>
                    <a:pt x="133" y="460"/>
                  </a:lnTo>
                  <a:lnTo>
                    <a:pt x="133" y="6"/>
                  </a:lnTo>
                  <a:lnTo>
                    <a:pt x="140" y="13"/>
                  </a:lnTo>
                  <a:lnTo>
                    <a:pt x="7" y="13"/>
                  </a:lnTo>
                  <a:lnTo>
                    <a:pt x="13" y="6"/>
                  </a:lnTo>
                  <a:lnTo>
                    <a:pt x="13" y="460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auto">
            <a:xfrm>
              <a:off x="8751888" y="4757738"/>
              <a:ext cx="233363" cy="490537"/>
            </a:xfrm>
            <a:custGeom>
              <a:avLst/>
              <a:gdLst>
                <a:gd name="T0" fmla="*/ 0 w 147"/>
                <a:gd name="T1" fmla="*/ 7 h 309"/>
                <a:gd name="T2" fmla="*/ 0 w 147"/>
                <a:gd name="T3" fmla="*/ 0 h 309"/>
                <a:gd name="T4" fmla="*/ 7 w 147"/>
                <a:gd name="T5" fmla="*/ 0 h 309"/>
                <a:gd name="T6" fmla="*/ 140 w 147"/>
                <a:gd name="T7" fmla="*/ 0 h 309"/>
                <a:gd name="T8" fmla="*/ 145 w 147"/>
                <a:gd name="T9" fmla="*/ 0 h 309"/>
                <a:gd name="T10" fmla="*/ 147 w 147"/>
                <a:gd name="T11" fmla="*/ 7 h 309"/>
                <a:gd name="T12" fmla="*/ 147 w 147"/>
                <a:gd name="T13" fmla="*/ 303 h 309"/>
                <a:gd name="T14" fmla="*/ 145 w 147"/>
                <a:gd name="T15" fmla="*/ 307 h 309"/>
                <a:gd name="T16" fmla="*/ 140 w 147"/>
                <a:gd name="T17" fmla="*/ 309 h 309"/>
                <a:gd name="T18" fmla="*/ 7 w 147"/>
                <a:gd name="T19" fmla="*/ 309 h 309"/>
                <a:gd name="T20" fmla="*/ 0 w 147"/>
                <a:gd name="T21" fmla="*/ 307 h 309"/>
                <a:gd name="T22" fmla="*/ 0 w 147"/>
                <a:gd name="T23" fmla="*/ 303 h 309"/>
                <a:gd name="T24" fmla="*/ 0 w 147"/>
                <a:gd name="T25" fmla="*/ 7 h 309"/>
                <a:gd name="T26" fmla="*/ 14 w 147"/>
                <a:gd name="T27" fmla="*/ 303 h 309"/>
                <a:gd name="T28" fmla="*/ 7 w 147"/>
                <a:gd name="T29" fmla="*/ 296 h 309"/>
                <a:gd name="T30" fmla="*/ 140 w 147"/>
                <a:gd name="T31" fmla="*/ 296 h 309"/>
                <a:gd name="T32" fmla="*/ 134 w 147"/>
                <a:gd name="T33" fmla="*/ 303 h 309"/>
                <a:gd name="T34" fmla="*/ 134 w 147"/>
                <a:gd name="T35" fmla="*/ 7 h 309"/>
                <a:gd name="T36" fmla="*/ 140 w 147"/>
                <a:gd name="T37" fmla="*/ 14 h 309"/>
                <a:gd name="T38" fmla="*/ 7 w 147"/>
                <a:gd name="T39" fmla="*/ 14 h 309"/>
                <a:gd name="T40" fmla="*/ 14 w 147"/>
                <a:gd name="T41" fmla="*/ 7 h 309"/>
                <a:gd name="T42" fmla="*/ 14 w 147"/>
                <a:gd name="T43" fmla="*/ 303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7" h="309">
                  <a:moveTo>
                    <a:pt x="0" y="7"/>
                  </a:moveTo>
                  <a:lnTo>
                    <a:pt x="0" y="0"/>
                  </a:lnTo>
                  <a:lnTo>
                    <a:pt x="7" y="0"/>
                  </a:lnTo>
                  <a:lnTo>
                    <a:pt x="140" y="0"/>
                  </a:lnTo>
                  <a:lnTo>
                    <a:pt x="145" y="0"/>
                  </a:lnTo>
                  <a:lnTo>
                    <a:pt x="147" y="7"/>
                  </a:lnTo>
                  <a:lnTo>
                    <a:pt x="147" y="303"/>
                  </a:lnTo>
                  <a:lnTo>
                    <a:pt x="145" y="307"/>
                  </a:lnTo>
                  <a:lnTo>
                    <a:pt x="140" y="309"/>
                  </a:lnTo>
                  <a:lnTo>
                    <a:pt x="7" y="309"/>
                  </a:lnTo>
                  <a:lnTo>
                    <a:pt x="0" y="307"/>
                  </a:lnTo>
                  <a:lnTo>
                    <a:pt x="0" y="303"/>
                  </a:lnTo>
                  <a:lnTo>
                    <a:pt x="0" y="7"/>
                  </a:lnTo>
                  <a:close/>
                  <a:moveTo>
                    <a:pt x="14" y="303"/>
                  </a:moveTo>
                  <a:lnTo>
                    <a:pt x="7" y="296"/>
                  </a:lnTo>
                  <a:lnTo>
                    <a:pt x="140" y="296"/>
                  </a:lnTo>
                  <a:lnTo>
                    <a:pt x="134" y="303"/>
                  </a:lnTo>
                  <a:lnTo>
                    <a:pt x="134" y="7"/>
                  </a:lnTo>
                  <a:lnTo>
                    <a:pt x="140" y="14"/>
                  </a:lnTo>
                  <a:lnTo>
                    <a:pt x="7" y="14"/>
                  </a:lnTo>
                  <a:lnTo>
                    <a:pt x="14" y="7"/>
                  </a:lnTo>
                  <a:lnTo>
                    <a:pt x="14" y="303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auto">
            <a:xfrm>
              <a:off x="9694863" y="5026025"/>
              <a:ext cx="233363" cy="222250"/>
            </a:xfrm>
            <a:custGeom>
              <a:avLst/>
              <a:gdLst>
                <a:gd name="T0" fmla="*/ 0 w 147"/>
                <a:gd name="T1" fmla="*/ 7 h 140"/>
                <a:gd name="T2" fmla="*/ 0 w 147"/>
                <a:gd name="T3" fmla="*/ 0 h 140"/>
                <a:gd name="T4" fmla="*/ 7 w 147"/>
                <a:gd name="T5" fmla="*/ 0 h 140"/>
                <a:gd name="T6" fmla="*/ 140 w 147"/>
                <a:gd name="T7" fmla="*/ 0 h 140"/>
                <a:gd name="T8" fmla="*/ 144 w 147"/>
                <a:gd name="T9" fmla="*/ 0 h 140"/>
                <a:gd name="T10" fmla="*/ 147 w 147"/>
                <a:gd name="T11" fmla="*/ 7 h 140"/>
                <a:gd name="T12" fmla="*/ 147 w 147"/>
                <a:gd name="T13" fmla="*/ 134 h 140"/>
                <a:gd name="T14" fmla="*/ 144 w 147"/>
                <a:gd name="T15" fmla="*/ 138 h 140"/>
                <a:gd name="T16" fmla="*/ 140 w 147"/>
                <a:gd name="T17" fmla="*/ 140 h 140"/>
                <a:gd name="T18" fmla="*/ 7 w 147"/>
                <a:gd name="T19" fmla="*/ 140 h 140"/>
                <a:gd name="T20" fmla="*/ 0 w 147"/>
                <a:gd name="T21" fmla="*/ 138 h 140"/>
                <a:gd name="T22" fmla="*/ 0 w 147"/>
                <a:gd name="T23" fmla="*/ 134 h 140"/>
                <a:gd name="T24" fmla="*/ 0 w 147"/>
                <a:gd name="T25" fmla="*/ 7 h 140"/>
                <a:gd name="T26" fmla="*/ 13 w 147"/>
                <a:gd name="T27" fmla="*/ 134 h 140"/>
                <a:gd name="T28" fmla="*/ 7 w 147"/>
                <a:gd name="T29" fmla="*/ 127 h 140"/>
                <a:gd name="T30" fmla="*/ 140 w 147"/>
                <a:gd name="T31" fmla="*/ 127 h 140"/>
                <a:gd name="T32" fmla="*/ 133 w 147"/>
                <a:gd name="T33" fmla="*/ 134 h 140"/>
                <a:gd name="T34" fmla="*/ 133 w 147"/>
                <a:gd name="T35" fmla="*/ 7 h 140"/>
                <a:gd name="T36" fmla="*/ 140 w 147"/>
                <a:gd name="T37" fmla="*/ 14 h 140"/>
                <a:gd name="T38" fmla="*/ 7 w 147"/>
                <a:gd name="T39" fmla="*/ 14 h 140"/>
                <a:gd name="T40" fmla="*/ 13 w 147"/>
                <a:gd name="T41" fmla="*/ 7 h 140"/>
                <a:gd name="T42" fmla="*/ 13 w 147"/>
                <a:gd name="T43" fmla="*/ 134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7" h="140">
                  <a:moveTo>
                    <a:pt x="0" y="7"/>
                  </a:moveTo>
                  <a:lnTo>
                    <a:pt x="0" y="0"/>
                  </a:lnTo>
                  <a:lnTo>
                    <a:pt x="7" y="0"/>
                  </a:lnTo>
                  <a:lnTo>
                    <a:pt x="140" y="0"/>
                  </a:lnTo>
                  <a:lnTo>
                    <a:pt x="144" y="0"/>
                  </a:lnTo>
                  <a:lnTo>
                    <a:pt x="147" y="7"/>
                  </a:lnTo>
                  <a:lnTo>
                    <a:pt x="147" y="134"/>
                  </a:lnTo>
                  <a:lnTo>
                    <a:pt x="144" y="138"/>
                  </a:lnTo>
                  <a:lnTo>
                    <a:pt x="140" y="140"/>
                  </a:lnTo>
                  <a:lnTo>
                    <a:pt x="7" y="140"/>
                  </a:lnTo>
                  <a:lnTo>
                    <a:pt x="0" y="138"/>
                  </a:lnTo>
                  <a:lnTo>
                    <a:pt x="0" y="134"/>
                  </a:lnTo>
                  <a:lnTo>
                    <a:pt x="0" y="7"/>
                  </a:lnTo>
                  <a:close/>
                  <a:moveTo>
                    <a:pt x="13" y="134"/>
                  </a:moveTo>
                  <a:lnTo>
                    <a:pt x="7" y="127"/>
                  </a:lnTo>
                  <a:lnTo>
                    <a:pt x="140" y="127"/>
                  </a:lnTo>
                  <a:lnTo>
                    <a:pt x="133" y="134"/>
                  </a:lnTo>
                  <a:lnTo>
                    <a:pt x="133" y="7"/>
                  </a:lnTo>
                  <a:lnTo>
                    <a:pt x="140" y="14"/>
                  </a:lnTo>
                  <a:lnTo>
                    <a:pt x="7" y="14"/>
                  </a:lnTo>
                  <a:lnTo>
                    <a:pt x="13" y="7"/>
                  </a:lnTo>
                  <a:lnTo>
                    <a:pt x="13" y="134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auto">
            <a:xfrm>
              <a:off x="10637838" y="5189538"/>
              <a:ext cx="231775" cy="58737"/>
            </a:xfrm>
            <a:custGeom>
              <a:avLst/>
              <a:gdLst>
                <a:gd name="T0" fmla="*/ 0 w 146"/>
                <a:gd name="T1" fmla="*/ 6 h 37"/>
                <a:gd name="T2" fmla="*/ 0 w 146"/>
                <a:gd name="T3" fmla="*/ 0 h 37"/>
                <a:gd name="T4" fmla="*/ 6 w 146"/>
                <a:gd name="T5" fmla="*/ 0 h 37"/>
                <a:gd name="T6" fmla="*/ 140 w 146"/>
                <a:gd name="T7" fmla="*/ 0 h 37"/>
                <a:gd name="T8" fmla="*/ 144 w 146"/>
                <a:gd name="T9" fmla="*/ 0 h 37"/>
                <a:gd name="T10" fmla="*/ 146 w 146"/>
                <a:gd name="T11" fmla="*/ 6 h 37"/>
                <a:gd name="T12" fmla="*/ 146 w 146"/>
                <a:gd name="T13" fmla="*/ 31 h 37"/>
                <a:gd name="T14" fmla="*/ 144 w 146"/>
                <a:gd name="T15" fmla="*/ 35 h 37"/>
                <a:gd name="T16" fmla="*/ 140 w 146"/>
                <a:gd name="T17" fmla="*/ 37 h 37"/>
                <a:gd name="T18" fmla="*/ 6 w 146"/>
                <a:gd name="T19" fmla="*/ 37 h 37"/>
                <a:gd name="T20" fmla="*/ 0 w 146"/>
                <a:gd name="T21" fmla="*/ 35 h 37"/>
                <a:gd name="T22" fmla="*/ 0 w 146"/>
                <a:gd name="T23" fmla="*/ 31 h 37"/>
                <a:gd name="T24" fmla="*/ 0 w 146"/>
                <a:gd name="T25" fmla="*/ 6 h 37"/>
                <a:gd name="T26" fmla="*/ 13 w 146"/>
                <a:gd name="T27" fmla="*/ 31 h 37"/>
                <a:gd name="T28" fmla="*/ 6 w 146"/>
                <a:gd name="T29" fmla="*/ 24 h 37"/>
                <a:gd name="T30" fmla="*/ 140 w 146"/>
                <a:gd name="T31" fmla="*/ 24 h 37"/>
                <a:gd name="T32" fmla="*/ 133 w 146"/>
                <a:gd name="T33" fmla="*/ 31 h 37"/>
                <a:gd name="T34" fmla="*/ 133 w 146"/>
                <a:gd name="T35" fmla="*/ 6 h 37"/>
                <a:gd name="T36" fmla="*/ 140 w 146"/>
                <a:gd name="T37" fmla="*/ 13 h 37"/>
                <a:gd name="T38" fmla="*/ 6 w 146"/>
                <a:gd name="T39" fmla="*/ 13 h 37"/>
                <a:gd name="T40" fmla="*/ 13 w 146"/>
                <a:gd name="T41" fmla="*/ 6 h 37"/>
                <a:gd name="T42" fmla="*/ 13 w 146"/>
                <a:gd name="T43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6" h="37">
                  <a:moveTo>
                    <a:pt x="0" y="6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40" y="0"/>
                  </a:lnTo>
                  <a:lnTo>
                    <a:pt x="144" y="0"/>
                  </a:lnTo>
                  <a:lnTo>
                    <a:pt x="146" y="6"/>
                  </a:lnTo>
                  <a:lnTo>
                    <a:pt x="146" y="31"/>
                  </a:lnTo>
                  <a:lnTo>
                    <a:pt x="144" y="35"/>
                  </a:lnTo>
                  <a:lnTo>
                    <a:pt x="140" y="37"/>
                  </a:lnTo>
                  <a:lnTo>
                    <a:pt x="6" y="37"/>
                  </a:lnTo>
                  <a:lnTo>
                    <a:pt x="0" y="35"/>
                  </a:lnTo>
                  <a:lnTo>
                    <a:pt x="0" y="31"/>
                  </a:lnTo>
                  <a:lnTo>
                    <a:pt x="0" y="6"/>
                  </a:lnTo>
                  <a:close/>
                  <a:moveTo>
                    <a:pt x="13" y="31"/>
                  </a:moveTo>
                  <a:lnTo>
                    <a:pt x="6" y="24"/>
                  </a:lnTo>
                  <a:lnTo>
                    <a:pt x="140" y="24"/>
                  </a:lnTo>
                  <a:lnTo>
                    <a:pt x="133" y="31"/>
                  </a:lnTo>
                  <a:lnTo>
                    <a:pt x="133" y="6"/>
                  </a:lnTo>
                  <a:lnTo>
                    <a:pt x="140" y="13"/>
                  </a:lnTo>
                  <a:lnTo>
                    <a:pt x="6" y="13"/>
                  </a:lnTo>
                  <a:lnTo>
                    <a:pt x="13" y="6"/>
                  </a:lnTo>
                  <a:lnTo>
                    <a:pt x="13" y="31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  <p:grpSp>
        <p:nvGrpSpPr>
          <p:cNvPr id="75" name="群組 74"/>
          <p:cNvGrpSpPr/>
          <p:nvPr/>
        </p:nvGrpSpPr>
        <p:grpSpPr>
          <a:xfrm>
            <a:off x="1935163" y="1285875"/>
            <a:ext cx="8616950" cy="3930650"/>
            <a:chOff x="1935163" y="1285875"/>
            <a:chExt cx="8616950" cy="3930650"/>
          </a:xfrm>
        </p:grpSpPr>
        <p:sp>
          <p:nvSpPr>
            <p:cNvPr id="29" name="Freeform 27"/>
            <p:cNvSpPr>
              <a:spLocks noEditPoints="1"/>
            </p:cNvSpPr>
            <p:nvPr/>
          </p:nvSpPr>
          <p:spPr bwMode="auto">
            <a:xfrm>
              <a:off x="1935163" y="5149850"/>
              <a:ext cx="133350" cy="66675"/>
            </a:xfrm>
            <a:custGeom>
              <a:avLst/>
              <a:gdLst>
                <a:gd name="T0" fmla="*/ 49 w 84"/>
                <a:gd name="T1" fmla="*/ 27 h 42"/>
                <a:gd name="T2" fmla="*/ 49 w 84"/>
                <a:gd name="T3" fmla="*/ 36 h 42"/>
                <a:gd name="T4" fmla="*/ 35 w 84"/>
                <a:gd name="T5" fmla="*/ 36 h 42"/>
                <a:gd name="T6" fmla="*/ 35 w 84"/>
                <a:gd name="T7" fmla="*/ 27 h 42"/>
                <a:gd name="T8" fmla="*/ 49 w 84"/>
                <a:gd name="T9" fmla="*/ 27 h 42"/>
                <a:gd name="T10" fmla="*/ 35 w 84"/>
                <a:gd name="T11" fmla="*/ 27 h 42"/>
                <a:gd name="T12" fmla="*/ 35 w 84"/>
                <a:gd name="T13" fmla="*/ 7 h 42"/>
                <a:gd name="T14" fmla="*/ 49 w 84"/>
                <a:gd name="T15" fmla="*/ 7 h 42"/>
                <a:gd name="T16" fmla="*/ 49 w 84"/>
                <a:gd name="T17" fmla="*/ 27 h 42"/>
                <a:gd name="T18" fmla="*/ 35 w 84"/>
                <a:gd name="T19" fmla="*/ 27 h 42"/>
                <a:gd name="T20" fmla="*/ 0 w 84"/>
                <a:gd name="T21" fmla="*/ 29 h 42"/>
                <a:gd name="T22" fmla="*/ 84 w 84"/>
                <a:gd name="T23" fmla="*/ 29 h 42"/>
                <a:gd name="T24" fmla="*/ 84 w 84"/>
                <a:gd name="T25" fmla="*/ 42 h 42"/>
                <a:gd name="T26" fmla="*/ 0 w 84"/>
                <a:gd name="T27" fmla="*/ 42 h 42"/>
                <a:gd name="T28" fmla="*/ 0 w 84"/>
                <a:gd name="T29" fmla="*/ 29 h 42"/>
                <a:gd name="T30" fmla="*/ 0 w 84"/>
                <a:gd name="T31" fmla="*/ 0 h 42"/>
                <a:gd name="T32" fmla="*/ 84 w 84"/>
                <a:gd name="T33" fmla="*/ 0 h 42"/>
                <a:gd name="T34" fmla="*/ 84 w 84"/>
                <a:gd name="T35" fmla="*/ 14 h 42"/>
                <a:gd name="T36" fmla="*/ 0 w 84"/>
                <a:gd name="T37" fmla="*/ 14 h 42"/>
                <a:gd name="T38" fmla="*/ 0 w 84"/>
                <a:gd name="T39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4" h="42">
                  <a:moveTo>
                    <a:pt x="49" y="27"/>
                  </a:moveTo>
                  <a:lnTo>
                    <a:pt x="49" y="36"/>
                  </a:lnTo>
                  <a:lnTo>
                    <a:pt x="35" y="36"/>
                  </a:lnTo>
                  <a:lnTo>
                    <a:pt x="35" y="27"/>
                  </a:lnTo>
                  <a:lnTo>
                    <a:pt x="49" y="27"/>
                  </a:lnTo>
                  <a:close/>
                  <a:moveTo>
                    <a:pt x="35" y="27"/>
                  </a:moveTo>
                  <a:lnTo>
                    <a:pt x="35" y="7"/>
                  </a:lnTo>
                  <a:lnTo>
                    <a:pt x="49" y="7"/>
                  </a:lnTo>
                  <a:lnTo>
                    <a:pt x="49" y="27"/>
                  </a:lnTo>
                  <a:lnTo>
                    <a:pt x="35" y="27"/>
                  </a:lnTo>
                  <a:close/>
                  <a:moveTo>
                    <a:pt x="0" y="29"/>
                  </a:moveTo>
                  <a:lnTo>
                    <a:pt x="84" y="29"/>
                  </a:lnTo>
                  <a:lnTo>
                    <a:pt x="84" y="42"/>
                  </a:lnTo>
                  <a:lnTo>
                    <a:pt x="0" y="42"/>
                  </a:lnTo>
                  <a:lnTo>
                    <a:pt x="0" y="29"/>
                  </a:lnTo>
                  <a:close/>
                  <a:moveTo>
                    <a:pt x="0" y="0"/>
                  </a:moveTo>
                  <a:lnTo>
                    <a:pt x="84" y="0"/>
                  </a:lnTo>
                  <a:lnTo>
                    <a:pt x="84" y="14"/>
                  </a:lnTo>
                  <a:lnTo>
                    <a:pt x="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3175">
              <a:solidFill>
                <a:srgbClr val="59595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0" name="Freeform 28"/>
            <p:cNvSpPr>
              <a:spLocks noEditPoints="1"/>
            </p:cNvSpPr>
            <p:nvPr/>
          </p:nvSpPr>
          <p:spPr bwMode="auto">
            <a:xfrm>
              <a:off x="2879725" y="5019675"/>
              <a:ext cx="131763" cy="133350"/>
            </a:xfrm>
            <a:custGeom>
              <a:avLst/>
              <a:gdLst>
                <a:gd name="T0" fmla="*/ 47 w 83"/>
                <a:gd name="T1" fmla="*/ 69 h 84"/>
                <a:gd name="T2" fmla="*/ 47 w 83"/>
                <a:gd name="T3" fmla="*/ 78 h 84"/>
                <a:gd name="T4" fmla="*/ 34 w 83"/>
                <a:gd name="T5" fmla="*/ 78 h 84"/>
                <a:gd name="T6" fmla="*/ 34 w 83"/>
                <a:gd name="T7" fmla="*/ 69 h 84"/>
                <a:gd name="T8" fmla="*/ 47 w 83"/>
                <a:gd name="T9" fmla="*/ 69 h 84"/>
                <a:gd name="T10" fmla="*/ 34 w 83"/>
                <a:gd name="T11" fmla="*/ 69 h 84"/>
                <a:gd name="T12" fmla="*/ 34 w 83"/>
                <a:gd name="T13" fmla="*/ 7 h 84"/>
                <a:gd name="T14" fmla="*/ 47 w 83"/>
                <a:gd name="T15" fmla="*/ 7 h 84"/>
                <a:gd name="T16" fmla="*/ 47 w 83"/>
                <a:gd name="T17" fmla="*/ 69 h 84"/>
                <a:gd name="T18" fmla="*/ 34 w 83"/>
                <a:gd name="T19" fmla="*/ 69 h 84"/>
                <a:gd name="T20" fmla="*/ 0 w 83"/>
                <a:gd name="T21" fmla="*/ 71 h 84"/>
                <a:gd name="T22" fmla="*/ 83 w 83"/>
                <a:gd name="T23" fmla="*/ 71 h 84"/>
                <a:gd name="T24" fmla="*/ 83 w 83"/>
                <a:gd name="T25" fmla="*/ 84 h 84"/>
                <a:gd name="T26" fmla="*/ 0 w 83"/>
                <a:gd name="T27" fmla="*/ 84 h 84"/>
                <a:gd name="T28" fmla="*/ 0 w 83"/>
                <a:gd name="T29" fmla="*/ 71 h 84"/>
                <a:gd name="T30" fmla="*/ 0 w 83"/>
                <a:gd name="T31" fmla="*/ 0 h 84"/>
                <a:gd name="T32" fmla="*/ 83 w 83"/>
                <a:gd name="T33" fmla="*/ 0 h 84"/>
                <a:gd name="T34" fmla="*/ 83 w 83"/>
                <a:gd name="T35" fmla="*/ 13 h 84"/>
                <a:gd name="T36" fmla="*/ 0 w 83"/>
                <a:gd name="T37" fmla="*/ 13 h 84"/>
                <a:gd name="T38" fmla="*/ 0 w 83"/>
                <a:gd name="T39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3" h="84">
                  <a:moveTo>
                    <a:pt x="47" y="69"/>
                  </a:moveTo>
                  <a:lnTo>
                    <a:pt x="47" y="78"/>
                  </a:lnTo>
                  <a:lnTo>
                    <a:pt x="34" y="78"/>
                  </a:lnTo>
                  <a:lnTo>
                    <a:pt x="34" y="69"/>
                  </a:lnTo>
                  <a:lnTo>
                    <a:pt x="47" y="69"/>
                  </a:lnTo>
                  <a:close/>
                  <a:moveTo>
                    <a:pt x="34" y="69"/>
                  </a:moveTo>
                  <a:lnTo>
                    <a:pt x="34" y="7"/>
                  </a:lnTo>
                  <a:lnTo>
                    <a:pt x="47" y="7"/>
                  </a:lnTo>
                  <a:lnTo>
                    <a:pt x="47" y="69"/>
                  </a:lnTo>
                  <a:lnTo>
                    <a:pt x="34" y="69"/>
                  </a:lnTo>
                  <a:close/>
                  <a:moveTo>
                    <a:pt x="0" y="71"/>
                  </a:moveTo>
                  <a:lnTo>
                    <a:pt x="83" y="71"/>
                  </a:lnTo>
                  <a:lnTo>
                    <a:pt x="83" y="84"/>
                  </a:lnTo>
                  <a:lnTo>
                    <a:pt x="0" y="84"/>
                  </a:lnTo>
                  <a:lnTo>
                    <a:pt x="0" y="71"/>
                  </a:lnTo>
                  <a:close/>
                  <a:moveTo>
                    <a:pt x="0" y="0"/>
                  </a:moveTo>
                  <a:lnTo>
                    <a:pt x="83" y="0"/>
                  </a:lnTo>
                  <a:lnTo>
                    <a:pt x="83" y="13"/>
                  </a:lnTo>
                  <a:lnTo>
                    <a:pt x="0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3175">
              <a:solidFill>
                <a:srgbClr val="59595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1" name="Freeform 29"/>
            <p:cNvSpPr>
              <a:spLocks noEditPoints="1"/>
            </p:cNvSpPr>
            <p:nvPr/>
          </p:nvSpPr>
          <p:spPr bwMode="auto">
            <a:xfrm>
              <a:off x="3822700" y="5022850"/>
              <a:ext cx="130175" cy="98425"/>
            </a:xfrm>
            <a:custGeom>
              <a:avLst/>
              <a:gdLst>
                <a:gd name="T0" fmla="*/ 47 w 82"/>
                <a:gd name="T1" fmla="*/ 47 h 62"/>
                <a:gd name="T2" fmla="*/ 47 w 82"/>
                <a:gd name="T3" fmla="*/ 56 h 62"/>
                <a:gd name="T4" fmla="*/ 33 w 82"/>
                <a:gd name="T5" fmla="*/ 56 h 62"/>
                <a:gd name="T6" fmla="*/ 33 w 82"/>
                <a:gd name="T7" fmla="*/ 47 h 62"/>
                <a:gd name="T8" fmla="*/ 47 w 82"/>
                <a:gd name="T9" fmla="*/ 47 h 62"/>
                <a:gd name="T10" fmla="*/ 33 w 82"/>
                <a:gd name="T11" fmla="*/ 47 h 62"/>
                <a:gd name="T12" fmla="*/ 33 w 82"/>
                <a:gd name="T13" fmla="*/ 7 h 62"/>
                <a:gd name="T14" fmla="*/ 47 w 82"/>
                <a:gd name="T15" fmla="*/ 7 h 62"/>
                <a:gd name="T16" fmla="*/ 47 w 82"/>
                <a:gd name="T17" fmla="*/ 47 h 62"/>
                <a:gd name="T18" fmla="*/ 33 w 82"/>
                <a:gd name="T19" fmla="*/ 47 h 62"/>
                <a:gd name="T20" fmla="*/ 0 w 82"/>
                <a:gd name="T21" fmla="*/ 49 h 62"/>
                <a:gd name="T22" fmla="*/ 82 w 82"/>
                <a:gd name="T23" fmla="*/ 49 h 62"/>
                <a:gd name="T24" fmla="*/ 82 w 82"/>
                <a:gd name="T25" fmla="*/ 62 h 62"/>
                <a:gd name="T26" fmla="*/ 0 w 82"/>
                <a:gd name="T27" fmla="*/ 62 h 62"/>
                <a:gd name="T28" fmla="*/ 0 w 82"/>
                <a:gd name="T29" fmla="*/ 49 h 62"/>
                <a:gd name="T30" fmla="*/ 0 w 82"/>
                <a:gd name="T31" fmla="*/ 0 h 62"/>
                <a:gd name="T32" fmla="*/ 82 w 82"/>
                <a:gd name="T33" fmla="*/ 0 h 62"/>
                <a:gd name="T34" fmla="*/ 82 w 82"/>
                <a:gd name="T35" fmla="*/ 14 h 62"/>
                <a:gd name="T36" fmla="*/ 0 w 82"/>
                <a:gd name="T37" fmla="*/ 14 h 62"/>
                <a:gd name="T38" fmla="*/ 0 w 82"/>
                <a:gd name="T3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2" h="62">
                  <a:moveTo>
                    <a:pt x="47" y="47"/>
                  </a:moveTo>
                  <a:lnTo>
                    <a:pt x="47" y="56"/>
                  </a:lnTo>
                  <a:lnTo>
                    <a:pt x="33" y="56"/>
                  </a:lnTo>
                  <a:lnTo>
                    <a:pt x="33" y="47"/>
                  </a:lnTo>
                  <a:lnTo>
                    <a:pt x="47" y="47"/>
                  </a:lnTo>
                  <a:close/>
                  <a:moveTo>
                    <a:pt x="33" y="47"/>
                  </a:moveTo>
                  <a:lnTo>
                    <a:pt x="33" y="7"/>
                  </a:lnTo>
                  <a:lnTo>
                    <a:pt x="47" y="7"/>
                  </a:lnTo>
                  <a:lnTo>
                    <a:pt x="47" y="47"/>
                  </a:lnTo>
                  <a:lnTo>
                    <a:pt x="33" y="47"/>
                  </a:lnTo>
                  <a:close/>
                  <a:moveTo>
                    <a:pt x="0" y="49"/>
                  </a:moveTo>
                  <a:lnTo>
                    <a:pt x="82" y="49"/>
                  </a:lnTo>
                  <a:lnTo>
                    <a:pt x="82" y="62"/>
                  </a:lnTo>
                  <a:lnTo>
                    <a:pt x="0" y="62"/>
                  </a:lnTo>
                  <a:lnTo>
                    <a:pt x="0" y="49"/>
                  </a:lnTo>
                  <a:close/>
                  <a:moveTo>
                    <a:pt x="0" y="0"/>
                  </a:moveTo>
                  <a:lnTo>
                    <a:pt x="82" y="0"/>
                  </a:lnTo>
                  <a:lnTo>
                    <a:pt x="82" y="14"/>
                  </a:lnTo>
                  <a:lnTo>
                    <a:pt x="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3175">
              <a:solidFill>
                <a:srgbClr val="59595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auto">
            <a:xfrm>
              <a:off x="4764088" y="4903788"/>
              <a:ext cx="131763" cy="115887"/>
            </a:xfrm>
            <a:custGeom>
              <a:avLst/>
              <a:gdLst>
                <a:gd name="T0" fmla="*/ 47 w 83"/>
                <a:gd name="T1" fmla="*/ 57 h 73"/>
                <a:gd name="T2" fmla="*/ 47 w 83"/>
                <a:gd name="T3" fmla="*/ 66 h 73"/>
                <a:gd name="T4" fmla="*/ 34 w 83"/>
                <a:gd name="T5" fmla="*/ 66 h 73"/>
                <a:gd name="T6" fmla="*/ 34 w 83"/>
                <a:gd name="T7" fmla="*/ 57 h 73"/>
                <a:gd name="T8" fmla="*/ 47 w 83"/>
                <a:gd name="T9" fmla="*/ 57 h 73"/>
                <a:gd name="T10" fmla="*/ 34 w 83"/>
                <a:gd name="T11" fmla="*/ 57 h 73"/>
                <a:gd name="T12" fmla="*/ 34 w 83"/>
                <a:gd name="T13" fmla="*/ 6 h 73"/>
                <a:gd name="T14" fmla="*/ 47 w 83"/>
                <a:gd name="T15" fmla="*/ 6 h 73"/>
                <a:gd name="T16" fmla="*/ 47 w 83"/>
                <a:gd name="T17" fmla="*/ 57 h 73"/>
                <a:gd name="T18" fmla="*/ 34 w 83"/>
                <a:gd name="T19" fmla="*/ 57 h 73"/>
                <a:gd name="T20" fmla="*/ 0 w 83"/>
                <a:gd name="T21" fmla="*/ 60 h 73"/>
                <a:gd name="T22" fmla="*/ 83 w 83"/>
                <a:gd name="T23" fmla="*/ 60 h 73"/>
                <a:gd name="T24" fmla="*/ 83 w 83"/>
                <a:gd name="T25" fmla="*/ 73 h 73"/>
                <a:gd name="T26" fmla="*/ 0 w 83"/>
                <a:gd name="T27" fmla="*/ 73 h 73"/>
                <a:gd name="T28" fmla="*/ 0 w 83"/>
                <a:gd name="T29" fmla="*/ 60 h 73"/>
                <a:gd name="T30" fmla="*/ 0 w 83"/>
                <a:gd name="T31" fmla="*/ 0 h 73"/>
                <a:gd name="T32" fmla="*/ 83 w 83"/>
                <a:gd name="T33" fmla="*/ 0 h 73"/>
                <a:gd name="T34" fmla="*/ 83 w 83"/>
                <a:gd name="T35" fmla="*/ 13 h 73"/>
                <a:gd name="T36" fmla="*/ 0 w 83"/>
                <a:gd name="T37" fmla="*/ 13 h 73"/>
                <a:gd name="T38" fmla="*/ 0 w 83"/>
                <a:gd name="T39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3" h="73">
                  <a:moveTo>
                    <a:pt x="47" y="57"/>
                  </a:moveTo>
                  <a:lnTo>
                    <a:pt x="47" y="66"/>
                  </a:lnTo>
                  <a:lnTo>
                    <a:pt x="34" y="66"/>
                  </a:lnTo>
                  <a:lnTo>
                    <a:pt x="34" y="57"/>
                  </a:lnTo>
                  <a:lnTo>
                    <a:pt x="47" y="57"/>
                  </a:lnTo>
                  <a:close/>
                  <a:moveTo>
                    <a:pt x="34" y="57"/>
                  </a:moveTo>
                  <a:lnTo>
                    <a:pt x="34" y="6"/>
                  </a:lnTo>
                  <a:lnTo>
                    <a:pt x="47" y="6"/>
                  </a:lnTo>
                  <a:lnTo>
                    <a:pt x="47" y="57"/>
                  </a:lnTo>
                  <a:lnTo>
                    <a:pt x="34" y="57"/>
                  </a:lnTo>
                  <a:close/>
                  <a:moveTo>
                    <a:pt x="0" y="60"/>
                  </a:moveTo>
                  <a:lnTo>
                    <a:pt x="83" y="60"/>
                  </a:lnTo>
                  <a:lnTo>
                    <a:pt x="83" y="73"/>
                  </a:lnTo>
                  <a:lnTo>
                    <a:pt x="0" y="73"/>
                  </a:lnTo>
                  <a:lnTo>
                    <a:pt x="0" y="60"/>
                  </a:lnTo>
                  <a:close/>
                  <a:moveTo>
                    <a:pt x="0" y="0"/>
                  </a:moveTo>
                  <a:lnTo>
                    <a:pt x="83" y="0"/>
                  </a:lnTo>
                  <a:lnTo>
                    <a:pt x="83" y="13"/>
                  </a:lnTo>
                  <a:lnTo>
                    <a:pt x="0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3175">
              <a:solidFill>
                <a:srgbClr val="59595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auto">
            <a:xfrm>
              <a:off x="5707063" y="4786313"/>
              <a:ext cx="130175" cy="123825"/>
            </a:xfrm>
            <a:custGeom>
              <a:avLst/>
              <a:gdLst>
                <a:gd name="T0" fmla="*/ 47 w 82"/>
                <a:gd name="T1" fmla="*/ 62 h 78"/>
                <a:gd name="T2" fmla="*/ 47 w 82"/>
                <a:gd name="T3" fmla="*/ 71 h 78"/>
                <a:gd name="T4" fmla="*/ 33 w 82"/>
                <a:gd name="T5" fmla="*/ 71 h 78"/>
                <a:gd name="T6" fmla="*/ 33 w 82"/>
                <a:gd name="T7" fmla="*/ 62 h 78"/>
                <a:gd name="T8" fmla="*/ 47 w 82"/>
                <a:gd name="T9" fmla="*/ 62 h 78"/>
                <a:gd name="T10" fmla="*/ 33 w 82"/>
                <a:gd name="T11" fmla="*/ 62 h 78"/>
                <a:gd name="T12" fmla="*/ 33 w 82"/>
                <a:gd name="T13" fmla="*/ 7 h 78"/>
                <a:gd name="T14" fmla="*/ 47 w 82"/>
                <a:gd name="T15" fmla="*/ 7 h 78"/>
                <a:gd name="T16" fmla="*/ 47 w 82"/>
                <a:gd name="T17" fmla="*/ 62 h 78"/>
                <a:gd name="T18" fmla="*/ 33 w 82"/>
                <a:gd name="T19" fmla="*/ 62 h 78"/>
                <a:gd name="T20" fmla="*/ 0 w 82"/>
                <a:gd name="T21" fmla="*/ 65 h 78"/>
                <a:gd name="T22" fmla="*/ 82 w 82"/>
                <a:gd name="T23" fmla="*/ 65 h 78"/>
                <a:gd name="T24" fmla="*/ 82 w 82"/>
                <a:gd name="T25" fmla="*/ 78 h 78"/>
                <a:gd name="T26" fmla="*/ 0 w 82"/>
                <a:gd name="T27" fmla="*/ 78 h 78"/>
                <a:gd name="T28" fmla="*/ 0 w 82"/>
                <a:gd name="T29" fmla="*/ 65 h 78"/>
                <a:gd name="T30" fmla="*/ 0 w 82"/>
                <a:gd name="T31" fmla="*/ 0 h 78"/>
                <a:gd name="T32" fmla="*/ 82 w 82"/>
                <a:gd name="T33" fmla="*/ 0 h 78"/>
                <a:gd name="T34" fmla="*/ 82 w 82"/>
                <a:gd name="T35" fmla="*/ 14 h 78"/>
                <a:gd name="T36" fmla="*/ 0 w 82"/>
                <a:gd name="T37" fmla="*/ 14 h 78"/>
                <a:gd name="T38" fmla="*/ 0 w 82"/>
                <a:gd name="T39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2" h="78">
                  <a:moveTo>
                    <a:pt x="47" y="62"/>
                  </a:moveTo>
                  <a:lnTo>
                    <a:pt x="47" y="71"/>
                  </a:lnTo>
                  <a:lnTo>
                    <a:pt x="33" y="71"/>
                  </a:lnTo>
                  <a:lnTo>
                    <a:pt x="33" y="62"/>
                  </a:lnTo>
                  <a:lnTo>
                    <a:pt x="47" y="62"/>
                  </a:lnTo>
                  <a:close/>
                  <a:moveTo>
                    <a:pt x="33" y="62"/>
                  </a:moveTo>
                  <a:lnTo>
                    <a:pt x="33" y="7"/>
                  </a:lnTo>
                  <a:lnTo>
                    <a:pt x="47" y="7"/>
                  </a:lnTo>
                  <a:lnTo>
                    <a:pt x="47" y="62"/>
                  </a:lnTo>
                  <a:lnTo>
                    <a:pt x="33" y="62"/>
                  </a:lnTo>
                  <a:close/>
                  <a:moveTo>
                    <a:pt x="0" y="65"/>
                  </a:moveTo>
                  <a:lnTo>
                    <a:pt x="82" y="65"/>
                  </a:lnTo>
                  <a:lnTo>
                    <a:pt x="82" y="78"/>
                  </a:lnTo>
                  <a:lnTo>
                    <a:pt x="0" y="78"/>
                  </a:lnTo>
                  <a:lnTo>
                    <a:pt x="0" y="65"/>
                  </a:lnTo>
                  <a:close/>
                  <a:moveTo>
                    <a:pt x="0" y="0"/>
                  </a:moveTo>
                  <a:lnTo>
                    <a:pt x="82" y="0"/>
                  </a:lnTo>
                  <a:lnTo>
                    <a:pt x="82" y="14"/>
                  </a:lnTo>
                  <a:lnTo>
                    <a:pt x="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3175">
              <a:solidFill>
                <a:srgbClr val="59595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4" name="Freeform 32"/>
            <p:cNvSpPr>
              <a:spLocks noEditPoints="1"/>
            </p:cNvSpPr>
            <p:nvPr/>
          </p:nvSpPr>
          <p:spPr bwMode="auto">
            <a:xfrm>
              <a:off x="6650038" y="4610100"/>
              <a:ext cx="130175" cy="141287"/>
            </a:xfrm>
            <a:custGeom>
              <a:avLst/>
              <a:gdLst>
                <a:gd name="T0" fmla="*/ 48 w 82"/>
                <a:gd name="T1" fmla="*/ 73 h 89"/>
                <a:gd name="T2" fmla="*/ 48 w 82"/>
                <a:gd name="T3" fmla="*/ 82 h 89"/>
                <a:gd name="T4" fmla="*/ 35 w 82"/>
                <a:gd name="T5" fmla="*/ 82 h 89"/>
                <a:gd name="T6" fmla="*/ 35 w 82"/>
                <a:gd name="T7" fmla="*/ 73 h 89"/>
                <a:gd name="T8" fmla="*/ 48 w 82"/>
                <a:gd name="T9" fmla="*/ 73 h 89"/>
                <a:gd name="T10" fmla="*/ 35 w 82"/>
                <a:gd name="T11" fmla="*/ 73 h 89"/>
                <a:gd name="T12" fmla="*/ 35 w 82"/>
                <a:gd name="T13" fmla="*/ 7 h 89"/>
                <a:gd name="T14" fmla="*/ 48 w 82"/>
                <a:gd name="T15" fmla="*/ 7 h 89"/>
                <a:gd name="T16" fmla="*/ 48 w 82"/>
                <a:gd name="T17" fmla="*/ 73 h 89"/>
                <a:gd name="T18" fmla="*/ 35 w 82"/>
                <a:gd name="T19" fmla="*/ 73 h 89"/>
                <a:gd name="T20" fmla="*/ 0 w 82"/>
                <a:gd name="T21" fmla="*/ 76 h 89"/>
                <a:gd name="T22" fmla="*/ 82 w 82"/>
                <a:gd name="T23" fmla="*/ 76 h 89"/>
                <a:gd name="T24" fmla="*/ 82 w 82"/>
                <a:gd name="T25" fmla="*/ 89 h 89"/>
                <a:gd name="T26" fmla="*/ 0 w 82"/>
                <a:gd name="T27" fmla="*/ 89 h 89"/>
                <a:gd name="T28" fmla="*/ 0 w 82"/>
                <a:gd name="T29" fmla="*/ 76 h 89"/>
                <a:gd name="T30" fmla="*/ 0 w 82"/>
                <a:gd name="T31" fmla="*/ 0 h 89"/>
                <a:gd name="T32" fmla="*/ 82 w 82"/>
                <a:gd name="T33" fmla="*/ 0 h 89"/>
                <a:gd name="T34" fmla="*/ 82 w 82"/>
                <a:gd name="T35" fmla="*/ 13 h 89"/>
                <a:gd name="T36" fmla="*/ 0 w 82"/>
                <a:gd name="T37" fmla="*/ 13 h 89"/>
                <a:gd name="T38" fmla="*/ 0 w 82"/>
                <a:gd name="T39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2" h="89">
                  <a:moveTo>
                    <a:pt x="48" y="73"/>
                  </a:moveTo>
                  <a:lnTo>
                    <a:pt x="48" y="82"/>
                  </a:lnTo>
                  <a:lnTo>
                    <a:pt x="35" y="82"/>
                  </a:lnTo>
                  <a:lnTo>
                    <a:pt x="35" y="73"/>
                  </a:lnTo>
                  <a:lnTo>
                    <a:pt x="48" y="73"/>
                  </a:lnTo>
                  <a:close/>
                  <a:moveTo>
                    <a:pt x="35" y="73"/>
                  </a:moveTo>
                  <a:lnTo>
                    <a:pt x="35" y="7"/>
                  </a:lnTo>
                  <a:lnTo>
                    <a:pt x="48" y="7"/>
                  </a:lnTo>
                  <a:lnTo>
                    <a:pt x="48" y="73"/>
                  </a:lnTo>
                  <a:lnTo>
                    <a:pt x="35" y="73"/>
                  </a:lnTo>
                  <a:close/>
                  <a:moveTo>
                    <a:pt x="0" y="76"/>
                  </a:moveTo>
                  <a:lnTo>
                    <a:pt x="82" y="76"/>
                  </a:lnTo>
                  <a:lnTo>
                    <a:pt x="82" y="89"/>
                  </a:lnTo>
                  <a:lnTo>
                    <a:pt x="0" y="89"/>
                  </a:lnTo>
                  <a:lnTo>
                    <a:pt x="0" y="76"/>
                  </a:lnTo>
                  <a:close/>
                  <a:moveTo>
                    <a:pt x="0" y="0"/>
                  </a:moveTo>
                  <a:lnTo>
                    <a:pt x="82" y="0"/>
                  </a:lnTo>
                  <a:lnTo>
                    <a:pt x="82" y="13"/>
                  </a:lnTo>
                  <a:lnTo>
                    <a:pt x="0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3175">
              <a:solidFill>
                <a:srgbClr val="59595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5" name="Freeform 33"/>
            <p:cNvSpPr>
              <a:spLocks noEditPoints="1"/>
            </p:cNvSpPr>
            <p:nvPr/>
          </p:nvSpPr>
          <p:spPr bwMode="auto">
            <a:xfrm>
              <a:off x="7591425" y="4425950"/>
              <a:ext cx="130175" cy="169862"/>
            </a:xfrm>
            <a:custGeom>
              <a:avLst/>
              <a:gdLst>
                <a:gd name="T0" fmla="*/ 49 w 82"/>
                <a:gd name="T1" fmla="*/ 92 h 107"/>
                <a:gd name="T2" fmla="*/ 49 w 82"/>
                <a:gd name="T3" fmla="*/ 101 h 107"/>
                <a:gd name="T4" fmla="*/ 36 w 82"/>
                <a:gd name="T5" fmla="*/ 101 h 107"/>
                <a:gd name="T6" fmla="*/ 36 w 82"/>
                <a:gd name="T7" fmla="*/ 92 h 107"/>
                <a:gd name="T8" fmla="*/ 49 w 82"/>
                <a:gd name="T9" fmla="*/ 92 h 107"/>
                <a:gd name="T10" fmla="*/ 36 w 82"/>
                <a:gd name="T11" fmla="*/ 92 h 107"/>
                <a:gd name="T12" fmla="*/ 36 w 82"/>
                <a:gd name="T13" fmla="*/ 7 h 107"/>
                <a:gd name="T14" fmla="*/ 49 w 82"/>
                <a:gd name="T15" fmla="*/ 7 h 107"/>
                <a:gd name="T16" fmla="*/ 49 w 82"/>
                <a:gd name="T17" fmla="*/ 92 h 107"/>
                <a:gd name="T18" fmla="*/ 36 w 82"/>
                <a:gd name="T19" fmla="*/ 92 h 107"/>
                <a:gd name="T20" fmla="*/ 0 w 82"/>
                <a:gd name="T21" fmla="*/ 94 h 107"/>
                <a:gd name="T22" fmla="*/ 82 w 82"/>
                <a:gd name="T23" fmla="*/ 94 h 107"/>
                <a:gd name="T24" fmla="*/ 82 w 82"/>
                <a:gd name="T25" fmla="*/ 107 h 107"/>
                <a:gd name="T26" fmla="*/ 0 w 82"/>
                <a:gd name="T27" fmla="*/ 107 h 107"/>
                <a:gd name="T28" fmla="*/ 0 w 82"/>
                <a:gd name="T29" fmla="*/ 94 h 107"/>
                <a:gd name="T30" fmla="*/ 0 w 82"/>
                <a:gd name="T31" fmla="*/ 0 h 107"/>
                <a:gd name="T32" fmla="*/ 82 w 82"/>
                <a:gd name="T33" fmla="*/ 0 h 107"/>
                <a:gd name="T34" fmla="*/ 82 w 82"/>
                <a:gd name="T35" fmla="*/ 14 h 107"/>
                <a:gd name="T36" fmla="*/ 0 w 82"/>
                <a:gd name="T37" fmla="*/ 14 h 107"/>
                <a:gd name="T38" fmla="*/ 0 w 82"/>
                <a:gd name="T39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2" h="107">
                  <a:moveTo>
                    <a:pt x="49" y="92"/>
                  </a:moveTo>
                  <a:lnTo>
                    <a:pt x="49" y="101"/>
                  </a:lnTo>
                  <a:lnTo>
                    <a:pt x="36" y="101"/>
                  </a:lnTo>
                  <a:lnTo>
                    <a:pt x="36" y="92"/>
                  </a:lnTo>
                  <a:lnTo>
                    <a:pt x="49" y="92"/>
                  </a:lnTo>
                  <a:close/>
                  <a:moveTo>
                    <a:pt x="36" y="92"/>
                  </a:moveTo>
                  <a:lnTo>
                    <a:pt x="36" y="7"/>
                  </a:lnTo>
                  <a:lnTo>
                    <a:pt x="49" y="7"/>
                  </a:lnTo>
                  <a:lnTo>
                    <a:pt x="49" y="92"/>
                  </a:lnTo>
                  <a:lnTo>
                    <a:pt x="36" y="92"/>
                  </a:lnTo>
                  <a:close/>
                  <a:moveTo>
                    <a:pt x="0" y="94"/>
                  </a:moveTo>
                  <a:lnTo>
                    <a:pt x="82" y="94"/>
                  </a:lnTo>
                  <a:lnTo>
                    <a:pt x="82" y="107"/>
                  </a:lnTo>
                  <a:lnTo>
                    <a:pt x="0" y="107"/>
                  </a:lnTo>
                  <a:lnTo>
                    <a:pt x="0" y="94"/>
                  </a:lnTo>
                  <a:close/>
                  <a:moveTo>
                    <a:pt x="0" y="0"/>
                  </a:moveTo>
                  <a:lnTo>
                    <a:pt x="82" y="0"/>
                  </a:lnTo>
                  <a:lnTo>
                    <a:pt x="82" y="14"/>
                  </a:lnTo>
                  <a:lnTo>
                    <a:pt x="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3175">
              <a:solidFill>
                <a:srgbClr val="59595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6" name="Freeform 34"/>
            <p:cNvSpPr>
              <a:spLocks noEditPoints="1"/>
            </p:cNvSpPr>
            <p:nvPr/>
          </p:nvSpPr>
          <p:spPr bwMode="auto">
            <a:xfrm>
              <a:off x="8534400" y="4267200"/>
              <a:ext cx="130175" cy="88900"/>
            </a:xfrm>
            <a:custGeom>
              <a:avLst/>
              <a:gdLst>
                <a:gd name="T0" fmla="*/ 49 w 82"/>
                <a:gd name="T1" fmla="*/ 43 h 56"/>
                <a:gd name="T2" fmla="*/ 49 w 82"/>
                <a:gd name="T3" fmla="*/ 49 h 56"/>
                <a:gd name="T4" fmla="*/ 35 w 82"/>
                <a:gd name="T5" fmla="*/ 49 h 56"/>
                <a:gd name="T6" fmla="*/ 35 w 82"/>
                <a:gd name="T7" fmla="*/ 43 h 56"/>
                <a:gd name="T8" fmla="*/ 49 w 82"/>
                <a:gd name="T9" fmla="*/ 43 h 56"/>
                <a:gd name="T10" fmla="*/ 35 w 82"/>
                <a:gd name="T11" fmla="*/ 43 h 56"/>
                <a:gd name="T12" fmla="*/ 35 w 82"/>
                <a:gd name="T13" fmla="*/ 7 h 56"/>
                <a:gd name="T14" fmla="*/ 49 w 82"/>
                <a:gd name="T15" fmla="*/ 7 h 56"/>
                <a:gd name="T16" fmla="*/ 49 w 82"/>
                <a:gd name="T17" fmla="*/ 43 h 56"/>
                <a:gd name="T18" fmla="*/ 35 w 82"/>
                <a:gd name="T19" fmla="*/ 43 h 56"/>
                <a:gd name="T20" fmla="*/ 0 w 82"/>
                <a:gd name="T21" fmla="*/ 43 h 56"/>
                <a:gd name="T22" fmla="*/ 82 w 82"/>
                <a:gd name="T23" fmla="*/ 43 h 56"/>
                <a:gd name="T24" fmla="*/ 82 w 82"/>
                <a:gd name="T25" fmla="*/ 56 h 56"/>
                <a:gd name="T26" fmla="*/ 0 w 82"/>
                <a:gd name="T27" fmla="*/ 56 h 56"/>
                <a:gd name="T28" fmla="*/ 0 w 82"/>
                <a:gd name="T29" fmla="*/ 43 h 56"/>
                <a:gd name="T30" fmla="*/ 0 w 82"/>
                <a:gd name="T31" fmla="*/ 0 h 56"/>
                <a:gd name="T32" fmla="*/ 82 w 82"/>
                <a:gd name="T33" fmla="*/ 0 h 56"/>
                <a:gd name="T34" fmla="*/ 82 w 82"/>
                <a:gd name="T35" fmla="*/ 14 h 56"/>
                <a:gd name="T36" fmla="*/ 0 w 82"/>
                <a:gd name="T37" fmla="*/ 14 h 56"/>
                <a:gd name="T38" fmla="*/ 0 w 82"/>
                <a:gd name="T39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2" h="56">
                  <a:moveTo>
                    <a:pt x="49" y="43"/>
                  </a:moveTo>
                  <a:lnTo>
                    <a:pt x="49" y="49"/>
                  </a:lnTo>
                  <a:lnTo>
                    <a:pt x="35" y="49"/>
                  </a:lnTo>
                  <a:lnTo>
                    <a:pt x="35" y="43"/>
                  </a:lnTo>
                  <a:lnTo>
                    <a:pt x="49" y="43"/>
                  </a:lnTo>
                  <a:close/>
                  <a:moveTo>
                    <a:pt x="35" y="43"/>
                  </a:moveTo>
                  <a:lnTo>
                    <a:pt x="35" y="7"/>
                  </a:lnTo>
                  <a:lnTo>
                    <a:pt x="49" y="7"/>
                  </a:lnTo>
                  <a:lnTo>
                    <a:pt x="49" y="43"/>
                  </a:lnTo>
                  <a:lnTo>
                    <a:pt x="35" y="43"/>
                  </a:lnTo>
                  <a:close/>
                  <a:moveTo>
                    <a:pt x="0" y="43"/>
                  </a:moveTo>
                  <a:lnTo>
                    <a:pt x="82" y="43"/>
                  </a:lnTo>
                  <a:lnTo>
                    <a:pt x="82" y="56"/>
                  </a:lnTo>
                  <a:lnTo>
                    <a:pt x="0" y="56"/>
                  </a:lnTo>
                  <a:lnTo>
                    <a:pt x="0" y="43"/>
                  </a:lnTo>
                  <a:close/>
                  <a:moveTo>
                    <a:pt x="0" y="0"/>
                  </a:moveTo>
                  <a:lnTo>
                    <a:pt x="82" y="0"/>
                  </a:lnTo>
                  <a:lnTo>
                    <a:pt x="82" y="14"/>
                  </a:lnTo>
                  <a:lnTo>
                    <a:pt x="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3175">
              <a:solidFill>
                <a:srgbClr val="59595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7" name="Freeform 35"/>
            <p:cNvSpPr>
              <a:spLocks noEditPoints="1"/>
            </p:cNvSpPr>
            <p:nvPr/>
          </p:nvSpPr>
          <p:spPr bwMode="auto">
            <a:xfrm>
              <a:off x="9475788" y="4024313"/>
              <a:ext cx="130175" cy="155575"/>
            </a:xfrm>
            <a:custGeom>
              <a:avLst/>
              <a:gdLst>
                <a:gd name="T0" fmla="*/ 49 w 82"/>
                <a:gd name="T1" fmla="*/ 82 h 98"/>
                <a:gd name="T2" fmla="*/ 49 w 82"/>
                <a:gd name="T3" fmla="*/ 91 h 98"/>
                <a:gd name="T4" fmla="*/ 36 w 82"/>
                <a:gd name="T5" fmla="*/ 91 h 98"/>
                <a:gd name="T6" fmla="*/ 36 w 82"/>
                <a:gd name="T7" fmla="*/ 82 h 98"/>
                <a:gd name="T8" fmla="*/ 49 w 82"/>
                <a:gd name="T9" fmla="*/ 82 h 98"/>
                <a:gd name="T10" fmla="*/ 36 w 82"/>
                <a:gd name="T11" fmla="*/ 82 h 98"/>
                <a:gd name="T12" fmla="*/ 36 w 82"/>
                <a:gd name="T13" fmla="*/ 7 h 98"/>
                <a:gd name="T14" fmla="*/ 49 w 82"/>
                <a:gd name="T15" fmla="*/ 7 h 98"/>
                <a:gd name="T16" fmla="*/ 49 w 82"/>
                <a:gd name="T17" fmla="*/ 82 h 98"/>
                <a:gd name="T18" fmla="*/ 36 w 82"/>
                <a:gd name="T19" fmla="*/ 82 h 98"/>
                <a:gd name="T20" fmla="*/ 0 w 82"/>
                <a:gd name="T21" fmla="*/ 84 h 98"/>
                <a:gd name="T22" fmla="*/ 82 w 82"/>
                <a:gd name="T23" fmla="*/ 84 h 98"/>
                <a:gd name="T24" fmla="*/ 82 w 82"/>
                <a:gd name="T25" fmla="*/ 98 h 98"/>
                <a:gd name="T26" fmla="*/ 0 w 82"/>
                <a:gd name="T27" fmla="*/ 98 h 98"/>
                <a:gd name="T28" fmla="*/ 0 w 82"/>
                <a:gd name="T29" fmla="*/ 84 h 98"/>
                <a:gd name="T30" fmla="*/ 0 w 82"/>
                <a:gd name="T31" fmla="*/ 0 h 98"/>
                <a:gd name="T32" fmla="*/ 82 w 82"/>
                <a:gd name="T33" fmla="*/ 0 h 98"/>
                <a:gd name="T34" fmla="*/ 82 w 82"/>
                <a:gd name="T35" fmla="*/ 13 h 98"/>
                <a:gd name="T36" fmla="*/ 0 w 82"/>
                <a:gd name="T37" fmla="*/ 13 h 98"/>
                <a:gd name="T38" fmla="*/ 0 w 82"/>
                <a:gd name="T39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2" h="98">
                  <a:moveTo>
                    <a:pt x="49" y="82"/>
                  </a:moveTo>
                  <a:lnTo>
                    <a:pt x="49" y="91"/>
                  </a:lnTo>
                  <a:lnTo>
                    <a:pt x="36" y="91"/>
                  </a:lnTo>
                  <a:lnTo>
                    <a:pt x="36" y="82"/>
                  </a:lnTo>
                  <a:lnTo>
                    <a:pt x="49" y="82"/>
                  </a:lnTo>
                  <a:close/>
                  <a:moveTo>
                    <a:pt x="36" y="82"/>
                  </a:moveTo>
                  <a:lnTo>
                    <a:pt x="36" y="7"/>
                  </a:lnTo>
                  <a:lnTo>
                    <a:pt x="49" y="7"/>
                  </a:lnTo>
                  <a:lnTo>
                    <a:pt x="49" y="82"/>
                  </a:lnTo>
                  <a:lnTo>
                    <a:pt x="36" y="82"/>
                  </a:lnTo>
                  <a:close/>
                  <a:moveTo>
                    <a:pt x="0" y="84"/>
                  </a:moveTo>
                  <a:lnTo>
                    <a:pt x="82" y="84"/>
                  </a:lnTo>
                  <a:lnTo>
                    <a:pt x="82" y="98"/>
                  </a:lnTo>
                  <a:lnTo>
                    <a:pt x="0" y="98"/>
                  </a:lnTo>
                  <a:lnTo>
                    <a:pt x="0" y="84"/>
                  </a:lnTo>
                  <a:close/>
                  <a:moveTo>
                    <a:pt x="0" y="0"/>
                  </a:moveTo>
                  <a:lnTo>
                    <a:pt x="82" y="0"/>
                  </a:lnTo>
                  <a:lnTo>
                    <a:pt x="82" y="13"/>
                  </a:lnTo>
                  <a:lnTo>
                    <a:pt x="0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3175">
              <a:solidFill>
                <a:srgbClr val="59595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8" name="Freeform 36"/>
            <p:cNvSpPr>
              <a:spLocks noEditPoints="1"/>
            </p:cNvSpPr>
            <p:nvPr/>
          </p:nvSpPr>
          <p:spPr bwMode="auto">
            <a:xfrm>
              <a:off x="10418763" y="1285875"/>
              <a:ext cx="133350" cy="193675"/>
            </a:xfrm>
            <a:custGeom>
              <a:avLst/>
              <a:gdLst>
                <a:gd name="T0" fmla="*/ 49 w 84"/>
                <a:gd name="T1" fmla="*/ 106 h 122"/>
                <a:gd name="T2" fmla="*/ 49 w 84"/>
                <a:gd name="T3" fmla="*/ 115 h 122"/>
                <a:gd name="T4" fmla="*/ 35 w 84"/>
                <a:gd name="T5" fmla="*/ 115 h 122"/>
                <a:gd name="T6" fmla="*/ 35 w 84"/>
                <a:gd name="T7" fmla="*/ 106 h 122"/>
                <a:gd name="T8" fmla="*/ 49 w 84"/>
                <a:gd name="T9" fmla="*/ 106 h 122"/>
                <a:gd name="T10" fmla="*/ 35 w 84"/>
                <a:gd name="T11" fmla="*/ 106 h 122"/>
                <a:gd name="T12" fmla="*/ 35 w 84"/>
                <a:gd name="T13" fmla="*/ 6 h 122"/>
                <a:gd name="T14" fmla="*/ 49 w 84"/>
                <a:gd name="T15" fmla="*/ 6 h 122"/>
                <a:gd name="T16" fmla="*/ 49 w 84"/>
                <a:gd name="T17" fmla="*/ 106 h 122"/>
                <a:gd name="T18" fmla="*/ 35 w 84"/>
                <a:gd name="T19" fmla="*/ 106 h 122"/>
                <a:gd name="T20" fmla="*/ 0 w 84"/>
                <a:gd name="T21" fmla="*/ 109 h 122"/>
                <a:gd name="T22" fmla="*/ 84 w 84"/>
                <a:gd name="T23" fmla="*/ 109 h 122"/>
                <a:gd name="T24" fmla="*/ 84 w 84"/>
                <a:gd name="T25" fmla="*/ 122 h 122"/>
                <a:gd name="T26" fmla="*/ 0 w 84"/>
                <a:gd name="T27" fmla="*/ 122 h 122"/>
                <a:gd name="T28" fmla="*/ 0 w 84"/>
                <a:gd name="T29" fmla="*/ 109 h 122"/>
                <a:gd name="T30" fmla="*/ 0 w 84"/>
                <a:gd name="T31" fmla="*/ 0 h 122"/>
                <a:gd name="T32" fmla="*/ 84 w 84"/>
                <a:gd name="T33" fmla="*/ 0 h 122"/>
                <a:gd name="T34" fmla="*/ 84 w 84"/>
                <a:gd name="T35" fmla="*/ 13 h 122"/>
                <a:gd name="T36" fmla="*/ 0 w 84"/>
                <a:gd name="T37" fmla="*/ 13 h 122"/>
                <a:gd name="T38" fmla="*/ 0 w 84"/>
                <a:gd name="T3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4" h="122">
                  <a:moveTo>
                    <a:pt x="49" y="106"/>
                  </a:moveTo>
                  <a:lnTo>
                    <a:pt x="49" y="115"/>
                  </a:lnTo>
                  <a:lnTo>
                    <a:pt x="35" y="115"/>
                  </a:lnTo>
                  <a:lnTo>
                    <a:pt x="35" y="106"/>
                  </a:lnTo>
                  <a:lnTo>
                    <a:pt x="49" y="106"/>
                  </a:lnTo>
                  <a:close/>
                  <a:moveTo>
                    <a:pt x="35" y="106"/>
                  </a:moveTo>
                  <a:lnTo>
                    <a:pt x="35" y="6"/>
                  </a:lnTo>
                  <a:lnTo>
                    <a:pt x="49" y="6"/>
                  </a:lnTo>
                  <a:lnTo>
                    <a:pt x="49" y="106"/>
                  </a:lnTo>
                  <a:lnTo>
                    <a:pt x="35" y="106"/>
                  </a:lnTo>
                  <a:close/>
                  <a:moveTo>
                    <a:pt x="0" y="109"/>
                  </a:moveTo>
                  <a:lnTo>
                    <a:pt x="84" y="109"/>
                  </a:lnTo>
                  <a:lnTo>
                    <a:pt x="84" y="122"/>
                  </a:lnTo>
                  <a:lnTo>
                    <a:pt x="0" y="122"/>
                  </a:lnTo>
                  <a:lnTo>
                    <a:pt x="0" y="109"/>
                  </a:lnTo>
                  <a:close/>
                  <a:moveTo>
                    <a:pt x="0" y="0"/>
                  </a:moveTo>
                  <a:lnTo>
                    <a:pt x="84" y="0"/>
                  </a:lnTo>
                  <a:lnTo>
                    <a:pt x="84" y="13"/>
                  </a:lnTo>
                  <a:lnTo>
                    <a:pt x="0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3175">
              <a:solidFill>
                <a:srgbClr val="59595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  <p:grpSp>
        <p:nvGrpSpPr>
          <p:cNvPr id="77" name="群組 76"/>
          <p:cNvGrpSpPr/>
          <p:nvPr/>
        </p:nvGrpSpPr>
        <p:grpSpPr>
          <a:xfrm>
            <a:off x="2206625" y="4222750"/>
            <a:ext cx="8613775" cy="1016000"/>
            <a:chOff x="2206625" y="4222750"/>
            <a:chExt cx="8613775" cy="1016000"/>
          </a:xfrm>
        </p:grpSpPr>
        <p:sp>
          <p:nvSpPr>
            <p:cNvPr id="39" name="Freeform 37"/>
            <p:cNvSpPr>
              <a:spLocks noEditPoints="1"/>
            </p:cNvSpPr>
            <p:nvPr/>
          </p:nvSpPr>
          <p:spPr bwMode="auto">
            <a:xfrm>
              <a:off x="2206625" y="5140325"/>
              <a:ext cx="130175" cy="76200"/>
            </a:xfrm>
            <a:custGeom>
              <a:avLst/>
              <a:gdLst>
                <a:gd name="T0" fmla="*/ 47 w 82"/>
                <a:gd name="T1" fmla="*/ 33 h 48"/>
                <a:gd name="T2" fmla="*/ 47 w 82"/>
                <a:gd name="T3" fmla="*/ 42 h 48"/>
                <a:gd name="T4" fmla="*/ 33 w 82"/>
                <a:gd name="T5" fmla="*/ 42 h 48"/>
                <a:gd name="T6" fmla="*/ 33 w 82"/>
                <a:gd name="T7" fmla="*/ 33 h 48"/>
                <a:gd name="T8" fmla="*/ 47 w 82"/>
                <a:gd name="T9" fmla="*/ 33 h 48"/>
                <a:gd name="T10" fmla="*/ 33 w 82"/>
                <a:gd name="T11" fmla="*/ 33 h 48"/>
                <a:gd name="T12" fmla="*/ 33 w 82"/>
                <a:gd name="T13" fmla="*/ 6 h 48"/>
                <a:gd name="T14" fmla="*/ 47 w 82"/>
                <a:gd name="T15" fmla="*/ 6 h 48"/>
                <a:gd name="T16" fmla="*/ 47 w 82"/>
                <a:gd name="T17" fmla="*/ 33 h 48"/>
                <a:gd name="T18" fmla="*/ 33 w 82"/>
                <a:gd name="T19" fmla="*/ 33 h 48"/>
                <a:gd name="T20" fmla="*/ 0 w 82"/>
                <a:gd name="T21" fmla="*/ 35 h 48"/>
                <a:gd name="T22" fmla="*/ 82 w 82"/>
                <a:gd name="T23" fmla="*/ 35 h 48"/>
                <a:gd name="T24" fmla="*/ 82 w 82"/>
                <a:gd name="T25" fmla="*/ 48 h 48"/>
                <a:gd name="T26" fmla="*/ 0 w 82"/>
                <a:gd name="T27" fmla="*/ 48 h 48"/>
                <a:gd name="T28" fmla="*/ 0 w 82"/>
                <a:gd name="T29" fmla="*/ 35 h 48"/>
                <a:gd name="T30" fmla="*/ 0 w 82"/>
                <a:gd name="T31" fmla="*/ 0 h 48"/>
                <a:gd name="T32" fmla="*/ 82 w 82"/>
                <a:gd name="T33" fmla="*/ 0 h 48"/>
                <a:gd name="T34" fmla="*/ 82 w 82"/>
                <a:gd name="T35" fmla="*/ 13 h 48"/>
                <a:gd name="T36" fmla="*/ 0 w 82"/>
                <a:gd name="T37" fmla="*/ 13 h 48"/>
                <a:gd name="T38" fmla="*/ 0 w 82"/>
                <a:gd name="T3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2" h="48">
                  <a:moveTo>
                    <a:pt x="47" y="33"/>
                  </a:moveTo>
                  <a:lnTo>
                    <a:pt x="47" y="42"/>
                  </a:lnTo>
                  <a:lnTo>
                    <a:pt x="33" y="42"/>
                  </a:lnTo>
                  <a:lnTo>
                    <a:pt x="33" y="33"/>
                  </a:lnTo>
                  <a:lnTo>
                    <a:pt x="47" y="33"/>
                  </a:lnTo>
                  <a:close/>
                  <a:moveTo>
                    <a:pt x="33" y="33"/>
                  </a:moveTo>
                  <a:lnTo>
                    <a:pt x="33" y="6"/>
                  </a:lnTo>
                  <a:lnTo>
                    <a:pt x="47" y="6"/>
                  </a:lnTo>
                  <a:lnTo>
                    <a:pt x="47" y="33"/>
                  </a:lnTo>
                  <a:lnTo>
                    <a:pt x="33" y="33"/>
                  </a:lnTo>
                  <a:close/>
                  <a:moveTo>
                    <a:pt x="0" y="35"/>
                  </a:moveTo>
                  <a:lnTo>
                    <a:pt x="82" y="35"/>
                  </a:lnTo>
                  <a:lnTo>
                    <a:pt x="82" y="48"/>
                  </a:lnTo>
                  <a:lnTo>
                    <a:pt x="0" y="48"/>
                  </a:lnTo>
                  <a:lnTo>
                    <a:pt x="0" y="35"/>
                  </a:lnTo>
                  <a:close/>
                  <a:moveTo>
                    <a:pt x="0" y="0"/>
                  </a:moveTo>
                  <a:lnTo>
                    <a:pt x="82" y="0"/>
                  </a:lnTo>
                  <a:lnTo>
                    <a:pt x="82" y="13"/>
                  </a:lnTo>
                  <a:lnTo>
                    <a:pt x="0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3175">
              <a:solidFill>
                <a:srgbClr val="59595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0" name="Freeform 38"/>
            <p:cNvSpPr>
              <a:spLocks noEditPoints="1"/>
            </p:cNvSpPr>
            <p:nvPr/>
          </p:nvSpPr>
          <p:spPr bwMode="auto">
            <a:xfrm>
              <a:off x="3148013" y="5083175"/>
              <a:ext cx="131763" cy="84137"/>
            </a:xfrm>
            <a:custGeom>
              <a:avLst/>
              <a:gdLst>
                <a:gd name="T0" fmla="*/ 47 w 83"/>
                <a:gd name="T1" fmla="*/ 38 h 53"/>
                <a:gd name="T2" fmla="*/ 47 w 83"/>
                <a:gd name="T3" fmla="*/ 47 h 53"/>
                <a:gd name="T4" fmla="*/ 34 w 83"/>
                <a:gd name="T5" fmla="*/ 47 h 53"/>
                <a:gd name="T6" fmla="*/ 34 w 83"/>
                <a:gd name="T7" fmla="*/ 38 h 53"/>
                <a:gd name="T8" fmla="*/ 47 w 83"/>
                <a:gd name="T9" fmla="*/ 38 h 53"/>
                <a:gd name="T10" fmla="*/ 34 w 83"/>
                <a:gd name="T11" fmla="*/ 38 h 53"/>
                <a:gd name="T12" fmla="*/ 34 w 83"/>
                <a:gd name="T13" fmla="*/ 7 h 53"/>
                <a:gd name="T14" fmla="*/ 47 w 83"/>
                <a:gd name="T15" fmla="*/ 7 h 53"/>
                <a:gd name="T16" fmla="*/ 47 w 83"/>
                <a:gd name="T17" fmla="*/ 38 h 53"/>
                <a:gd name="T18" fmla="*/ 34 w 83"/>
                <a:gd name="T19" fmla="*/ 38 h 53"/>
                <a:gd name="T20" fmla="*/ 0 w 83"/>
                <a:gd name="T21" fmla="*/ 40 h 53"/>
                <a:gd name="T22" fmla="*/ 83 w 83"/>
                <a:gd name="T23" fmla="*/ 40 h 53"/>
                <a:gd name="T24" fmla="*/ 83 w 83"/>
                <a:gd name="T25" fmla="*/ 53 h 53"/>
                <a:gd name="T26" fmla="*/ 0 w 83"/>
                <a:gd name="T27" fmla="*/ 53 h 53"/>
                <a:gd name="T28" fmla="*/ 0 w 83"/>
                <a:gd name="T29" fmla="*/ 40 h 53"/>
                <a:gd name="T30" fmla="*/ 0 w 83"/>
                <a:gd name="T31" fmla="*/ 0 h 53"/>
                <a:gd name="T32" fmla="*/ 83 w 83"/>
                <a:gd name="T33" fmla="*/ 0 h 53"/>
                <a:gd name="T34" fmla="*/ 83 w 83"/>
                <a:gd name="T35" fmla="*/ 13 h 53"/>
                <a:gd name="T36" fmla="*/ 0 w 83"/>
                <a:gd name="T37" fmla="*/ 13 h 53"/>
                <a:gd name="T38" fmla="*/ 0 w 83"/>
                <a:gd name="T3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3" h="53">
                  <a:moveTo>
                    <a:pt x="47" y="38"/>
                  </a:moveTo>
                  <a:lnTo>
                    <a:pt x="47" y="47"/>
                  </a:lnTo>
                  <a:lnTo>
                    <a:pt x="34" y="47"/>
                  </a:lnTo>
                  <a:lnTo>
                    <a:pt x="34" y="38"/>
                  </a:lnTo>
                  <a:lnTo>
                    <a:pt x="47" y="38"/>
                  </a:lnTo>
                  <a:close/>
                  <a:moveTo>
                    <a:pt x="34" y="38"/>
                  </a:moveTo>
                  <a:lnTo>
                    <a:pt x="34" y="7"/>
                  </a:lnTo>
                  <a:lnTo>
                    <a:pt x="47" y="7"/>
                  </a:lnTo>
                  <a:lnTo>
                    <a:pt x="47" y="38"/>
                  </a:lnTo>
                  <a:lnTo>
                    <a:pt x="34" y="38"/>
                  </a:lnTo>
                  <a:close/>
                  <a:moveTo>
                    <a:pt x="0" y="40"/>
                  </a:moveTo>
                  <a:lnTo>
                    <a:pt x="83" y="40"/>
                  </a:lnTo>
                  <a:lnTo>
                    <a:pt x="83" y="53"/>
                  </a:lnTo>
                  <a:lnTo>
                    <a:pt x="0" y="53"/>
                  </a:lnTo>
                  <a:lnTo>
                    <a:pt x="0" y="40"/>
                  </a:lnTo>
                  <a:close/>
                  <a:moveTo>
                    <a:pt x="0" y="0"/>
                  </a:moveTo>
                  <a:lnTo>
                    <a:pt x="83" y="0"/>
                  </a:lnTo>
                  <a:lnTo>
                    <a:pt x="83" y="13"/>
                  </a:lnTo>
                  <a:lnTo>
                    <a:pt x="0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3175">
              <a:solidFill>
                <a:srgbClr val="59595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grpSp>
          <p:nvGrpSpPr>
            <p:cNvPr id="76" name="群組 75"/>
            <p:cNvGrpSpPr/>
            <p:nvPr/>
          </p:nvGrpSpPr>
          <p:grpSpPr>
            <a:xfrm>
              <a:off x="4048125" y="4222750"/>
              <a:ext cx="6772275" cy="1016000"/>
              <a:chOff x="4048125" y="4222750"/>
              <a:chExt cx="6772275" cy="1016000"/>
            </a:xfrm>
          </p:grpSpPr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4048125" y="5068888"/>
                <a:ext cx="212725" cy="1698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4994275" y="5072063"/>
                <a:ext cx="207963" cy="16668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5937250" y="4984750"/>
                <a:ext cx="207963" cy="254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9" name="Rectangle 17"/>
              <p:cNvSpPr>
                <a:spLocks noChangeArrowheads="1"/>
              </p:cNvSpPr>
              <p:nvPr/>
            </p:nvSpPr>
            <p:spPr bwMode="auto">
              <a:xfrm>
                <a:off x="6878638" y="4835525"/>
                <a:ext cx="211138" cy="4032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21" name="Rectangle 19"/>
              <p:cNvSpPr>
                <a:spLocks noChangeArrowheads="1"/>
              </p:cNvSpPr>
              <p:nvPr/>
            </p:nvSpPr>
            <p:spPr bwMode="auto">
              <a:xfrm>
                <a:off x="7821613" y="4518025"/>
                <a:ext cx="211138" cy="7207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8763000" y="4768850"/>
                <a:ext cx="211138" cy="469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9705975" y="5037138"/>
                <a:ext cx="211138" cy="20161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41" name="Freeform 39"/>
              <p:cNvSpPr>
                <a:spLocks noEditPoints="1"/>
              </p:cNvSpPr>
              <p:nvPr/>
            </p:nvSpPr>
            <p:spPr bwMode="auto">
              <a:xfrm>
                <a:off x="4090988" y="4984750"/>
                <a:ext cx="130175" cy="109537"/>
              </a:xfrm>
              <a:custGeom>
                <a:avLst/>
                <a:gdLst>
                  <a:gd name="T0" fmla="*/ 47 w 82"/>
                  <a:gd name="T1" fmla="*/ 53 h 69"/>
                  <a:gd name="T2" fmla="*/ 47 w 82"/>
                  <a:gd name="T3" fmla="*/ 62 h 69"/>
                  <a:gd name="T4" fmla="*/ 33 w 82"/>
                  <a:gd name="T5" fmla="*/ 62 h 69"/>
                  <a:gd name="T6" fmla="*/ 33 w 82"/>
                  <a:gd name="T7" fmla="*/ 53 h 69"/>
                  <a:gd name="T8" fmla="*/ 47 w 82"/>
                  <a:gd name="T9" fmla="*/ 53 h 69"/>
                  <a:gd name="T10" fmla="*/ 33 w 82"/>
                  <a:gd name="T11" fmla="*/ 53 h 69"/>
                  <a:gd name="T12" fmla="*/ 33 w 82"/>
                  <a:gd name="T13" fmla="*/ 6 h 69"/>
                  <a:gd name="T14" fmla="*/ 47 w 82"/>
                  <a:gd name="T15" fmla="*/ 6 h 69"/>
                  <a:gd name="T16" fmla="*/ 47 w 82"/>
                  <a:gd name="T17" fmla="*/ 53 h 69"/>
                  <a:gd name="T18" fmla="*/ 33 w 82"/>
                  <a:gd name="T19" fmla="*/ 53 h 69"/>
                  <a:gd name="T20" fmla="*/ 0 w 82"/>
                  <a:gd name="T21" fmla="*/ 55 h 69"/>
                  <a:gd name="T22" fmla="*/ 82 w 82"/>
                  <a:gd name="T23" fmla="*/ 55 h 69"/>
                  <a:gd name="T24" fmla="*/ 82 w 82"/>
                  <a:gd name="T25" fmla="*/ 69 h 69"/>
                  <a:gd name="T26" fmla="*/ 0 w 82"/>
                  <a:gd name="T27" fmla="*/ 69 h 69"/>
                  <a:gd name="T28" fmla="*/ 0 w 82"/>
                  <a:gd name="T29" fmla="*/ 55 h 69"/>
                  <a:gd name="T30" fmla="*/ 0 w 82"/>
                  <a:gd name="T31" fmla="*/ 0 h 69"/>
                  <a:gd name="T32" fmla="*/ 82 w 82"/>
                  <a:gd name="T33" fmla="*/ 0 h 69"/>
                  <a:gd name="T34" fmla="*/ 82 w 82"/>
                  <a:gd name="T35" fmla="*/ 13 h 69"/>
                  <a:gd name="T36" fmla="*/ 0 w 82"/>
                  <a:gd name="T37" fmla="*/ 13 h 69"/>
                  <a:gd name="T38" fmla="*/ 0 w 82"/>
                  <a:gd name="T39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2" h="69">
                    <a:moveTo>
                      <a:pt x="47" y="53"/>
                    </a:moveTo>
                    <a:lnTo>
                      <a:pt x="47" y="62"/>
                    </a:lnTo>
                    <a:lnTo>
                      <a:pt x="33" y="62"/>
                    </a:lnTo>
                    <a:lnTo>
                      <a:pt x="33" y="53"/>
                    </a:lnTo>
                    <a:lnTo>
                      <a:pt x="47" y="53"/>
                    </a:lnTo>
                    <a:close/>
                    <a:moveTo>
                      <a:pt x="33" y="53"/>
                    </a:moveTo>
                    <a:lnTo>
                      <a:pt x="33" y="6"/>
                    </a:lnTo>
                    <a:lnTo>
                      <a:pt x="47" y="6"/>
                    </a:lnTo>
                    <a:lnTo>
                      <a:pt x="47" y="53"/>
                    </a:lnTo>
                    <a:lnTo>
                      <a:pt x="33" y="53"/>
                    </a:lnTo>
                    <a:close/>
                    <a:moveTo>
                      <a:pt x="0" y="55"/>
                    </a:moveTo>
                    <a:lnTo>
                      <a:pt x="82" y="55"/>
                    </a:lnTo>
                    <a:lnTo>
                      <a:pt x="82" y="69"/>
                    </a:lnTo>
                    <a:lnTo>
                      <a:pt x="0" y="69"/>
                    </a:lnTo>
                    <a:lnTo>
                      <a:pt x="0" y="55"/>
                    </a:lnTo>
                    <a:close/>
                    <a:moveTo>
                      <a:pt x="0" y="0"/>
                    </a:moveTo>
                    <a:lnTo>
                      <a:pt x="82" y="0"/>
                    </a:lnTo>
                    <a:lnTo>
                      <a:pt x="82" y="13"/>
                    </a:lnTo>
                    <a:lnTo>
                      <a:pt x="0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5959"/>
              </a:solidFill>
              <a:ln w="3175">
                <a:solidFill>
                  <a:srgbClr val="59595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42" name="Freeform 40"/>
              <p:cNvSpPr>
                <a:spLocks noEditPoints="1"/>
              </p:cNvSpPr>
              <p:nvPr/>
            </p:nvSpPr>
            <p:spPr bwMode="auto">
              <a:xfrm>
                <a:off x="5032375" y="4953000"/>
                <a:ext cx="131763" cy="144462"/>
              </a:xfrm>
              <a:custGeom>
                <a:avLst/>
                <a:gdLst>
                  <a:gd name="T0" fmla="*/ 47 w 83"/>
                  <a:gd name="T1" fmla="*/ 75 h 91"/>
                  <a:gd name="T2" fmla="*/ 47 w 83"/>
                  <a:gd name="T3" fmla="*/ 84 h 91"/>
                  <a:gd name="T4" fmla="*/ 34 w 83"/>
                  <a:gd name="T5" fmla="*/ 84 h 91"/>
                  <a:gd name="T6" fmla="*/ 34 w 83"/>
                  <a:gd name="T7" fmla="*/ 75 h 91"/>
                  <a:gd name="T8" fmla="*/ 47 w 83"/>
                  <a:gd name="T9" fmla="*/ 75 h 91"/>
                  <a:gd name="T10" fmla="*/ 34 w 83"/>
                  <a:gd name="T11" fmla="*/ 75 h 91"/>
                  <a:gd name="T12" fmla="*/ 34 w 83"/>
                  <a:gd name="T13" fmla="*/ 6 h 91"/>
                  <a:gd name="T14" fmla="*/ 47 w 83"/>
                  <a:gd name="T15" fmla="*/ 6 h 91"/>
                  <a:gd name="T16" fmla="*/ 47 w 83"/>
                  <a:gd name="T17" fmla="*/ 75 h 91"/>
                  <a:gd name="T18" fmla="*/ 34 w 83"/>
                  <a:gd name="T19" fmla="*/ 75 h 91"/>
                  <a:gd name="T20" fmla="*/ 0 w 83"/>
                  <a:gd name="T21" fmla="*/ 78 h 91"/>
                  <a:gd name="T22" fmla="*/ 83 w 83"/>
                  <a:gd name="T23" fmla="*/ 78 h 91"/>
                  <a:gd name="T24" fmla="*/ 83 w 83"/>
                  <a:gd name="T25" fmla="*/ 91 h 91"/>
                  <a:gd name="T26" fmla="*/ 0 w 83"/>
                  <a:gd name="T27" fmla="*/ 91 h 91"/>
                  <a:gd name="T28" fmla="*/ 0 w 83"/>
                  <a:gd name="T29" fmla="*/ 78 h 91"/>
                  <a:gd name="T30" fmla="*/ 0 w 83"/>
                  <a:gd name="T31" fmla="*/ 0 h 91"/>
                  <a:gd name="T32" fmla="*/ 83 w 83"/>
                  <a:gd name="T33" fmla="*/ 0 h 91"/>
                  <a:gd name="T34" fmla="*/ 83 w 83"/>
                  <a:gd name="T35" fmla="*/ 13 h 91"/>
                  <a:gd name="T36" fmla="*/ 0 w 83"/>
                  <a:gd name="T37" fmla="*/ 13 h 91"/>
                  <a:gd name="T38" fmla="*/ 0 w 83"/>
                  <a:gd name="T39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" h="91">
                    <a:moveTo>
                      <a:pt x="47" y="75"/>
                    </a:moveTo>
                    <a:lnTo>
                      <a:pt x="47" y="84"/>
                    </a:lnTo>
                    <a:lnTo>
                      <a:pt x="34" y="84"/>
                    </a:lnTo>
                    <a:lnTo>
                      <a:pt x="34" y="75"/>
                    </a:lnTo>
                    <a:lnTo>
                      <a:pt x="47" y="75"/>
                    </a:lnTo>
                    <a:close/>
                    <a:moveTo>
                      <a:pt x="34" y="75"/>
                    </a:moveTo>
                    <a:lnTo>
                      <a:pt x="34" y="6"/>
                    </a:lnTo>
                    <a:lnTo>
                      <a:pt x="47" y="6"/>
                    </a:lnTo>
                    <a:lnTo>
                      <a:pt x="47" y="75"/>
                    </a:lnTo>
                    <a:lnTo>
                      <a:pt x="34" y="75"/>
                    </a:lnTo>
                    <a:close/>
                    <a:moveTo>
                      <a:pt x="0" y="78"/>
                    </a:moveTo>
                    <a:lnTo>
                      <a:pt x="83" y="78"/>
                    </a:lnTo>
                    <a:lnTo>
                      <a:pt x="83" y="91"/>
                    </a:lnTo>
                    <a:lnTo>
                      <a:pt x="0" y="91"/>
                    </a:lnTo>
                    <a:lnTo>
                      <a:pt x="0" y="78"/>
                    </a:lnTo>
                    <a:close/>
                    <a:moveTo>
                      <a:pt x="0" y="0"/>
                    </a:moveTo>
                    <a:lnTo>
                      <a:pt x="83" y="0"/>
                    </a:lnTo>
                    <a:lnTo>
                      <a:pt x="83" y="13"/>
                    </a:lnTo>
                    <a:lnTo>
                      <a:pt x="0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5959"/>
              </a:solidFill>
              <a:ln w="3175">
                <a:solidFill>
                  <a:srgbClr val="59595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43" name="Freeform 41"/>
              <p:cNvSpPr>
                <a:spLocks noEditPoints="1"/>
              </p:cNvSpPr>
              <p:nvPr/>
            </p:nvSpPr>
            <p:spPr bwMode="auto">
              <a:xfrm>
                <a:off x="5975350" y="4794250"/>
                <a:ext cx="130175" cy="214312"/>
              </a:xfrm>
              <a:custGeom>
                <a:avLst/>
                <a:gdLst>
                  <a:gd name="T0" fmla="*/ 49 w 82"/>
                  <a:gd name="T1" fmla="*/ 120 h 135"/>
                  <a:gd name="T2" fmla="*/ 49 w 82"/>
                  <a:gd name="T3" fmla="*/ 129 h 135"/>
                  <a:gd name="T4" fmla="*/ 36 w 82"/>
                  <a:gd name="T5" fmla="*/ 129 h 135"/>
                  <a:gd name="T6" fmla="*/ 36 w 82"/>
                  <a:gd name="T7" fmla="*/ 120 h 135"/>
                  <a:gd name="T8" fmla="*/ 49 w 82"/>
                  <a:gd name="T9" fmla="*/ 120 h 135"/>
                  <a:gd name="T10" fmla="*/ 36 w 82"/>
                  <a:gd name="T11" fmla="*/ 120 h 135"/>
                  <a:gd name="T12" fmla="*/ 36 w 82"/>
                  <a:gd name="T13" fmla="*/ 6 h 135"/>
                  <a:gd name="T14" fmla="*/ 49 w 82"/>
                  <a:gd name="T15" fmla="*/ 6 h 135"/>
                  <a:gd name="T16" fmla="*/ 49 w 82"/>
                  <a:gd name="T17" fmla="*/ 120 h 135"/>
                  <a:gd name="T18" fmla="*/ 36 w 82"/>
                  <a:gd name="T19" fmla="*/ 120 h 135"/>
                  <a:gd name="T20" fmla="*/ 0 w 82"/>
                  <a:gd name="T21" fmla="*/ 122 h 135"/>
                  <a:gd name="T22" fmla="*/ 82 w 82"/>
                  <a:gd name="T23" fmla="*/ 122 h 135"/>
                  <a:gd name="T24" fmla="*/ 82 w 82"/>
                  <a:gd name="T25" fmla="*/ 135 h 135"/>
                  <a:gd name="T26" fmla="*/ 0 w 82"/>
                  <a:gd name="T27" fmla="*/ 135 h 135"/>
                  <a:gd name="T28" fmla="*/ 0 w 82"/>
                  <a:gd name="T29" fmla="*/ 122 h 135"/>
                  <a:gd name="T30" fmla="*/ 0 w 82"/>
                  <a:gd name="T31" fmla="*/ 0 h 135"/>
                  <a:gd name="T32" fmla="*/ 82 w 82"/>
                  <a:gd name="T33" fmla="*/ 0 h 135"/>
                  <a:gd name="T34" fmla="*/ 82 w 82"/>
                  <a:gd name="T35" fmla="*/ 13 h 135"/>
                  <a:gd name="T36" fmla="*/ 0 w 82"/>
                  <a:gd name="T37" fmla="*/ 13 h 135"/>
                  <a:gd name="T38" fmla="*/ 0 w 82"/>
                  <a:gd name="T39" fmla="*/ 0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2" h="135">
                    <a:moveTo>
                      <a:pt x="49" y="120"/>
                    </a:moveTo>
                    <a:lnTo>
                      <a:pt x="49" y="129"/>
                    </a:lnTo>
                    <a:lnTo>
                      <a:pt x="36" y="129"/>
                    </a:lnTo>
                    <a:lnTo>
                      <a:pt x="36" y="120"/>
                    </a:lnTo>
                    <a:lnTo>
                      <a:pt x="49" y="120"/>
                    </a:lnTo>
                    <a:close/>
                    <a:moveTo>
                      <a:pt x="36" y="120"/>
                    </a:moveTo>
                    <a:lnTo>
                      <a:pt x="36" y="6"/>
                    </a:lnTo>
                    <a:lnTo>
                      <a:pt x="49" y="6"/>
                    </a:lnTo>
                    <a:lnTo>
                      <a:pt x="49" y="120"/>
                    </a:lnTo>
                    <a:lnTo>
                      <a:pt x="36" y="120"/>
                    </a:lnTo>
                    <a:close/>
                    <a:moveTo>
                      <a:pt x="0" y="122"/>
                    </a:moveTo>
                    <a:lnTo>
                      <a:pt x="82" y="122"/>
                    </a:lnTo>
                    <a:lnTo>
                      <a:pt x="82" y="135"/>
                    </a:lnTo>
                    <a:lnTo>
                      <a:pt x="0" y="135"/>
                    </a:lnTo>
                    <a:lnTo>
                      <a:pt x="0" y="122"/>
                    </a:lnTo>
                    <a:close/>
                    <a:moveTo>
                      <a:pt x="0" y="0"/>
                    </a:moveTo>
                    <a:lnTo>
                      <a:pt x="82" y="0"/>
                    </a:lnTo>
                    <a:lnTo>
                      <a:pt x="82" y="13"/>
                    </a:lnTo>
                    <a:lnTo>
                      <a:pt x="0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5959"/>
              </a:solidFill>
              <a:ln w="3175">
                <a:solidFill>
                  <a:srgbClr val="59595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44" name="Freeform 42"/>
              <p:cNvSpPr>
                <a:spLocks noEditPoints="1"/>
              </p:cNvSpPr>
              <p:nvPr/>
            </p:nvSpPr>
            <p:spPr bwMode="auto">
              <a:xfrm>
                <a:off x="6918325" y="4662488"/>
                <a:ext cx="130175" cy="198437"/>
              </a:xfrm>
              <a:custGeom>
                <a:avLst/>
                <a:gdLst>
                  <a:gd name="T0" fmla="*/ 48 w 82"/>
                  <a:gd name="T1" fmla="*/ 109 h 125"/>
                  <a:gd name="T2" fmla="*/ 48 w 82"/>
                  <a:gd name="T3" fmla="*/ 118 h 125"/>
                  <a:gd name="T4" fmla="*/ 35 w 82"/>
                  <a:gd name="T5" fmla="*/ 118 h 125"/>
                  <a:gd name="T6" fmla="*/ 35 w 82"/>
                  <a:gd name="T7" fmla="*/ 109 h 125"/>
                  <a:gd name="T8" fmla="*/ 48 w 82"/>
                  <a:gd name="T9" fmla="*/ 109 h 125"/>
                  <a:gd name="T10" fmla="*/ 35 w 82"/>
                  <a:gd name="T11" fmla="*/ 109 h 125"/>
                  <a:gd name="T12" fmla="*/ 35 w 82"/>
                  <a:gd name="T13" fmla="*/ 7 h 125"/>
                  <a:gd name="T14" fmla="*/ 48 w 82"/>
                  <a:gd name="T15" fmla="*/ 7 h 125"/>
                  <a:gd name="T16" fmla="*/ 48 w 82"/>
                  <a:gd name="T17" fmla="*/ 109 h 125"/>
                  <a:gd name="T18" fmla="*/ 35 w 82"/>
                  <a:gd name="T19" fmla="*/ 109 h 125"/>
                  <a:gd name="T20" fmla="*/ 0 w 82"/>
                  <a:gd name="T21" fmla="*/ 112 h 125"/>
                  <a:gd name="T22" fmla="*/ 82 w 82"/>
                  <a:gd name="T23" fmla="*/ 112 h 125"/>
                  <a:gd name="T24" fmla="*/ 82 w 82"/>
                  <a:gd name="T25" fmla="*/ 125 h 125"/>
                  <a:gd name="T26" fmla="*/ 0 w 82"/>
                  <a:gd name="T27" fmla="*/ 125 h 125"/>
                  <a:gd name="T28" fmla="*/ 0 w 82"/>
                  <a:gd name="T29" fmla="*/ 112 h 125"/>
                  <a:gd name="T30" fmla="*/ 0 w 82"/>
                  <a:gd name="T31" fmla="*/ 0 h 125"/>
                  <a:gd name="T32" fmla="*/ 82 w 82"/>
                  <a:gd name="T33" fmla="*/ 0 h 125"/>
                  <a:gd name="T34" fmla="*/ 82 w 82"/>
                  <a:gd name="T35" fmla="*/ 14 h 125"/>
                  <a:gd name="T36" fmla="*/ 0 w 82"/>
                  <a:gd name="T37" fmla="*/ 14 h 125"/>
                  <a:gd name="T38" fmla="*/ 0 w 82"/>
                  <a:gd name="T39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2" h="125">
                    <a:moveTo>
                      <a:pt x="48" y="109"/>
                    </a:moveTo>
                    <a:lnTo>
                      <a:pt x="48" y="118"/>
                    </a:lnTo>
                    <a:lnTo>
                      <a:pt x="35" y="118"/>
                    </a:lnTo>
                    <a:lnTo>
                      <a:pt x="35" y="109"/>
                    </a:lnTo>
                    <a:lnTo>
                      <a:pt x="48" y="109"/>
                    </a:lnTo>
                    <a:close/>
                    <a:moveTo>
                      <a:pt x="35" y="109"/>
                    </a:moveTo>
                    <a:lnTo>
                      <a:pt x="35" y="7"/>
                    </a:lnTo>
                    <a:lnTo>
                      <a:pt x="48" y="7"/>
                    </a:lnTo>
                    <a:lnTo>
                      <a:pt x="48" y="109"/>
                    </a:lnTo>
                    <a:lnTo>
                      <a:pt x="35" y="109"/>
                    </a:lnTo>
                    <a:close/>
                    <a:moveTo>
                      <a:pt x="0" y="112"/>
                    </a:moveTo>
                    <a:lnTo>
                      <a:pt x="82" y="112"/>
                    </a:lnTo>
                    <a:lnTo>
                      <a:pt x="82" y="125"/>
                    </a:lnTo>
                    <a:lnTo>
                      <a:pt x="0" y="125"/>
                    </a:lnTo>
                    <a:lnTo>
                      <a:pt x="0" y="112"/>
                    </a:lnTo>
                    <a:close/>
                    <a:moveTo>
                      <a:pt x="0" y="0"/>
                    </a:moveTo>
                    <a:lnTo>
                      <a:pt x="82" y="0"/>
                    </a:lnTo>
                    <a:lnTo>
                      <a:pt x="82" y="14"/>
                    </a:lnTo>
                    <a:lnTo>
                      <a:pt x="0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5959"/>
              </a:solidFill>
              <a:ln w="3175">
                <a:solidFill>
                  <a:srgbClr val="59595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45" name="Freeform 43"/>
              <p:cNvSpPr>
                <a:spLocks noEditPoints="1"/>
              </p:cNvSpPr>
              <p:nvPr/>
            </p:nvSpPr>
            <p:spPr bwMode="auto">
              <a:xfrm>
                <a:off x="7859713" y="4222750"/>
                <a:ext cx="130175" cy="320675"/>
              </a:xfrm>
              <a:custGeom>
                <a:avLst/>
                <a:gdLst>
                  <a:gd name="T0" fmla="*/ 49 w 82"/>
                  <a:gd name="T1" fmla="*/ 186 h 202"/>
                  <a:gd name="T2" fmla="*/ 49 w 82"/>
                  <a:gd name="T3" fmla="*/ 195 h 202"/>
                  <a:gd name="T4" fmla="*/ 36 w 82"/>
                  <a:gd name="T5" fmla="*/ 195 h 202"/>
                  <a:gd name="T6" fmla="*/ 36 w 82"/>
                  <a:gd name="T7" fmla="*/ 186 h 202"/>
                  <a:gd name="T8" fmla="*/ 49 w 82"/>
                  <a:gd name="T9" fmla="*/ 186 h 202"/>
                  <a:gd name="T10" fmla="*/ 36 w 82"/>
                  <a:gd name="T11" fmla="*/ 186 h 202"/>
                  <a:gd name="T12" fmla="*/ 36 w 82"/>
                  <a:gd name="T13" fmla="*/ 6 h 202"/>
                  <a:gd name="T14" fmla="*/ 49 w 82"/>
                  <a:gd name="T15" fmla="*/ 6 h 202"/>
                  <a:gd name="T16" fmla="*/ 49 w 82"/>
                  <a:gd name="T17" fmla="*/ 186 h 202"/>
                  <a:gd name="T18" fmla="*/ 36 w 82"/>
                  <a:gd name="T19" fmla="*/ 186 h 202"/>
                  <a:gd name="T20" fmla="*/ 0 w 82"/>
                  <a:gd name="T21" fmla="*/ 188 h 202"/>
                  <a:gd name="T22" fmla="*/ 82 w 82"/>
                  <a:gd name="T23" fmla="*/ 188 h 202"/>
                  <a:gd name="T24" fmla="*/ 82 w 82"/>
                  <a:gd name="T25" fmla="*/ 202 h 202"/>
                  <a:gd name="T26" fmla="*/ 0 w 82"/>
                  <a:gd name="T27" fmla="*/ 202 h 202"/>
                  <a:gd name="T28" fmla="*/ 0 w 82"/>
                  <a:gd name="T29" fmla="*/ 188 h 202"/>
                  <a:gd name="T30" fmla="*/ 0 w 82"/>
                  <a:gd name="T31" fmla="*/ 0 h 202"/>
                  <a:gd name="T32" fmla="*/ 82 w 82"/>
                  <a:gd name="T33" fmla="*/ 0 h 202"/>
                  <a:gd name="T34" fmla="*/ 82 w 82"/>
                  <a:gd name="T35" fmla="*/ 13 h 202"/>
                  <a:gd name="T36" fmla="*/ 0 w 82"/>
                  <a:gd name="T37" fmla="*/ 13 h 202"/>
                  <a:gd name="T38" fmla="*/ 0 w 82"/>
                  <a:gd name="T39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2" h="202">
                    <a:moveTo>
                      <a:pt x="49" y="186"/>
                    </a:moveTo>
                    <a:lnTo>
                      <a:pt x="49" y="195"/>
                    </a:lnTo>
                    <a:lnTo>
                      <a:pt x="36" y="195"/>
                    </a:lnTo>
                    <a:lnTo>
                      <a:pt x="36" y="186"/>
                    </a:lnTo>
                    <a:lnTo>
                      <a:pt x="49" y="186"/>
                    </a:lnTo>
                    <a:close/>
                    <a:moveTo>
                      <a:pt x="36" y="186"/>
                    </a:moveTo>
                    <a:lnTo>
                      <a:pt x="36" y="6"/>
                    </a:lnTo>
                    <a:lnTo>
                      <a:pt x="49" y="6"/>
                    </a:lnTo>
                    <a:lnTo>
                      <a:pt x="49" y="186"/>
                    </a:lnTo>
                    <a:lnTo>
                      <a:pt x="36" y="186"/>
                    </a:lnTo>
                    <a:close/>
                    <a:moveTo>
                      <a:pt x="0" y="188"/>
                    </a:moveTo>
                    <a:lnTo>
                      <a:pt x="82" y="188"/>
                    </a:lnTo>
                    <a:lnTo>
                      <a:pt x="82" y="202"/>
                    </a:lnTo>
                    <a:lnTo>
                      <a:pt x="0" y="202"/>
                    </a:lnTo>
                    <a:lnTo>
                      <a:pt x="0" y="188"/>
                    </a:lnTo>
                    <a:close/>
                    <a:moveTo>
                      <a:pt x="0" y="0"/>
                    </a:moveTo>
                    <a:lnTo>
                      <a:pt x="82" y="0"/>
                    </a:lnTo>
                    <a:lnTo>
                      <a:pt x="82" y="13"/>
                    </a:lnTo>
                    <a:lnTo>
                      <a:pt x="0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5959"/>
              </a:solidFill>
              <a:ln w="3175">
                <a:solidFill>
                  <a:srgbClr val="59595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46" name="Freeform 44"/>
              <p:cNvSpPr>
                <a:spLocks noEditPoints="1"/>
              </p:cNvSpPr>
              <p:nvPr/>
            </p:nvSpPr>
            <p:spPr bwMode="auto">
              <a:xfrm>
                <a:off x="8802688" y="4430713"/>
                <a:ext cx="130175" cy="363537"/>
              </a:xfrm>
              <a:custGeom>
                <a:avLst/>
                <a:gdLst>
                  <a:gd name="T0" fmla="*/ 48 w 82"/>
                  <a:gd name="T1" fmla="*/ 213 h 229"/>
                  <a:gd name="T2" fmla="*/ 48 w 82"/>
                  <a:gd name="T3" fmla="*/ 222 h 229"/>
                  <a:gd name="T4" fmla="*/ 35 w 82"/>
                  <a:gd name="T5" fmla="*/ 222 h 229"/>
                  <a:gd name="T6" fmla="*/ 35 w 82"/>
                  <a:gd name="T7" fmla="*/ 213 h 229"/>
                  <a:gd name="T8" fmla="*/ 48 w 82"/>
                  <a:gd name="T9" fmla="*/ 213 h 229"/>
                  <a:gd name="T10" fmla="*/ 35 w 82"/>
                  <a:gd name="T11" fmla="*/ 213 h 229"/>
                  <a:gd name="T12" fmla="*/ 35 w 82"/>
                  <a:gd name="T13" fmla="*/ 6 h 229"/>
                  <a:gd name="T14" fmla="*/ 48 w 82"/>
                  <a:gd name="T15" fmla="*/ 6 h 229"/>
                  <a:gd name="T16" fmla="*/ 48 w 82"/>
                  <a:gd name="T17" fmla="*/ 213 h 229"/>
                  <a:gd name="T18" fmla="*/ 35 w 82"/>
                  <a:gd name="T19" fmla="*/ 213 h 229"/>
                  <a:gd name="T20" fmla="*/ 0 w 82"/>
                  <a:gd name="T21" fmla="*/ 215 h 229"/>
                  <a:gd name="T22" fmla="*/ 82 w 82"/>
                  <a:gd name="T23" fmla="*/ 215 h 229"/>
                  <a:gd name="T24" fmla="*/ 82 w 82"/>
                  <a:gd name="T25" fmla="*/ 229 h 229"/>
                  <a:gd name="T26" fmla="*/ 0 w 82"/>
                  <a:gd name="T27" fmla="*/ 229 h 229"/>
                  <a:gd name="T28" fmla="*/ 0 w 82"/>
                  <a:gd name="T29" fmla="*/ 215 h 229"/>
                  <a:gd name="T30" fmla="*/ 0 w 82"/>
                  <a:gd name="T31" fmla="*/ 0 h 229"/>
                  <a:gd name="T32" fmla="*/ 82 w 82"/>
                  <a:gd name="T33" fmla="*/ 0 h 229"/>
                  <a:gd name="T34" fmla="*/ 82 w 82"/>
                  <a:gd name="T35" fmla="*/ 13 h 229"/>
                  <a:gd name="T36" fmla="*/ 0 w 82"/>
                  <a:gd name="T37" fmla="*/ 13 h 229"/>
                  <a:gd name="T38" fmla="*/ 0 w 82"/>
                  <a:gd name="T39" fmla="*/ 0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2" h="229">
                    <a:moveTo>
                      <a:pt x="48" y="213"/>
                    </a:moveTo>
                    <a:lnTo>
                      <a:pt x="48" y="222"/>
                    </a:lnTo>
                    <a:lnTo>
                      <a:pt x="35" y="222"/>
                    </a:lnTo>
                    <a:lnTo>
                      <a:pt x="35" y="213"/>
                    </a:lnTo>
                    <a:lnTo>
                      <a:pt x="48" y="213"/>
                    </a:lnTo>
                    <a:close/>
                    <a:moveTo>
                      <a:pt x="35" y="213"/>
                    </a:moveTo>
                    <a:lnTo>
                      <a:pt x="35" y="6"/>
                    </a:lnTo>
                    <a:lnTo>
                      <a:pt x="48" y="6"/>
                    </a:lnTo>
                    <a:lnTo>
                      <a:pt x="48" y="213"/>
                    </a:lnTo>
                    <a:lnTo>
                      <a:pt x="35" y="213"/>
                    </a:lnTo>
                    <a:close/>
                    <a:moveTo>
                      <a:pt x="0" y="215"/>
                    </a:moveTo>
                    <a:lnTo>
                      <a:pt x="82" y="215"/>
                    </a:lnTo>
                    <a:lnTo>
                      <a:pt x="82" y="229"/>
                    </a:lnTo>
                    <a:lnTo>
                      <a:pt x="0" y="229"/>
                    </a:lnTo>
                    <a:lnTo>
                      <a:pt x="0" y="215"/>
                    </a:lnTo>
                    <a:close/>
                    <a:moveTo>
                      <a:pt x="0" y="0"/>
                    </a:moveTo>
                    <a:lnTo>
                      <a:pt x="82" y="0"/>
                    </a:lnTo>
                    <a:lnTo>
                      <a:pt x="82" y="13"/>
                    </a:lnTo>
                    <a:lnTo>
                      <a:pt x="0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5959"/>
              </a:solidFill>
              <a:ln w="3175">
                <a:solidFill>
                  <a:srgbClr val="59595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47" name="Freeform 45"/>
              <p:cNvSpPr>
                <a:spLocks noEditPoints="1"/>
              </p:cNvSpPr>
              <p:nvPr/>
            </p:nvSpPr>
            <p:spPr bwMode="auto">
              <a:xfrm>
                <a:off x="9744075" y="4976813"/>
                <a:ext cx="134938" cy="85725"/>
              </a:xfrm>
              <a:custGeom>
                <a:avLst/>
                <a:gdLst>
                  <a:gd name="T0" fmla="*/ 49 w 85"/>
                  <a:gd name="T1" fmla="*/ 38 h 54"/>
                  <a:gd name="T2" fmla="*/ 49 w 85"/>
                  <a:gd name="T3" fmla="*/ 47 h 54"/>
                  <a:gd name="T4" fmla="*/ 36 w 85"/>
                  <a:gd name="T5" fmla="*/ 47 h 54"/>
                  <a:gd name="T6" fmla="*/ 36 w 85"/>
                  <a:gd name="T7" fmla="*/ 38 h 54"/>
                  <a:gd name="T8" fmla="*/ 49 w 85"/>
                  <a:gd name="T9" fmla="*/ 38 h 54"/>
                  <a:gd name="T10" fmla="*/ 36 w 85"/>
                  <a:gd name="T11" fmla="*/ 38 h 54"/>
                  <a:gd name="T12" fmla="*/ 36 w 85"/>
                  <a:gd name="T13" fmla="*/ 7 h 54"/>
                  <a:gd name="T14" fmla="*/ 49 w 85"/>
                  <a:gd name="T15" fmla="*/ 7 h 54"/>
                  <a:gd name="T16" fmla="*/ 49 w 85"/>
                  <a:gd name="T17" fmla="*/ 38 h 54"/>
                  <a:gd name="T18" fmla="*/ 36 w 85"/>
                  <a:gd name="T19" fmla="*/ 38 h 54"/>
                  <a:gd name="T20" fmla="*/ 0 w 85"/>
                  <a:gd name="T21" fmla="*/ 40 h 54"/>
                  <a:gd name="T22" fmla="*/ 85 w 85"/>
                  <a:gd name="T23" fmla="*/ 40 h 54"/>
                  <a:gd name="T24" fmla="*/ 85 w 85"/>
                  <a:gd name="T25" fmla="*/ 54 h 54"/>
                  <a:gd name="T26" fmla="*/ 0 w 85"/>
                  <a:gd name="T27" fmla="*/ 54 h 54"/>
                  <a:gd name="T28" fmla="*/ 0 w 85"/>
                  <a:gd name="T29" fmla="*/ 40 h 54"/>
                  <a:gd name="T30" fmla="*/ 0 w 85"/>
                  <a:gd name="T31" fmla="*/ 0 h 54"/>
                  <a:gd name="T32" fmla="*/ 85 w 85"/>
                  <a:gd name="T33" fmla="*/ 0 h 54"/>
                  <a:gd name="T34" fmla="*/ 85 w 85"/>
                  <a:gd name="T35" fmla="*/ 14 h 54"/>
                  <a:gd name="T36" fmla="*/ 0 w 85"/>
                  <a:gd name="T37" fmla="*/ 14 h 54"/>
                  <a:gd name="T38" fmla="*/ 0 w 85"/>
                  <a:gd name="T39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5" h="54">
                    <a:moveTo>
                      <a:pt x="49" y="38"/>
                    </a:moveTo>
                    <a:lnTo>
                      <a:pt x="49" y="47"/>
                    </a:lnTo>
                    <a:lnTo>
                      <a:pt x="36" y="47"/>
                    </a:lnTo>
                    <a:lnTo>
                      <a:pt x="36" y="38"/>
                    </a:lnTo>
                    <a:lnTo>
                      <a:pt x="49" y="38"/>
                    </a:lnTo>
                    <a:close/>
                    <a:moveTo>
                      <a:pt x="36" y="38"/>
                    </a:moveTo>
                    <a:lnTo>
                      <a:pt x="36" y="7"/>
                    </a:lnTo>
                    <a:lnTo>
                      <a:pt x="49" y="7"/>
                    </a:lnTo>
                    <a:lnTo>
                      <a:pt x="49" y="38"/>
                    </a:lnTo>
                    <a:lnTo>
                      <a:pt x="36" y="38"/>
                    </a:lnTo>
                    <a:close/>
                    <a:moveTo>
                      <a:pt x="0" y="40"/>
                    </a:moveTo>
                    <a:lnTo>
                      <a:pt x="85" y="40"/>
                    </a:lnTo>
                    <a:lnTo>
                      <a:pt x="85" y="54"/>
                    </a:lnTo>
                    <a:lnTo>
                      <a:pt x="0" y="54"/>
                    </a:lnTo>
                    <a:lnTo>
                      <a:pt x="0" y="40"/>
                    </a:lnTo>
                    <a:close/>
                    <a:moveTo>
                      <a:pt x="0" y="0"/>
                    </a:moveTo>
                    <a:lnTo>
                      <a:pt x="85" y="0"/>
                    </a:lnTo>
                    <a:lnTo>
                      <a:pt x="85" y="14"/>
                    </a:lnTo>
                    <a:lnTo>
                      <a:pt x="0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5959"/>
              </a:solidFill>
              <a:ln w="3175">
                <a:solidFill>
                  <a:srgbClr val="59595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48" name="Freeform 46"/>
              <p:cNvSpPr>
                <a:spLocks noEditPoints="1"/>
              </p:cNvSpPr>
              <p:nvPr/>
            </p:nvSpPr>
            <p:spPr bwMode="auto">
              <a:xfrm>
                <a:off x="10687050" y="5167313"/>
                <a:ext cx="133350" cy="57150"/>
              </a:xfrm>
              <a:custGeom>
                <a:avLst/>
                <a:gdLst>
                  <a:gd name="T0" fmla="*/ 49 w 84"/>
                  <a:gd name="T1" fmla="*/ 20 h 36"/>
                  <a:gd name="T2" fmla="*/ 49 w 84"/>
                  <a:gd name="T3" fmla="*/ 29 h 36"/>
                  <a:gd name="T4" fmla="*/ 35 w 84"/>
                  <a:gd name="T5" fmla="*/ 29 h 36"/>
                  <a:gd name="T6" fmla="*/ 35 w 84"/>
                  <a:gd name="T7" fmla="*/ 20 h 36"/>
                  <a:gd name="T8" fmla="*/ 49 w 84"/>
                  <a:gd name="T9" fmla="*/ 20 h 36"/>
                  <a:gd name="T10" fmla="*/ 35 w 84"/>
                  <a:gd name="T11" fmla="*/ 20 h 36"/>
                  <a:gd name="T12" fmla="*/ 35 w 84"/>
                  <a:gd name="T13" fmla="*/ 7 h 36"/>
                  <a:gd name="T14" fmla="*/ 49 w 84"/>
                  <a:gd name="T15" fmla="*/ 7 h 36"/>
                  <a:gd name="T16" fmla="*/ 49 w 84"/>
                  <a:gd name="T17" fmla="*/ 20 h 36"/>
                  <a:gd name="T18" fmla="*/ 35 w 84"/>
                  <a:gd name="T19" fmla="*/ 20 h 36"/>
                  <a:gd name="T20" fmla="*/ 0 w 84"/>
                  <a:gd name="T21" fmla="*/ 23 h 36"/>
                  <a:gd name="T22" fmla="*/ 84 w 84"/>
                  <a:gd name="T23" fmla="*/ 23 h 36"/>
                  <a:gd name="T24" fmla="*/ 84 w 84"/>
                  <a:gd name="T25" fmla="*/ 36 h 36"/>
                  <a:gd name="T26" fmla="*/ 0 w 84"/>
                  <a:gd name="T27" fmla="*/ 36 h 36"/>
                  <a:gd name="T28" fmla="*/ 0 w 84"/>
                  <a:gd name="T29" fmla="*/ 23 h 36"/>
                  <a:gd name="T30" fmla="*/ 0 w 84"/>
                  <a:gd name="T31" fmla="*/ 0 h 36"/>
                  <a:gd name="T32" fmla="*/ 84 w 84"/>
                  <a:gd name="T33" fmla="*/ 0 h 36"/>
                  <a:gd name="T34" fmla="*/ 84 w 84"/>
                  <a:gd name="T35" fmla="*/ 14 h 36"/>
                  <a:gd name="T36" fmla="*/ 0 w 84"/>
                  <a:gd name="T37" fmla="*/ 14 h 36"/>
                  <a:gd name="T38" fmla="*/ 0 w 84"/>
                  <a:gd name="T39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4" h="36">
                    <a:moveTo>
                      <a:pt x="49" y="20"/>
                    </a:moveTo>
                    <a:lnTo>
                      <a:pt x="49" y="29"/>
                    </a:lnTo>
                    <a:lnTo>
                      <a:pt x="35" y="29"/>
                    </a:lnTo>
                    <a:lnTo>
                      <a:pt x="35" y="20"/>
                    </a:lnTo>
                    <a:lnTo>
                      <a:pt x="49" y="20"/>
                    </a:lnTo>
                    <a:close/>
                    <a:moveTo>
                      <a:pt x="35" y="20"/>
                    </a:moveTo>
                    <a:lnTo>
                      <a:pt x="35" y="7"/>
                    </a:lnTo>
                    <a:lnTo>
                      <a:pt x="49" y="7"/>
                    </a:lnTo>
                    <a:lnTo>
                      <a:pt x="49" y="20"/>
                    </a:lnTo>
                    <a:lnTo>
                      <a:pt x="35" y="20"/>
                    </a:lnTo>
                    <a:close/>
                    <a:moveTo>
                      <a:pt x="0" y="23"/>
                    </a:moveTo>
                    <a:lnTo>
                      <a:pt x="84" y="23"/>
                    </a:lnTo>
                    <a:lnTo>
                      <a:pt x="84" y="36"/>
                    </a:lnTo>
                    <a:lnTo>
                      <a:pt x="0" y="36"/>
                    </a:lnTo>
                    <a:lnTo>
                      <a:pt x="0" y="23"/>
                    </a:lnTo>
                    <a:close/>
                    <a:moveTo>
                      <a:pt x="0" y="0"/>
                    </a:moveTo>
                    <a:lnTo>
                      <a:pt x="84" y="0"/>
                    </a:lnTo>
                    <a:lnTo>
                      <a:pt x="84" y="14"/>
                    </a:lnTo>
                    <a:lnTo>
                      <a:pt x="0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5959"/>
              </a:solidFill>
              <a:ln w="3175">
                <a:solidFill>
                  <a:srgbClr val="59595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</p:grpSp>
      </p:grpSp>
      <p:sp>
        <p:nvSpPr>
          <p:cNvPr id="49" name="Rectangle 47"/>
          <p:cNvSpPr>
            <a:spLocks noChangeArrowheads="1"/>
          </p:cNvSpPr>
          <p:nvPr/>
        </p:nvSpPr>
        <p:spPr bwMode="auto">
          <a:xfrm>
            <a:off x="1666875" y="5227638"/>
            <a:ext cx="9421813" cy="20637"/>
          </a:xfrm>
          <a:prstGeom prst="rect">
            <a:avLst/>
          </a:prstGeom>
          <a:solidFill>
            <a:srgbClr val="D9D9D9"/>
          </a:solidFill>
          <a:ln w="3175">
            <a:solidFill>
              <a:srgbClr val="D9D9D9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50" name="Rectangle 48"/>
          <p:cNvSpPr>
            <a:spLocks noChangeArrowheads="1"/>
          </p:cNvSpPr>
          <p:nvPr/>
        </p:nvSpPr>
        <p:spPr bwMode="auto">
          <a:xfrm>
            <a:off x="1285875" y="5062538"/>
            <a:ext cx="279400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0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49"/>
          <p:cNvSpPr>
            <a:spLocks noChangeArrowheads="1"/>
          </p:cNvSpPr>
          <p:nvPr/>
        </p:nvSpPr>
        <p:spPr bwMode="auto">
          <a:xfrm>
            <a:off x="1150938" y="4394200"/>
            <a:ext cx="415925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50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50"/>
          <p:cNvSpPr>
            <a:spLocks noChangeArrowheads="1"/>
          </p:cNvSpPr>
          <p:nvPr/>
        </p:nvSpPr>
        <p:spPr bwMode="auto">
          <a:xfrm>
            <a:off x="1017588" y="3727450"/>
            <a:ext cx="554038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100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51"/>
          <p:cNvSpPr>
            <a:spLocks noChangeArrowheads="1"/>
          </p:cNvSpPr>
          <p:nvPr/>
        </p:nvSpPr>
        <p:spPr bwMode="auto">
          <a:xfrm>
            <a:off x="1017588" y="3060700"/>
            <a:ext cx="554038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150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tangle 52"/>
          <p:cNvSpPr>
            <a:spLocks noChangeArrowheads="1"/>
          </p:cNvSpPr>
          <p:nvPr/>
        </p:nvSpPr>
        <p:spPr bwMode="auto">
          <a:xfrm>
            <a:off x="1017588" y="2389188"/>
            <a:ext cx="554038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200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53"/>
          <p:cNvSpPr>
            <a:spLocks noChangeArrowheads="1"/>
          </p:cNvSpPr>
          <p:nvPr/>
        </p:nvSpPr>
        <p:spPr bwMode="auto">
          <a:xfrm>
            <a:off x="1017588" y="1722438"/>
            <a:ext cx="554038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250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54"/>
          <p:cNvSpPr>
            <a:spLocks noChangeArrowheads="1"/>
          </p:cNvSpPr>
          <p:nvPr/>
        </p:nvSpPr>
        <p:spPr bwMode="auto">
          <a:xfrm>
            <a:off x="1017588" y="1055688"/>
            <a:ext cx="554038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300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55"/>
          <p:cNvSpPr>
            <a:spLocks noChangeArrowheads="1"/>
          </p:cNvSpPr>
          <p:nvPr/>
        </p:nvSpPr>
        <p:spPr bwMode="auto">
          <a:xfrm>
            <a:off x="1017588" y="388938"/>
            <a:ext cx="554038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350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56"/>
          <p:cNvSpPr>
            <a:spLocks noChangeArrowheads="1"/>
          </p:cNvSpPr>
          <p:nvPr/>
        </p:nvSpPr>
        <p:spPr bwMode="auto">
          <a:xfrm>
            <a:off x="2062163" y="5407025"/>
            <a:ext cx="296863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A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57"/>
          <p:cNvSpPr>
            <a:spLocks noChangeArrowheads="1"/>
          </p:cNvSpPr>
          <p:nvPr/>
        </p:nvSpPr>
        <p:spPr bwMode="auto">
          <a:xfrm>
            <a:off x="3006725" y="5407025"/>
            <a:ext cx="285750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B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58"/>
          <p:cNvSpPr>
            <a:spLocks noChangeArrowheads="1"/>
          </p:cNvSpPr>
          <p:nvPr/>
        </p:nvSpPr>
        <p:spPr bwMode="auto">
          <a:xfrm>
            <a:off x="3949700" y="5407025"/>
            <a:ext cx="285750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C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tangle 59"/>
          <p:cNvSpPr>
            <a:spLocks noChangeArrowheads="1"/>
          </p:cNvSpPr>
          <p:nvPr/>
        </p:nvSpPr>
        <p:spPr bwMode="auto">
          <a:xfrm>
            <a:off x="4881563" y="5407025"/>
            <a:ext cx="306388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D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60"/>
          <p:cNvSpPr>
            <a:spLocks noChangeArrowheads="1"/>
          </p:cNvSpPr>
          <p:nvPr/>
        </p:nvSpPr>
        <p:spPr bwMode="auto">
          <a:xfrm>
            <a:off x="5840413" y="5407025"/>
            <a:ext cx="271463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E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61"/>
          <p:cNvSpPr>
            <a:spLocks noChangeArrowheads="1"/>
          </p:cNvSpPr>
          <p:nvPr/>
        </p:nvSpPr>
        <p:spPr bwMode="auto">
          <a:xfrm>
            <a:off x="6786563" y="5407025"/>
            <a:ext cx="265113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F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Rectangle 62"/>
          <p:cNvSpPr>
            <a:spLocks noChangeArrowheads="1"/>
          </p:cNvSpPr>
          <p:nvPr/>
        </p:nvSpPr>
        <p:spPr bwMode="auto">
          <a:xfrm>
            <a:off x="7707313" y="5407025"/>
            <a:ext cx="311150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G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tangle 63"/>
          <p:cNvSpPr>
            <a:spLocks noChangeArrowheads="1"/>
          </p:cNvSpPr>
          <p:nvPr/>
        </p:nvSpPr>
        <p:spPr bwMode="auto">
          <a:xfrm>
            <a:off x="8650288" y="5407025"/>
            <a:ext cx="306388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H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Rectangle 64"/>
          <p:cNvSpPr>
            <a:spLocks noChangeArrowheads="1"/>
          </p:cNvSpPr>
          <p:nvPr/>
        </p:nvSpPr>
        <p:spPr bwMode="auto">
          <a:xfrm>
            <a:off x="9642475" y="5407025"/>
            <a:ext cx="207963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I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Rectangle 65"/>
          <p:cNvSpPr>
            <a:spLocks noChangeArrowheads="1"/>
          </p:cNvSpPr>
          <p:nvPr/>
        </p:nvSpPr>
        <p:spPr bwMode="auto">
          <a:xfrm>
            <a:off x="10577513" y="5407025"/>
            <a:ext cx="225425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J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Rectangle 66"/>
          <p:cNvSpPr>
            <a:spLocks noChangeArrowheads="1"/>
          </p:cNvSpPr>
          <p:nvPr/>
        </p:nvSpPr>
        <p:spPr bwMode="auto">
          <a:xfrm>
            <a:off x="3790950" y="1589088"/>
            <a:ext cx="144463" cy="14446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9" name="Rectangle 67"/>
          <p:cNvSpPr>
            <a:spLocks noChangeArrowheads="1"/>
          </p:cNvSpPr>
          <p:nvPr/>
        </p:nvSpPr>
        <p:spPr bwMode="auto">
          <a:xfrm>
            <a:off x="3998913" y="1485900"/>
            <a:ext cx="1587500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Monospecies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Rectangle 68"/>
          <p:cNvSpPr>
            <a:spLocks noChangeArrowheads="1"/>
          </p:cNvSpPr>
          <p:nvPr/>
        </p:nvSpPr>
        <p:spPr bwMode="auto">
          <a:xfrm>
            <a:off x="3790950" y="1955800"/>
            <a:ext cx="144463" cy="1444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1" name="Freeform 69"/>
          <p:cNvSpPr>
            <a:spLocks noEditPoints="1"/>
          </p:cNvSpPr>
          <p:nvPr/>
        </p:nvSpPr>
        <p:spPr bwMode="auto">
          <a:xfrm>
            <a:off x="3779838" y="1946275"/>
            <a:ext cx="166688" cy="165100"/>
          </a:xfrm>
          <a:custGeom>
            <a:avLst/>
            <a:gdLst>
              <a:gd name="T0" fmla="*/ 0 w 105"/>
              <a:gd name="T1" fmla="*/ 6 h 104"/>
              <a:gd name="T2" fmla="*/ 0 w 105"/>
              <a:gd name="T3" fmla="*/ 0 h 104"/>
              <a:gd name="T4" fmla="*/ 7 w 105"/>
              <a:gd name="T5" fmla="*/ 0 h 104"/>
              <a:gd name="T6" fmla="*/ 98 w 105"/>
              <a:gd name="T7" fmla="*/ 0 h 104"/>
              <a:gd name="T8" fmla="*/ 103 w 105"/>
              <a:gd name="T9" fmla="*/ 0 h 104"/>
              <a:gd name="T10" fmla="*/ 105 w 105"/>
              <a:gd name="T11" fmla="*/ 6 h 104"/>
              <a:gd name="T12" fmla="*/ 105 w 105"/>
              <a:gd name="T13" fmla="*/ 97 h 104"/>
              <a:gd name="T14" fmla="*/ 103 w 105"/>
              <a:gd name="T15" fmla="*/ 102 h 104"/>
              <a:gd name="T16" fmla="*/ 98 w 105"/>
              <a:gd name="T17" fmla="*/ 104 h 104"/>
              <a:gd name="T18" fmla="*/ 7 w 105"/>
              <a:gd name="T19" fmla="*/ 104 h 104"/>
              <a:gd name="T20" fmla="*/ 0 w 105"/>
              <a:gd name="T21" fmla="*/ 102 h 104"/>
              <a:gd name="T22" fmla="*/ 0 w 105"/>
              <a:gd name="T23" fmla="*/ 97 h 104"/>
              <a:gd name="T24" fmla="*/ 0 w 105"/>
              <a:gd name="T25" fmla="*/ 6 h 104"/>
              <a:gd name="T26" fmla="*/ 14 w 105"/>
              <a:gd name="T27" fmla="*/ 97 h 104"/>
              <a:gd name="T28" fmla="*/ 7 w 105"/>
              <a:gd name="T29" fmla="*/ 91 h 104"/>
              <a:gd name="T30" fmla="*/ 98 w 105"/>
              <a:gd name="T31" fmla="*/ 91 h 104"/>
              <a:gd name="T32" fmla="*/ 91 w 105"/>
              <a:gd name="T33" fmla="*/ 97 h 104"/>
              <a:gd name="T34" fmla="*/ 91 w 105"/>
              <a:gd name="T35" fmla="*/ 6 h 104"/>
              <a:gd name="T36" fmla="*/ 98 w 105"/>
              <a:gd name="T37" fmla="*/ 13 h 104"/>
              <a:gd name="T38" fmla="*/ 7 w 105"/>
              <a:gd name="T39" fmla="*/ 13 h 104"/>
              <a:gd name="T40" fmla="*/ 14 w 105"/>
              <a:gd name="T41" fmla="*/ 6 h 104"/>
              <a:gd name="T42" fmla="*/ 14 w 105"/>
              <a:gd name="T43" fmla="*/ 97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5" h="104">
                <a:moveTo>
                  <a:pt x="0" y="6"/>
                </a:moveTo>
                <a:lnTo>
                  <a:pt x="0" y="0"/>
                </a:lnTo>
                <a:lnTo>
                  <a:pt x="7" y="0"/>
                </a:lnTo>
                <a:lnTo>
                  <a:pt x="98" y="0"/>
                </a:lnTo>
                <a:lnTo>
                  <a:pt x="103" y="0"/>
                </a:lnTo>
                <a:lnTo>
                  <a:pt x="105" y="6"/>
                </a:lnTo>
                <a:lnTo>
                  <a:pt x="105" y="97"/>
                </a:lnTo>
                <a:lnTo>
                  <a:pt x="103" y="102"/>
                </a:lnTo>
                <a:lnTo>
                  <a:pt x="98" y="104"/>
                </a:lnTo>
                <a:lnTo>
                  <a:pt x="7" y="104"/>
                </a:lnTo>
                <a:lnTo>
                  <a:pt x="0" y="102"/>
                </a:lnTo>
                <a:lnTo>
                  <a:pt x="0" y="97"/>
                </a:lnTo>
                <a:lnTo>
                  <a:pt x="0" y="6"/>
                </a:lnTo>
                <a:close/>
                <a:moveTo>
                  <a:pt x="14" y="97"/>
                </a:moveTo>
                <a:lnTo>
                  <a:pt x="7" y="91"/>
                </a:lnTo>
                <a:lnTo>
                  <a:pt x="98" y="91"/>
                </a:lnTo>
                <a:lnTo>
                  <a:pt x="91" y="97"/>
                </a:lnTo>
                <a:lnTo>
                  <a:pt x="91" y="6"/>
                </a:lnTo>
                <a:lnTo>
                  <a:pt x="98" y="13"/>
                </a:lnTo>
                <a:lnTo>
                  <a:pt x="7" y="13"/>
                </a:lnTo>
                <a:lnTo>
                  <a:pt x="14" y="6"/>
                </a:lnTo>
                <a:lnTo>
                  <a:pt x="14" y="97"/>
                </a:lnTo>
                <a:close/>
              </a:path>
            </a:pathLst>
          </a:custGeom>
          <a:solidFill>
            <a:srgbClr val="000000"/>
          </a:solidFill>
          <a:ln w="31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2" name="Rectangle 70"/>
          <p:cNvSpPr>
            <a:spLocks noChangeArrowheads="1"/>
          </p:cNvSpPr>
          <p:nvPr/>
        </p:nvSpPr>
        <p:spPr bwMode="auto">
          <a:xfrm>
            <a:off x="3998913" y="1854200"/>
            <a:ext cx="2054225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2100" b="0" i="0" u="none" strike="noStrike" cap="none" normalizeH="0" baseline="0" smtClean="0">
                <a:ln>
                  <a:noFill/>
                </a:ln>
                <a:solidFill>
                  <a:srgbClr val="595959"/>
                </a:solidFill>
                <a:effectLst/>
                <a:latin typeface="Calibri" panose="020F0502020204030204" pitchFamily="34" charset="0"/>
              </a:rPr>
              <a:t>With competition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86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lung cancer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lung cancer template">
    <a:majorFont>
      <a:latin typeface="Arial"/>
      <a:ea typeface="新細明體"/>
      <a:cs typeface=""/>
    </a:majorFont>
    <a:minorFont>
      <a:latin typeface="Arial"/>
      <a:ea typeface="新細明體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140</Words>
  <Application>Microsoft Office PowerPoint</Application>
  <PresentationFormat>寬螢幕</PresentationFormat>
  <Paragraphs>73</Paragraphs>
  <Slides>3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賴亮全</dc:creator>
  <cp:lastModifiedBy>賴亮全</cp:lastModifiedBy>
  <cp:revision>4</cp:revision>
  <dcterms:created xsi:type="dcterms:W3CDTF">2017-08-01T07:22:31Z</dcterms:created>
  <dcterms:modified xsi:type="dcterms:W3CDTF">2017-08-22T03:12:46Z</dcterms:modified>
</cp:coreProperties>
</file>