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82" r:id="rId7"/>
    <p:sldId id="262" r:id="rId8"/>
    <p:sldId id="263" r:id="rId9"/>
    <p:sldId id="284" r:id="rId10"/>
    <p:sldId id="283" r:id="rId11"/>
    <p:sldId id="264" r:id="rId12"/>
    <p:sldId id="265" r:id="rId13"/>
    <p:sldId id="285" r:id="rId14"/>
    <p:sldId id="286" r:id="rId15"/>
    <p:sldId id="287" r:id="rId16"/>
    <p:sldId id="267" r:id="rId17"/>
    <p:sldId id="288" r:id="rId18"/>
    <p:sldId id="289" r:id="rId19"/>
    <p:sldId id="290" r:id="rId20"/>
    <p:sldId id="291" r:id="rId21"/>
    <p:sldId id="292" r:id="rId22"/>
    <p:sldId id="271" r:id="rId23"/>
    <p:sldId id="293" r:id="rId24"/>
    <p:sldId id="294" r:id="rId25"/>
    <p:sldId id="295" r:id="rId26"/>
    <p:sldId id="304" r:id="rId27"/>
    <p:sldId id="296" r:id="rId28"/>
    <p:sldId id="300" r:id="rId29"/>
    <p:sldId id="297" r:id="rId30"/>
    <p:sldId id="299" r:id="rId31"/>
    <p:sldId id="301" r:id="rId32"/>
    <p:sldId id="302" r:id="rId33"/>
    <p:sldId id="303" r:id="rId34"/>
    <p:sldId id="298" r:id="rId35"/>
    <p:sldId id="305" r:id="rId36"/>
    <p:sldId id="306" r:id="rId37"/>
    <p:sldId id="307" r:id="rId3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89119" autoAdjust="0"/>
  </p:normalViewPr>
  <p:slideViewPr>
    <p:cSldViewPr snapToGrid="0">
      <p:cViewPr varScale="1">
        <p:scale>
          <a:sx n="71" d="100"/>
          <a:sy n="71" d="100"/>
        </p:scale>
        <p:origin x="10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AAE2-C00B-4B35-B83F-840B984D69FB}" type="datetimeFigureOut">
              <a:rPr lang="zh-TW" altLang="en-US" smtClean="0"/>
              <a:t>2019/8/26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250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AAE2-C00B-4B35-B83F-840B984D69FB}" type="datetimeFigureOut">
              <a:rPr lang="zh-TW" altLang="en-US" smtClean="0"/>
              <a:t>2019/8/26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911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AAE2-C00B-4B35-B83F-840B984D69FB}" type="datetimeFigureOut">
              <a:rPr lang="zh-TW" altLang="en-US" smtClean="0"/>
              <a:t>2019/8/26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277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AAE2-C00B-4B35-B83F-840B984D69FB}" type="datetimeFigureOut">
              <a:rPr lang="zh-TW" altLang="en-US" smtClean="0"/>
              <a:t>2019/8/26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029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AAE2-C00B-4B35-B83F-840B984D69FB}" type="datetimeFigureOut">
              <a:rPr lang="zh-TW" altLang="en-US" smtClean="0"/>
              <a:t>2019/8/26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617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AAE2-C00B-4B35-B83F-840B984D69FB}" type="datetimeFigureOut">
              <a:rPr lang="zh-TW" altLang="en-US" smtClean="0"/>
              <a:t>2019/8/26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351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AAE2-C00B-4B35-B83F-840B984D69FB}" type="datetimeFigureOut">
              <a:rPr lang="zh-TW" altLang="en-US" smtClean="0"/>
              <a:t>2019/8/26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112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AAE2-C00B-4B35-B83F-840B984D69FB}" type="datetimeFigureOut">
              <a:rPr lang="zh-TW" altLang="en-US" smtClean="0"/>
              <a:t>2019/8/26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907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AAE2-C00B-4B35-B83F-840B984D69FB}" type="datetimeFigureOut">
              <a:rPr lang="zh-TW" altLang="en-US" smtClean="0"/>
              <a:t>2019/8/26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64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AAE2-C00B-4B35-B83F-840B984D69FB}" type="datetimeFigureOut">
              <a:rPr lang="zh-TW" altLang="en-US" smtClean="0"/>
              <a:t>2019/8/26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007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AAE2-C00B-4B35-B83F-840B984D69FB}" type="datetimeFigureOut">
              <a:rPr lang="zh-TW" altLang="en-US" smtClean="0"/>
              <a:t>2019/8/26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7785-6375-497B-BA6D-D8ACEBEE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392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1AAE2-C00B-4B35-B83F-840B984D69FB}" type="datetimeFigureOut">
              <a:rPr lang="zh-TW" altLang="en-US" smtClean="0"/>
              <a:t>2019/8/26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C7785-6375-497B-BA6D-D8ACEBEE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44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apps.webofknowledg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nlmcatalog/journal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esi.clarivate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pus.com/sourceid/21100200805" TargetMode="External"/><Relationship Id="rId2" Type="http://schemas.openxmlformats.org/officeDocument/2006/relationships/hyperlink" Target="https://jcr.clarivat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opus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/>
              <a:t>How to evaluate the ranking of journal?</a:t>
            </a:r>
            <a:endParaRPr lang="zh-TW" altLang="en-US" sz="4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9735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H-index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將被引用的文章按照引用次數排序，引用次數高的排在最前面，引用次數少的排在最後，從排序的結果可看出被引用的文章「有</a:t>
            </a:r>
            <a:r>
              <a:rPr lang="en-US" altLang="zh-TW" dirty="0"/>
              <a:t>h</a:t>
            </a:r>
            <a:r>
              <a:rPr lang="zh-TW" altLang="en-US" dirty="0"/>
              <a:t>篇文章至少被引用</a:t>
            </a:r>
            <a:r>
              <a:rPr lang="en-US" altLang="zh-TW" dirty="0"/>
              <a:t>h</a:t>
            </a:r>
            <a:r>
              <a:rPr lang="zh-TW" altLang="en-US" dirty="0"/>
              <a:t>次」。</a:t>
            </a:r>
          </a:p>
        </p:txBody>
      </p:sp>
    </p:spTree>
    <p:extLst>
      <p:ext uri="{BB962C8B-B14F-4D97-AF65-F5344CB8AC3E}">
        <p14:creationId xmlns:p14="http://schemas.microsoft.com/office/powerpoint/2010/main" val="1144126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9616" y="409086"/>
            <a:ext cx="11597054" cy="1325563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查詢臺大各學院系所在</a:t>
            </a:r>
            <a:r>
              <a:rPr lang="en-US" altLang="zh-TW" sz="4000" dirty="0" smtClean="0"/>
              <a:t>WOS</a:t>
            </a:r>
            <a:r>
              <a:rPr lang="zh-TW" altLang="en-US" sz="4000" dirty="0" smtClean="0"/>
              <a:t>收錄期刊所發表的文章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Web of Science</a:t>
            </a:r>
          </a:p>
          <a:p>
            <a:r>
              <a:rPr lang="en-US" altLang="zh-TW" dirty="0" smtClean="0">
                <a:hlinkClick r:id="rId2"/>
              </a:rPr>
              <a:t>http://apps.webofknowledge.com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找出系所縮寫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" y="5243147"/>
            <a:ext cx="7934325" cy="121714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508" y="3795345"/>
            <a:ext cx="7934330" cy="14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0822" y="373918"/>
            <a:ext cx="11535509" cy="1325563"/>
          </a:xfrm>
        </p:spPr>
        <p:txBody>
          <a:bodyPr>
            <a:normAutofit fontScale="90000"/>
          </a:bodyPr>
          <a:lstStyle/>
          <a:p>
            <a:r>
              <a:rPr lang="en-US" altLang="zh-TW" sz="4000" dirty="0"/>
              <a:t>Find how many papers in our department have been published from 2011 to 2016?</a:t>
            </a:r>
            <a:br>
              <a:rPr lang="en-US" altLang="zh-TW" sz="4000" dirty="0"/>
            </a:b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22" y="1618774"/>
            <a:ext cx="11292614" cy="476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12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0822" y="373918"/>
            <a:ext cx="11535509" cy="1325563"/>
          </a:xfrm>
        </p:spPr>
        <p:txBody>
          <a:bodyPr>
            <a:normAutofit fontScale="90000"/>
          </a:bodyPr>
          <a:lstStyle/>
          <a:p>
            <a:r>
              <a:rPr lang="en-US" altLang="zh-TW" sz="4000" dirty="0"/>
              <a:t>Find how many papers in our department have been published from 2011 to 2016?</a:t>
            </a:r>
            <a:br>
              <a:rPr lang="en-US" altLang="zh-TW" sz="4000" dirty="0"/>
            </a:b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641" y="1364141"/>
            <a:ext cx="9858888" cy="52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0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0822" y="373918"/>
            <a:ext cx="11535509" cy="1325563"/>
          </a:xfrm>
        </p:spPr>
        <p:txBody>
          <a:bodyPr>
            <a:normAutofit fontScale="90000"/>
          </a:bodyPr>
          <a:lstStyle/>
          <a:p>
            <a:r>
              <a:rPr lang="en-US" altLang="zh-TW" sz="4000" dirty="0"/>
              <a:t>Find how many papers in our department have been published from 2011 to 2016?</a:t>
            </a:r>
            <a:br>
              <a:rPr lang="en-US" altLang="zh-TW" sz="4000" dirty="0"/>
            </a:b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969" y="1464412"/>
            <a:ext cx="9684628" cy="425088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81459" y="5715298"/>
            <a:ext cx="10829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((</a:t>
            </a:r>
            <a:r>
              <a:rPr lang="en-US" altLang="zh-TW" dirty="0" err="1"/>
              <a:t>natl</a:t>
            </a:r>
            <a:r>
              <a:rPr lang="en-US" altLang="zh-TW" dirty="0"/>
              <a:t> </a:t>
            </a:r>
            <a:r>
              <a:rPr lang="en-US" altLang="zh-TW" dirty="0" err="1"/>
              <a:t>taiwan</a:t>
            </a:r>
            <a:r>
              <a:rPr lang="en-US" altLang="zh-TW" dirty="0"/>
              <a:t> </a:t>
            </a:r>
            <a:r>
              <a:rPr lang="en-US" altLang="zh-TW" dirty="0" err="1"/>
              <a:t>univ</a:t>
            </a:r>
            <a:r>
              <a:rPr lang="en-US" altLang="zh-TW" dirty="0"/>
              <a:t>) OR (</a:t>
            </a:r>
            <a:r>
              <a:rPr lang="en-US" altLang="zh-TW" dirty="0" err="1"/>
              <a:t>ntu</a:t>
            </a:r>
            <a:r>
              <a:rPr lang="en-US" altLang="zh-TW" dirty="0"/>
              <a:t> SAME </a:t>
            </a:r>
            <a:r>
              <a:rPr lang="en-US" altLang="zh-TW" dirty="0" err="1"/>
              <a:t>taiwan</a:t>
            </a:r>
            <a:r>
              <a:rPr lang="en-US" altLang="zh-TW" dirty="0"/>
              <a:t>) OR (</a:t>
            </a:r>
            <a:r>
              <a:rPr lang="en-US" altLang="zh-TW" dirty="0" err="1"/>
              <a:t>ntu</a:t>
            </a:r>
            <a:r>
              <a:rPr lang="en-US" altLang="zh-TW" dirty="0"/>
              <a:t> </a:t>
            </a:r>
            <a:r>
              <a:rPr lang="en-US" altLang="zh-TW" dirty="0" err="1"/>
              <a:t>hosp</a:t>
            </a:r>
            <a:r>
              <a:rPr lang="en-US" altLang="zh-TW" dirty="0"/>
              <a:t>) OR (</a:t>
            </a:r>
            <a:r>
              <a:rPr lang="en-US" altLang="zh-TW" dirty="0" err="1"/>
              <a:t>ntuh</a:t>
            </a:r>
            <a:r>
              <a:rPr lang="en-US" altLang="zh-TW" dirty="0"/>
              <a:t>) OR (</a:t>
            </a:r>
            <a:r>
              <a:rPr lang="en-US" altLang="zh-TW" dirty="0" err="1"/>
              <a:t>taiwan</a:t>
            </a:r>
            <a:r>
              <a:rPr lang="en-US" altLang="zh-TW" dirty="0"/>
              <a:t> </a:t>
            </a:r>
            <a:r>
              <a:rPr lang="en-US" altLang="zh-TW" dirty="0" err="1"/>
              <a:t>natl</a:t>
            </a:r>
            <a:r>
              <a:rPr lang="en-US" altLang="zh-TW" dirty="0"/>
              <a:t> </a:t>
            </a:r>
            <a:r>
              <a:rPr lang="en-US" altLang="zh-TW" dirty="0" err="1"/>
              <a:t>univ</a:t>
            </a:r>
            <a:r>
              <a:rPr lang="en-US" altLang="zh-TW" dirty="0"/>
              <a:t>) OR (</a:t>
            </a:r>
            <a:r>
              <a:rPr lang="en-US" altLang="zh-TW" dirty="0" err="1"/>
              <a:t>natl</a:t>
            </a:r>
            <a:r>
              <a:rPr lang="en-US" altLang="zh-TW" dirty="0"/>
              <a:t> </a:t>
            </a:r>
            <a:r>
              <a:rPr lang="en-US" altLang="zh-TW" dirty="0" err="1"/>
              <a:t>taiwan</a:t>
            </a:r>
            <a:r>
              <a:rPr lang="en-US" altLang="zh-TW" dirty="0"/>
              <a:t> </a:t>
            </a:r>
            <a:r>
              <a:rPr lang="en-US" altLang="zh-TW" dirty="0" err="1"/>
              <a:t>natl</a:t>
            </a:r>
            <a:r>
              <a:rPr lang="en-US" altLang="zh-TW" dirty="0"/>
              <a:t> </a:t>
            </a:r>
            <a:r>
              <a:rPr lang="en-US" altLang="zh-TW" dirty="0" err="1"/>
              <a:t>univ</a:t>
            </a:r>
            <a:r>
              <a:rPr lang="en-US" altLang="zh-TW" dirty="0"/>
              <a:t>) OR (</a:t>
            </a:r>
            <a:r>
              <a:rPr lang="en-US" altLang="zh-TW" dirty="0" err="1"/>
              <a:t>natl</a:t>
            </a:r>
            <a:r>
              <a:rPr lang="en-US" altLang="zh-TW" dirty="0"/>
              <a:t> </a:t>
            </a:r>
            <a:r>
              <a:rPr lang="en-US" altLang="zh-TW" dirty="0" err="1"/>
              <a:t>taiwan</a:t>
            </a:r>
            <a:r>
              <a:rPr lang="en-US" altLang="zh-TW" dirty="0"/>
              <a:t> </a:t>
            </a:r>
            <a:r>
              <a:rPr lang="en-US" altLang="zh-TW" dirty="0" err="1"/>
              <a:t>hosp</a:t>
            </a:r>
            <a:r>
              <a:rPr lang="en-US" altLang="zh-TW" dirty="0"/>
              <a:t>) OR (Taiwan </a:t>
            </a:r>
            <a:r>
              <a:rPr lang="en-US" altLang="zh-TW" dirty="0" err="1"/>
              <a:t>Univ</a:t>
            </a:r>
            <a:r>
              <a:rPr lang="en-US" altLang="zh-TW" dirty="0"/>
              <a:t> </a:t>
            </a:r>
            <a:r>
              <a:rPr lang="en-US" altLang="zh-TW" dirty="0" err="1"/>
              <a:t>Hosp</a:t>
            </a:r>
            <a:r>
              <a:rPr lang="en-US" altLang="zh-TW" dirty="0"/>
              <a:t>) OR (nation </a:t>
            </a:r>
            <a:r>
              <a:rPr lang="en-US" altLang="zh-TW" dirty="0" err="1"/>
              <a:t>taiwan</a:t>
            </a:r>
            <a:r>
              <a:rPr lang="en-US" altLang="zh-TW" dirty="0"/>
              <a:t> </a:t>
            </a:r>
            <a:r>
              <a:rPr lang="en-US" altLang="zh-TW" dirty="0" err="1"/>
              <a:t>univ</a:t>
            </a:r>
            <a:r>
              <a:rPr lang="en-US" altLang="zh-TW" dirty="0"/>
              <a:t>) OR (Nat Taiwan </a:t>
            </a:r>
            <a:r>
              <a:rPr lang="en-US" altLang="zh-TW" dirty="0" err="1"/>
              <a:t>Univ</a:t>
            </a:r>
            <a:r>
              <a:rPr lang="en-US" altLang="zh-TW" dirty="0"/>
              <a:t>) OR (NTUMC)) SAME ((</a:t>
            </a:r>
            <a:r>
              <a:rPr lang="en-US" altLang="zh-TW" dirty="0" err="1"/>
              <a:t>Dept</a:t>
            </a:r>
            <a:r>
              <a:rPr lang="en-US" altLang="zh-TW" dirty="0"/>
              <a:t> </a:t>
            </a:r>
            <a:r>
              <a:rPr lang="en-US" altLang="zh-TW" dirty="0" err="1"/>
              <a:t>Physiol</a:t>
            </a:r>
            <a:r>
              <a:rPr lang="en-US" altLang="zh-TW" dirty="0"/>
              <a:t>) OR (Grad </a:t>
            </a:r>
            <a:r>
              <a:rPr lang="en-US" altLang="zh-TW" dirty="0" err="1"/>
              <a:t>Inst</a:t>
            </a:r>
            <a:r>
              <a:rPr lang="en-US" altLang="zh-TW" dirty="0"/>
              <a:t> </a:t>
            </a:r>
            <a:r>
              <a:rPr lang="en-US" altLang="zh-TW" dirty="0" err="1"/>
              <a:t>Physiol</a:t>
            </a:r>
            <a:r>
              <a:rPr lang="en-US" altLang="zh-TW" dirty="0"/>
              <a:t>) OR (</a:t>
            </a:r>
            <a:r>
              <a:rPr lang="en-US" altLang="zh-TW" dirty="0" err="1"/>
              <a:t>Inst</a:t>
            </a:r>
            <a:r>
              <a:rPr lang="en-US" altLang="zh-TW" dirty="0"/>
              <a:t>  Physio) OR (</a:t>
            </a:r>
            <a:r>
              <a:rPr lang="en-US" altLang="zh-TW" dirty="0" err="1"/>
              <a:t>Inst</a:t>
            </a:r>
            <a:r>
              <a:rPr lang="en-US" altLang="zh-TW" dirty="0"/>
              <a:t> </a:t>
            </a:r>
            <a:r>
              <a:rPr lang="en-US" altLang="zh-TW" dirty="0" err="1"/>
              <a:t>Physiol</a:t>
            </a:r>
            <a:r>
              <a:rPr lang="en-US" altLang="zh-TW" dirty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23963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0822" y="373918"/>
            <a:ext cx="11535509" cy="1325563"/>
          </a:xfrm>
        </p:spPr>
        <p:txBody>
          <a:bodyPr>
            <a:normAutofit fontScale="90000"/>
          </a:bodyPr>
          <a:lstStyle/>
          <a:p>
            <a:r>
              <a:rPr lang="en-US" altLang="zh-TW" sz="4000" dirty="0"/>
              <a:t>Find how many papers in our department have been published from 2011 to 2016?</a:t>
            </a:r>
            <a:br>
              <a:rPr lang="en-US" altLang="zh-TW" sz="4000" dirty="0"/>
            </a:b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583" y="1393283"/>
            <a:ext cx="9272239" cy="505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1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What is the H-index of Liang-</a:t>
            </a:r>
            <a:r>
              <a:rPr lang="en-US" altLang="zh-TW" sz="4000" dirty="0" err="1"/>
              <a:t>Chuan</a:t>
            </a:r>
            <a:r>
              <a:rPr lang="en-US" altLang="zh-TW" sz="4000" dirty="0"/>
              <a:t> Lai in past 5 years</a:t>
            </a:r>
            <a:r>
              <a:rPr lang="en-US" altLang="zh-TW" sz="4000" dirty="0" smtClean="0"/>
              <a:t>?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335" y="1758156"/>
            <a:ext cx="985333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77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What is the H-index of Liang-</a:t>
            </a:r>
            <a:r>
              <a:rPr lang="en-US" altLang="zh-TW" sz="4000" dirty="0" err="1"/>
              <a:t>Chuan</a:t>
            </a:r>
            <a:r>
              <a:rPr lang="en-US" altLang="zh-TW" sz="4000" dirty="0"/>
              <a:t> Lai in past 5 years</a:t>
            </a:r>
            <a:r>
              <a:rPr lang="en-US" altLang="zh-TW" sz="4000" dirty="0" smtClean="0"/>
              <a:t>?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240" y="1690688"/>
            <a:ext cx="9194800" cy="48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8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What is the H-index of Liang-</a:t>
            </a:r>
            <a:r>
              <a:rPr lang="en-US" altLang="zh-TW" sz="4000" dirty="0" err="1"/>
              <a:t>Chuan</a:t>
            </a:r>
            <a:r>
              <a:rPr lang="en-US" altLang="zh-TW" sz="4000" dirty="0"/>
              <a:t> Lai in past 5 years</a:t>
            </a:r>
            <a:r>
              <a:rPr lang="en-US" altLang="zh-TW" sz="4000" dirty="0" smtClean="0"/>
              <a:t>?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" y="1686878"/>
            <a:ext cx="11310138" cy="462883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948852" y="5474176"/>
            <a:ext cx="8850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((</a:t>
            </a:r>
            <a:r>
              <a:rPr lang="en-US" altLang="zh-TW" dirty="0" err="1"/>
              <a:t>natl</a:t>
            </a:r>
            <a:r>
              <a:rPr lang="en-US" altLang="zh-TW" dirty="0"/>
              <a:t> </a:t>
            </a:r>
            <a:r>
              <a:rPr lang="en-US" altLang="zh-TW" dirty="0" err="1"/>
              <a:t>taiwan</a:t>
            </a:r>
            <a:r>
              <a:rPr lang="en-US" altLang="zh-TW" dirty="0"/>
              <a:t> </a:t>
            </a:r>
            <a:r>
              <a:rPr lang="en-US" altLang="zh-TW" dirty="0" err="1"/>
              <a:t>univ</a:t>
            </a:r>
            <a:r>
              <a:rPr lang="en-US" altLang="zh-TW" dirty="0"/>
              <a:t>) OR (</a:t>
            </a:r>
            <a:r>
              <a:rPr lang="en-US" altLang="zh-TW" dirty="0" err="1"/>
              <a:t>ntu</a:t>
            </a:r>
            <a:r>
              <a:rPr lang="en-US" altLang="zh-TW" dirty="0"/>
              <a:t> SAME </a:t>
            </a:r>
            <a:r>
              <a:rPr lang="en-US" altLang="zh-TW" dirty="0" err="1"/>
              <a:t>taiwan</a:t>
            </a:r>
            <a:r>
              <a:rPr lang="en-US" altLang="zh-TW" dirty="0"/>
              <a:t>) OR (</a:t>
            </a:r>
            <a:r>
              <a:rPr lang="en-US" altLang="zh-TW" dirty="0" err="1"/>
              <a:t>ntu</a:t>
            </a:r>
            <a:r>
              <a:rPr lang="en-US" altLang="zh-TW" dirty="0"/>
              <a:t> </a:t>
            </a:r>
            <a:r>
              <a:rPr lang="en-US" altLang="zh-TW" dirty="0" err="1"/>
              <a:t>hosp</a:t>
            </a:r>
            <a:r>
              <a:rPr lang="en-US" altLang="zh-TW" dirty="0"/>
              <a:t>) OR (</a:t>
            </a:r>
            <a:r>
              <a:rPr lang="en-US" altLang="zh-TW" dirty="0" err="1"/>
              <a:t>ntuh</a:t>
            </a:r>
            <a:r>
              <a:rPr lang="en-US" altLang="zh-TW" dirty="0"/>
              <a:t>) OR (</a:t>
            </a:r>
            <a:r>
              <a:rPr lang="en-US" altLang="zh-TW" dirty="0" err="1"/>
              <a:t>taiwan</a:t>
            </a:r>
            <a:r>
              <a:rPr lang="en-US" altLang="zh-TW" dirty="0"/>
              <a:t> </a:t>
            </a:r>
            <a:r>
              <a:rPr lang="en-US" altLang="zh-TW" dirty="0" err="1"/>
              <a:t>natl</a:t>
            </a:r>
            <a:r>
              <a:rPr lang="en-US" altLang="zh-TW" dirty="0"/>
              <a:t> </a:t>
            </a:r>
            <a:r>
              <a:rPr lang="en-US" altLang="zh-TW" dirty="0" err="1"/>
              <a:t>univ</a:t>
            </a:r>
            <a:r>
              <a:rPr lang="en-US" altLang="zh-TW" dirty="0"/>
              <a:t>) OR (</a:t>
            </a:r>
            <a:r>
              <a:rPr lang="en-US" altLang="zh-TW" dirty="0" err="1"/>
              <a:t>natl</a:t>
            </a:r>
            <a:r>
              <a:rPr lang="en-US" altLang="zh-TW" dirty="0"/>
              <a:t> </a:t>
            </a:r>
            <a:r>
              <a:rPr lang="en-US" altLang="zh-TW" dirty="0" err="1"/>
              <a:t>taiwan</a:t>
            </a:r>
            <a:r>
              <a:rPr lang="en-US" altLang="zh-TW" dirty="0"/>
              <a:t> </a:t>
            </a:r>
            <a:r>
              <a:rPr lang="en-US" altLang="zh-TW" dirty="0" err="1"/>
              <a:t>natl</a:t>
            </a:r>
            <a:r>
              <a:rPr lang="en-US" altLang="zh-TW" dirty="0"/>
              <a:t> </a:t>
            </a:r>
            <a:r>
              <a:rPr lang="en-US" altLang="zh-TW" dirty="0" err="1"/>
              <a:t>univ</a:t>
            </a:r>
            <a:r>
              <a:rPr lang="en-US" altLang="zh-TW" dirty="0"/>
              <a:t>) OR (</a:t>
            </a:r>
            <a:r>
              <a:rPr lang="en-US" altLang="zh-TW" dirty="0" err="1"/>
              <a:t>natl</a:t>
            </a:r>
            <a:r>
              <a:rPr lang="en-US" altLang="zh-TW" dirty="0"/>
              <a:t> </a:t>
            </a:r>
            <a:r>
              <a:rPr lang="en-US" altLang="zh-TW" dirty="0" err="1"/>
              <a:t>taiwan</a:t>
            </a:r>
            <a:r>
              <a:rPr lang="en-US" altLang="zh-TW" dirty="0"/>
              <a:t> </a:t>
            </a:r>
            <a:r>
              <a:rPr lang="en-US" altLang="zh-TW" dirty="0" err="1"/>
              <a:t>hosp</a:t>
            </a:r>
            <a:r>
              <a:rPr lang="en-US" altLang="zh-TW" dirty="0"/>
              <a:t>) OR (Taiwan </a:t>
            </a:r>
            <a:r>
              <a:rPr lang="en-US" altLang="zh-TW" dirty="0" err="1"/>
              <a:t>Univ</a:t>
            </a:r>
            <a:r>
              <a:rPr lang="en-US" altLang="zh-TW" dirty="0"/>
              <a:t> </a:t>
            </a:r>
            <a:r>
              <a:rPr lang="en-US" altLang="zh-TW" dirty="0" err="1"/>
              <a:t>Hosp</a:t>
            </a:r>
            <a:r>
              <a:rPr lang="en-US" altLang="zh-TW" dirty="0"/>
              <a:t>) OR (nation </a:t>
            </a:r>
            <a:r>
              <a:rPr lang="en-US" altLang="zh-TW" dirty="0" err="1"/>
              <a:t>taiwan</a:t>
            </a:r>
            <a:r>
              <a:rPr lang="en-US" altLang="zh-TW" dirty="0"/>
              <a:t> </a:t>
            </a:r>
            <a:r>
              <a:rPr lang="en-US" altLang="zh-TW" dirty="0" err="1"/>
              <a:t>univ</a:t>
            </a:r>
            <a:r>
              <a:rPr lang="en-US" altLang="zh-TW" dirty="0"/>
              <a:t>) OR (Nat Taiwan </a:t>
            </a:r>
            <a:r>
              <a:rPr lang="en-US" altLang="zh-TW" dirty="0" err="1"/>
              <a:t>Univ</a:t>
            </a:r>
            <a:r>
              <a:rPr lang="en-US" altLang="zh-TW" dirty="0"/>
              <a:t>) OR (NTUMC))</a:t>
            </a:r>
            <a:r>
              <a:rPr lang="zh-TW" altLang="en-US" dirty="0"/>
              <a:t> </a:t>
            </a:r>
            <a:r>
              <a:rPr lang="en-US" altLang="zh-TW" dirty="0"/>
              <a:t>SAME</a:t>
            </a:r>
            <a:r>
              <a:rPr lang="zh-TW" altLang="en-US" dirty="0"/>
              <a:t> </a:t>
            </a:r>
            <a:r>
              <a:rPr lang="en-US" altLang="zh-TW" dirty="0"/>
              <a:t>((</a:t>
            </a:r>
            <a:r>
              <a:rPr lang="en-US" altLang="zh-TW" dirty="0" err="1"/>
              <a:t>Dept</a:t>
            </a:r>
            <a:r>
              <a:rPr lang="en-US" altLang="zh-TW" dirty="0"/>
              <a:t> </a:t>
            </a:r>
            <a:r>
              <a:rPr lang="en-US" altLang="zh-TW" dirty="0" err="1"/>
              <a:t>Physiol</a:t>
            </a:r>
            <a:r>
              <a:rPr lang="en-US" altLang="zh-TW" dirty="0"/>
              <a:t>) OR (Grad </a:t>
            </a:r>
            <a:r>
              <a:rPr lang="en-US" altLang="zh-TW" dirty="0" err="1"/>
              <a:t>Inst</a:t>
            </a:r>
            <a:r>
              <a:rPr lang="en-US" altLang="zh-TW" dirty="0"/>
              <a:t> </a:t>
            </a:r>
            <a:r>
              <a:rPr lang="en-US" altLang="zh-TW" dirty="0" err="1"/>
              <a:t>Physiol</a:t>
            </a:r>
            <a:r>
              <a:rPr lang="en-US" altLang="zh-TW" dirty="0"/>
              <a:t>) OR (</a:t>
            </a:r>
            <a:r>
              <a:rPr lang="en-US" altLang="zh-TW" dirty="0" err="1"/>
              <a:t>Inst</a:t>
            </a:r>
            <a:r>
              <a:rPr lang="en-US" altLang="zh-TW" dirty="0"/>
              <a:t>  Physio) OR (</a:t>
            </a:r>
            <a:r>
              <a:rPr lang="en-US" altLang="zh-TW" dirty="0" err="1"/>
              <a:t>Inst</a:t>
            </a:r>
            <a:r>
              <a:rPr lang="en-US" altLang="zh-TW" dirty="0"/>
              <a:t> </a:t>
            </a:r>
            <a:r>
              <a:rPr lang="en-US" altLang="zh-TW" dirty="0" err="1"/>
              <a:t>Physiol</a:t>
            </a:r>
            <a:r>
              <a:rPr lang="en-US" altLang="zh-TW" dirty="0"/>
              <a:t>))</a:t>
            </a:r>
            <a:endParaRPr lang="zh-TW" altLang="en-US" dirty="0"/>
          </a:p>
        </p:txBody>
      </p:sp>
      <p:cxnSp>
        <p:nvCxnSpPr>
          <p:cNvPr id="9" name="直線單箭頭接點 8"/>
          <p:cNvCxnSpPr/>
          <p:nvPr/>
        </p:nvCxnSpPr>
        <p:spPr>
          <a:xfrm flipH="1" flipV="1">
            <a:off x="3505200" y="4502309"/>
            <a:ext cx="243840" cy="9718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70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What is the H-index of Liang-</a:t>
            </a:r>
            <a:r>
              <a:rPr lang="en-US" altLang="zh-TW" sz="4000" dirty="0" err="1"/>
              <a:t>Chuan</a:t>
            </a:r>
            <a:r>
              <a:rPr lang="en-US" altLang="zh-TW" sz="4000" dirty="0"/>
              <a:t> Lai in past 5 years</a:t>
            </a:r>
            <a:r>
              <a:rPr lang="en-US" altLang="zh-TW" sz="4000" dirty="0" smtClean="0"/>
              <a:t>?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760" y="1608602"/>
            <a:ext cx="9207182" cy="492762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389534" y="3214619"/>
            <a:ext cx="1276665" cy="3000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4603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How to find journal full name and its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abbreviation? 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https://www.ncbi.nlm.nih.gov/nlmcatalog/journals</a:t>
            </a:r>
            <a:endParaRPr lang="en-US" altLang="zh-TW" dirty="0" smtClean="0"/>
          </a:p>
          <a:p>
            <a:r>
              <a:rPr lang="en-US" altLang="zh-TW" dirty="0" smtClean="0"/>
              <a:t>Q: What is the abbreviation of “Translational Cancer Research”?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4315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What is the H-index of Liang-</a:t>
            </a:r>
            <a:r>
              <a:rPr lang="en-US" altLang="zh-TW" sz="4000" dirty="0" err="1"/>
              <a:t>Chuan</a:t>
            </a:r>
            <a:r>
              <a:rPr lang="en-US" altLang="zh-TW" sz="4000" dirty="0"/>
              <a:t> Lai in past 5 years</a:t>
            </a:r>
            <a:r>
              <a:rPr lang="en-US" altLang="zh-TW" sz="4000" dirty="0" smtClean="0"/>
              <a:t>?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17" y="1825625"/>
            <a:ext cx="11803063" cy="486708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67250" y="4737100"/>
            <a:ext cx="2525550" cy="1816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910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How </a:t>
            </a:r>
            <a:r>
              <a:rPr lang="en-US" altLang="zh-TW" sz="4000" dirty="0"/>
              <a:t>to find the number of citation for a specific paper?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Web of Science</a:t>
            </a:r>
          </a:p>
          <a:p>
            <a:r>
              <a:rPr lang="en-US" altLang="zh-TW" dirty="0" smtClean="0"/>
              <a:t>Scopus</a:t>
            </a:r>
          </a:p>
          <a:p>
            <a:r>
              <a:rPr lang="en-US" altLang="zh-TW" dirty="0"/>
              <a:t>Google </a:t>
            </a:r>
            <a:r>
              <a:rPr lang="en-US" altLang="zh-TW" dirty="0" smtClean="0"/>
              <a:t>Scholar</a:t>
            </a:r>
          </a:p>
          <a:p>
            <a:r>
              <a:rPr lang="zh-TW" altLang="en-US" dirty="0"/>
              <a:t>臺灣人文及社會科學引文索引</a:t>
            </a:r>
            <a:r>
              <a:rPr lang="zh-TW" altLang="en-US" dirty="0" smtClean="0"/>
              <a:t>資料庫</a:t>
            </a:r>
            <a:endParaRPr lang="en-US" altLang="zh-TW" dirty="0" smtClean="0"/>
          </a:p>
          <a:p>
            <a:r>
              <a:rPr lang="zh-TW" altLang="en-US" dirty="0" smtClean="0"/>
              <a:t>臺灣</a:t>
            </a:r>
            <a:r>
              <a:rPr lang="zh-TW" altLang="en-US" dirty="0"/>
              <a:t>博碩士論文加值</a:t>
            </a:r>
            <a:r>
              <a:rPr lang="zh-TW" altLang="en-US" dirty="0" smtClean="0"/>
              <a:t>系統</a:t>
            </a:r>
            <a:endParaRPr lang="en-US" altLang="zh-TW" dirty="0" smtClean="0"/>
          </a:p>
          <a:p>
            <a:r>
              <a:rPr lang="en-US" altLang="zh-TW" dirty="0" smtClean="0"/>
              <a:t>……</a:t>
            </a:r>
          </a:p>
          <a:p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940300"/>
            <a:ext cx="10487025" cy="1371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524210" y="4940300"/>
            <a:ext cx="1276665" cy="3000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74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查詢各領域的研究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Essential </a:t>
            </a:r>
            <a:r>
              <a:rPr lang="en-US" altLang="zh-TW" dirty="0"/>
              <a:t>Science </a:t>
            </a:r>
            <a:r>
              <a:rPr lang="en-US" altLang="zh-TW" dirty="0" smtClean="0"/>
              <a:t>Indicators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smtClean="0">
                <a:hlinkClick r:id="rId2"/>
              </a:rPr>
              <a:t>esi.clarivate.com</a:t>
            </a:r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847" y="1966030"/>
            <a:ext cx="5641519" cy="388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14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Whose paper in Clinical Medicine research field has been cited most?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80" y="1690688"/>
            <a:ext cx="9662160" cy="495821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61921" y="4300221"/>
            <a:ext cx="873760" cy="2006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022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Whose paper in Clinical Medicine research field has been cited most?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b="25595"/>
          <a:stretch/>
        </p:blipFill>
        <p:spPr>
          <a:xfrm>
            <a:off x="1422399" y="1690688"/>
            <a:ext cx="9586377" cy="487505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31490" y="4041666"/>
            <a:ext cx="2007390" cy="4795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731490" y="5239890"/>
            <a:ext cx="1387630" cy="2023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7345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Whose paper in Clinical Medicine research field has been cited most?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0" y="1594167"/>
            <a:ext cx="8458200" cy="51530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971280" y="2438400"/>
            <a:ext cx="1786890" cy="386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763520" y="2438400"/>
            <a:ext cx="1786890" cy="386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19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Whose paper in Clinical Medicine research field has been cited most?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80" y="1791128"/>
            <a:ext cx="10475277" cy="48677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19650" y="2791986"/>
            <a:ext cx="7382030" cy="9164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394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5700" y="314325"/>
            <a:ext cx="12018380" cy="1325563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Find how many times of this paper (PMID: 20802022) have been cited including </a:t>
            </a:r>
            <a:r>
              <a:rPr lang="en-US" altLang="zh-TW" sz="4000" dirty="0" smtClean="0"/>
              <a:t>self-citation</a:t>
            </a:r>
            <a:endParaRPr lang="zh-TW" altLang="en-US" sz="4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20" y="1761808"/>
            <a:ext cx="11797030" cy="445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17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6762" y="359801"/>
            <a:ext cx="11327238" cy="1325563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Find how many times of this paper (PMID: 20802022) have been cited including </a:t>
            </a:r>
            <a:r>
              <a:rPr lang="en-US" altLang="zh-TW" sz="4000" dirty="0" smtClean="0"/>
              <a:t>self-citation</a:t>
            </a:r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69" y="2227436"/>
            <a:ext cx="11789727" cy="387237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143970" y="4594860"/>
            <a:ext cx="1276665" cy="3000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355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6769" y="365125"/>
            <a:ext cx="11910349" cy="1325563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Find how many times of this paper (PMID: 22870325) have been cited without </a:t>
            </a:r>
            <a:r>
              <a:rPr lang="en-US" altLang="zh-TW" sz="4000" dirty="0" smtClean="0"/>
              <a:t>self-citation</a:t>
            </a:r>
            <a:endParaRPr lang="zh-TW" altLang="en-US" sz="4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99" y="1977884"/>
            <a:ext cx="11708488" cy="40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98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全</a:t>
            </a:r>
            <a:r>
              <a:rPr lang="zh-TW" altLang="en-US" sz="4000" dirty="0"/>
              <a:t>名</a:t>
            </a:r>
            <a:r>
              <a:rPr lang="zh-TW" altLang="en-US" sz="4000" dirty="0" smtClean="0"/>
              <a:t>找縮寫</a:t>
            </a:r>
            <a:endParaRPr lang="zh-TW" altLang="en-US" sz="4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812" y="1407847"/>
            <a:ext cx="8302376" cy="502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13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6769" y="365125"/>
            <a:ext cx="11910349" cy="1325563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Find how many times of this paper (PMID: 22870325) have been cited without </a:t>
            </a:r>
            <a:r>
              <a:rPr lang="en-US" altLang="zh-TW" sz="4000" dirty="0" smtClean="0"/>
              <a:t>self-citation</a:t>
            </a:r>
            <a:endParaRPr lang="zh-TW" altLang="en-US" sz="4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69" y="2051678"/>
            <a:ext cx="11826240" cy="409543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225250" y="4452620"/>
            <a:ext cx="1276665" cy="3000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2828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6769" y="365125"/>
            <a:ext cx="11910349" cy="1325563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Find how many times of this paper (PMID: 22870325) have been cited without </a:t>
            </a:r>
            <a:r>
              <a:rPr lang="en-US" altLang="zh-TW" sz="4000" dirty="0" smtClean="0"/>
              <a:t>self-citation</a:t>
            </a:r>
            <a:endParaRPr lang="zh-TW" altLang="en-US" sz="40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1690688"/>
            <a:ext cx="9316720" cy="49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93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6769" y="365125"/>
            <a:ext cx="11910349" cy="1325563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Find how many times of this paper (PMID: 22870325) have been cited without </a:t>
            </a:r>
            <a:r>
              <a:rPr lang="en-US" altLang="zh-TW" sz="4000" dirty="0" smtClean="0"/>
              <a:t>self-citation</a:t>
            </a:r>
            <a:endParaRPr lang="zh-TW" altLang="en-US" sz="4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69" y="2854959"/>
            <a:ext cx="2658705" cy="221043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319" y="1767236"/>
            <a:ext cx="8870315" cy="475802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9456" y="4503420"/>
            <a:ext cx="1276665" cy="3000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795491" y="2554862"/>
            <a:ext cx="554510" cy="3000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978400" y="3291839"/>
            <a:ext cx="690880" cy="2336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8249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6769" y="365125"/>
            <a:ext cx="11910349" cy="1325563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Find how many times of this paper (PMID: 22870325) have been cited without </a:t>
            </a:r>
            <a:r>
              <a:rPr lang="en-US" altLang="zh-TW" sz="4000" dirty="0" smtClean="0"/>
              <a:t>self-citation</a:t>
            </a:r>
            <a:endParaRPr lang="zh-TW" altLang="en-US" sz="4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17" y="1690688"/>
            <a:ext cx="9305851" cy="498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32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Use web of science to search journals with articles about “</a:t>
            </a:r>
            <a:r>
              <a:rPr lang="en-US" altLang="zh-TW" dirty="0" err="1"/>
              <a:t>lncRNA</a:t>
            </a:r>
            <a:r>
              <a:rPr lang="en-US" altLang="zh-TW" dirty="0"/>
              <a:t>” and “tumor” and visualize </a:t>
            </a:r>
            <a:r>
              <a:rPr lang="en-US" altLang="zh-TW" dirty="0" smtClean="0"/>
              <a:t>them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39" y="1954629"/>
            <a:ext cx="11370945" cy="449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67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Use web of science to search journals with articles about “</a:t>
            </a:r>
            <a:r>
              <a:rPr lang="en-US" altLang="zh-TW" dirty="0" err="1"/>
              <a:t>lncRNA</a:t>
            </a:r>
            <a:r>
              <a:rPr lang="en-US" altLang="zh-TW" dirty="0"/>
              <a:t>” and “tumor” and visualize </a:t>
            </a:r>
            <a:r>
              <a:rPr lang="en-US" altLang="zh-TW" dirty="0" smtClean="0"/>
              <a:t>them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072" y="1690688"/>
            <a:ext cx="9761855" cy="483131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338320" y="3131821"/>
            <a:ext cx="843280" cy="292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663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Use web of science to search journals with articles about “</a:t>
            </a:r>
            <a:r>
              <a:rPr lang="en-US" altLang="zh-TW" dirty="0" err="1"/>
              <a:t>lncRNA</a:t>
            </a:r>
            <a:r>
              <a:rPr lang="en-US" altLang="zh-TW" dirty="0"/>
              <a:t>” and “tumor” and visualize </a:t>
            </a:r>
            <a:r>
              <a:rPr lang="en-US" altLang="zh-TW" dirty="0" smtClean="0"/>
              <a:t>them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89" y="1690688"/>
            <a:ext cx="10162222" cy="503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47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Use web of science to search journals with articles about “</a:t>
            </a:r>
            <a:r>
              <a:rPr lang="en-US" altLang="zh-TW" dirty="0" err="1"/>
              <a:t>lncRNA</a:t>
            </a:r>
            <a:r>
              <a:rPr lang="en-US" altLang="zh-TW" dirty="0"/>
              <a:t>” and “tumor” and visualize </a:t>
            </a:r>
            <a:r>
              <a:rPr lang="en-US" altLang="zh-TW" dirty="0" smtClean="0"/>
              <a:t>them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79" y="2119311"/>
            <a:ext cx="3825269" cy="440753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548" y="2059305"/>
            <a:ext cx="3852639" cy="441261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187" y="1995747"/>
            <a:ext cx="4052293" cy="465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縮寫找全名</a:t>
            </a:r>
            <a:endParaRPr lang="zh-TW" altLang="en-US" sz="4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129" y="1617785"/>
            <a:ext cx="9877671" cy="48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How to find the ranking of journal? 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Impact factor</a:t>
            </a:r>
          </a:p>
          <a:p>
            <a:r>
              <a:rPr lang="zh-TW" altLang="en-US" dirty="0" smtClean="0"/>
              <a:t>統計當年的</a:t>
            </a:r>
            <a:r>
              <a:rPr lang="en-US" altLang="zh-TW" dirty="0" smtClean="0"/>
              <a:t>IF=</a:t>
            </a:r>
            <a:r>
              <a:rPr lang="zh-TW" altLang="en-US" dirty="0"/>
              <a:t>前兩年總被引</a:t>
            </a:r>
            <a:r>
              <a:rPr lang="zh-TW" altLang="en-US" dirty="0" smtClean="0"/>
              <a:t>次數</a:t>
            </a:r>
            <a:r>
              <a:rPr lang="en-US" altLang="zh-TW" dirty="0" smtClean="0"/>
              <a:t>/</a:t>
            </a:r>
            <a:r>
              <a:rPr lang="zh-TW" altLang="en-US" dirty="0"/>
              <a:t>前兩</a:t>
            </a:r>
            <a:r>
              <a:rPr lang="zh-TW" altLang="en-US" dirty="0" smtClean="0"/>
              <a:t>年內</a:t>
            </a:r>
            <a:r>
              <a:rPr lang="zh-TW" altLang="en-US" dirty="0"/>
              <a:t>發表的論文總數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6217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How to find the ranking of journal? 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Q: Find the 5-year impact factor and rank of “Scientific Reports”</a:t>
            </a:r>
          </a:p>
          <a:p>
            <a:r>
              <a:rPr lang="en-US" altLang="zh-TW" dirty="0" smtClean="0"/>
              <a:t>Journal Citation Reports</a:t>
            </a:r>
          </a:p>
          <a:p>
            <a:r>
              <a:rPr lang="en-US" altLang="zh-TW" dirty="0" smtClean="0">
                <a:hlinkClick r:id="rId2"/>
              </a:rPr>
              <a:t>https://jcr.clarivate.com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Q: Calculate the next year’s impact factor of “Scientific Reports”</a:t>
            </a:r>
          </a:p>
          <a:p>
            <a:r>
              <a:rPr lang="en-US" altLang="zh-TW" dirty="0" smtClean="0">
                <a:hlinkClick r:id="rId3"/>
              </a:rPr>
              <a:t>https://www.scopus.com/sourceid/21100200805</a:t>
            </a:r>
            <a:endParaRPr lang="en-US" altLang="zh-TW" dirty="0" smtClean="0"/>
          </a:p>
          <a:p>
            <a:r>
              <a:rPr lang="en-US" altLang="zh-TW" dirty="0" smtClean="0"/>
              <a:t>Scopus</a:t>
            </a:r>
          </a:p>
          <a:p>
            <a:r>
              <a:rPr lang="en-US" altLang="zh-TW" dirty="0" smtClean="0">
                <a:hlinkClick r:id="rId4"/>
              </a:rPr>
              <a:t>https://www.scopus.com/</a:t>
            </a:r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1433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想</a:t>
            </a:r>
            <a:r>
              <a:rPr lang="zh-TW" altLang="en-US" sz="4000" dirty="0"/>
              <a:t>找</a:t>
            </a:r>
            <a:r>
              <a:rPr lang="zh-TW" altLang="en-US" sz="4000" dirty="0" smtClean="0"/>
              <a:t>的領域有哪些</a:t>
            </a:r>
            <a:r>
              <a:rPr lang="en-US" altLang="zh-TW" sz="4000" dirty="0" smtClean="0"/>
              <a:t>journal</a:t>
            </a:r>
            <a:r>
              <a:rPr lang="zh-TW" altLang="en-US" sz="4000" dirty="0" smtClean="0"/>
              <a:t>的</a:t>
            </a:r>
            <a:r>
              <a:rPr lang="en-US" altLang="zh-TW" sz="4000" dirty="0" smtClean="0"/>
              <a:t>IF</a:t>
            </a:r>
            <a:r>
              <a:rPr lang="zh-TW" altLang="en-US" sz="4000" dirty="0" smtClean="0"/>
              <a:t>排名在</a:t>
            </a:r>
            <a:r>
              <a:rPr lang="en-US" altLang="zh-TW" sz="4000" dirty="0" smtClean="0"/>
              <a:t>Q1</a:t>
            </a:r>
            <a:r>
              <a:rPr lang="zh-TW" altLang="en-US" sz="4000" dirty="0" smtClean="0"/>
              <a:t>？</a:t>
            </a:r>
            <a:endParaRPr lang="zh-TW" altLang="en-US" sz="4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28966" t="13515" r="30234" b="25529"/>
          <a:stretch/>
        </p:blipFill>
        <p:spPr>
          <a:xfrm>
            <a:off x="158261" y="1830118"/>
            <a:ext cx="5627077" cy="472890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139" y="1830118"/>
            <a:ext cx="6274861" cy="471011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3238" y="4352192"/>
            <a:ext cx="1582616" cy="1881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917139" y="1830118"/>
            <a:ext cx="1582616" cy="21000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917139" y="5849445"/>
            <a:ext cx="1582616" cy="6907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693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Find the 5-year impact factor and rank of “Scientific Reports</a:t>
            </a:r>
            <a:r>
              <a:rPr lang="en-US" altLang="zh-TW" sz="4000" dirty="0" smtClean="0"/>
              <a:t>”</a:t>
            </a:r>
            <a:endParaRPr lang="zh-TW" altLang="en-US" sz="4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46" y="2000984"/>
            <a:ext cx="4180377" cy="3507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189" y="3127405"/>
            <a:ext cx="5518376" cy="345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/>
          <a:srcRect r="4445"/>
          <a:stretch/>
        </p:blipFill>
        <p:spPr>
          <a:xfrm>
            <a:off x="4598377" y="1804988"/>
            <a:ext cx="7464669" cy="3181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23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Scopus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1690688"/>
            <a:ext cx="1136332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28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791</Words>
  <Application>Microsoft Office PowerPoint</Application>
  <PresentationFormat>寬螢幕</PresentationFormat>
  <Paragraphs>68</Paragraphs>
  <Slides>37</Slides>
  <Notes>0</Notes>
  <HiddenSlides>2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2" baseType="lpstr">
      <vt:lpstr>新細明體</vt:lpstr>
      <vt:lpstr>Arial</vt:lpstr>
      <vt:lpstr>Calibri</vt:lpstr>
      <vt:lpstr>Calibri Light</vt:lpstr>
      <vt:lpstr>Office 佈景主題</vt:lpstr>
      <vt:lpstr>How to evaluate the ranking of journal?</vt:lpstr>
      <vt:lpstr>How to find journal full name and its abbreviation? </vt:lpstr>
      <vt:lpstr>全名找縮寫</vt:lpstr>
      <vt:lpstr>縮寫找全名</vt:lpstr>
      <vt:lpstr>How to find the ranking of journal? </vt:lpstr>
      <vt:lpstr>How to find the ranking of journal? </vt:lpstr>
      <vt:lpstr>想找的領域有哪些journal的IF排名在Q1？</vt:lpstr>
      <vt:lpstr>Find the 5-year impact factor and rank of “Scientific Reports”</vt:lpstr>
      <vt:lpstr>Scopus</vt:lpstr>
      <vt:lpstr>H-index</vt:lpstr>
      <vt:lpstr>查詢臺大各學院系所在WOS收錄期刊所發表的文章</vt:lpstr>
      <vt:lpstr>Find how many papers in our department have been published from 2011 to 2016? </vt:lpstr>
      <vt:lpstr>Find how many papers in our department have been published from 2011 to 2016? </vt:lpstr>
      <vt:lpstr>Find how many papers in our department have been published from 2011 to 2016? </vt:lpstr>
      <vt:lpstr>Find how many papers in our department have been published from 2011 to 2016? </vt:lpstr>
      <vt:lpstr>What is the H-index of Liang-Chuan Lai in past 5 years?</vt:lpstr>
      <vt:lpstr>What is the H-index of Liang-Chuan Lai in past 5 years?</vt:lpstr>
      <vt:lpstr>What is the H-index of Liang-Chuan Lai in past 5 years?</vt:lpstr>
      <vt:lpstr>What is the H-index of Liang-Chuan Lai in past 5 years?</vt:lpstr>
      <vt:lpstr>What is the H-index of Liang-Chuan Lai in past 5 years?</vt:lpstr>
      <vt:lpstr>How to find the number of citation for a specific paper?</vt:lpstr>
      <vt:lpstr>查詢各領域的研究</vt:lpstr>
      <vt:lpstr>Whose paper in Clinical Medicine research field has been cited most?</vt:lpstr>
      <vt:lpstr>Whose paper in Clinical Medicine research field has been cited most?</vt:lpstr>
      <vt:lpstr>Whose paper in Clinical Medicine research field has been cited most?</vt:lpstr>
      <vt:lpstr>Whose paper in Clinical Medicine research field has been cited most?</vt:lpstr>
      <vt:lpstr>Find how many times of this paper (PMID: 20802022) have been cited including self-citation</vt:lpstr>
      <vt:lpstr>Find how many times of this paper (PMID: 20802022) have been cited including self-citation</vt:lpstr>
      <vt:lpstr>Find how many times of this paper (PMID: 22870325) have been cited without self-citation</vt:lpstr>
      <vt:lpstr>Find how many times of this paper (PMID: 22870325) have been cited without self-citation</vt:lpstr>
      <vt:lpstr>Find how many times of this paper (PMID: 22870325) have been cited without self-citation</vt:lpstr>
      <vt:lpstr>Find how many times of this paper (PMID: 22870325) have been cited without self-citation</vt:lpstr>
      <vt:lpstr>Find how many times of this paper (PMID: 22870325) have been cited without self-citation</vt:lpstr>
      <vt:lpstr>Use web of science to search journals with articles about “lncRNA” and “tumor” and visualize them</vt:lpstr>
      <vt:lpstr>Use web of science to search journals with articles about “lncRNA” and “tumor” and visualize them</vt:lpstr>
      <vt:lpstr>Use web of science to search journals with articles about “lncRNA” and “tumor” and visualize them</vt:lpstr>
      <vt:lpstr>Use web of science to search journals with articles about “lncRNA” and “tumor” and visualize them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evaluate the ranking of journal?</dc:title>
  <dc:creator>冠儀 李</dc:creator>
  <cp:lastModifiedBy>亮全 賴</cp:lastModifiedBy>
  <cp:revision>44</cp:revision>
  <dcterms:created xsi:type="dcterms:W3CDTF">2019-08-09T12:02:32Z</dcterms:created>
  <dcterms:modified xsi:type="dcterms:W3CDTF">2019-08-26T03:38:00Z</dcterms:modified>
</cp:coreProperties>
</file>