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53" r:id="rId3"/>
    <p:sldId id="257" r:id="rId4"/>
    <p:sldId id="258" r:id="rId5"/>
    <p:sldId id="259" r:id="rId6"/>
    <p:sldId id="262" r:id="rId7"/>
    <p:sldId id="263" r:id="rId8"/>
    <p:sldId id="260" r:id="rId9"/>
    <p:sldId id="265" r:id="rId10"/>
    <p:sldId id="261" r:id="rId11"/>
    <p:sldId id="267" r:id="rId12"/>
    <p:sldId id="268" r:id="rId13"/>
    <p:sldId id="269" r:id="rId14"/>
    <p:sldId id="270" r:id="rId15"/>
    <p:sldId id="287" r:id="rId16"/>
    <p:sldId id="283" r:id="rId17"/>
    <p:sldId id="271" r:id="rId18"/>
    <p:sldId id="273" r:id="rId19"/>
    <p:sldId id="285" r:id="rId20"/>
    <p:sldId id="288" r:id="rId21"/>
    <p:sldId id="286" r:id="rId22"/>
    <p:sldId id="274" r:id="rId23"/>
    <p:sldId id="284" r:id="rId24"/>
    <p:sldId id="275" r:id="rId25"/>
    <p:sldId id="276" r:id="rId26"/>
    <p:sldId id="277" r:id="rId27"/>
    <p:sldId id="294" r:id="rId28"/>
    <p:sldId id="278" r:id="rId29"/>
    <p:sldId id="279" r:id="rId30"/>
    <p:sldId id="292" r:id="rId31"/>
    <p:sldId id="280" r:id="rId32"/>
    <p:sldId id="289" r:id="rId33"/>
    <p:sldId id="290" r:id="rId34"/>
    <p:sldId id="291" r:id="rId35"/>
    <p:sldId id="296" r:id="rId36"/>
    <p:sldId id="281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65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67" r:id="rId57"/>
    <p:sldId id="317" r:id="rId58"/>
    <p:sldId id="318" r:id="rId59"/>
    <p:sldId id="319" r:id="rId60"/>
    <p:sldId id="320" r:id="rId61"/>
    <p:sldId id="323" r:id="rId62"/>
    <p:sldId id="324" r:id="rId63"/>
    <p:sldId id="325" r:id="rId64"/>
    <p:sldId id="326" r:id="rId65"/>
    <p:sldId id="327" r:id="rId66"/>
    <p:sldId id="331" r:id="rId67"/>
    <p:sldId id="332" r:id="rId68"/>
    <p:sldId id="371" r:id="rId69"/>
    <p:sldId id="333" r:id="rId70"/>
    <p:sldId id="347" r:id="rId71"/>
    <p:sldId id="348" r:id="rId72"/>
    <p:sldId id="349" r:id="rId73"/>
    <p:sldId id="350" r:id="rId74"/>
    <p:sldId id="351" r:id="rId75"/>
    <p:sldId id="352" r:id="rId76"/>
    <p:sldId id="345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  <p:sldId id="382" r:id="rId86"/>
    <p:sldId id="383" r:id="rId8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FD33"/>
    <a:srgbClr val="663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89458" autoAdjust="0"/>
  </p:normalViewPr>
  <p:slideViewPr>
    <p:cSldViewPr snapToGrid="0">
      <p:cViewPr varScale="1">
        <p:scale>
          <a:sx n="80" d="100"/>
          <a:sy n="80" d="100"/>
        </p:scale>
        <p:origin x="-9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y168\Desktop\20190930%20&#26257;&#26399;&#35347;&#32244;&#35506;&#31243;%20How%20to%20create%20and%20edit%20graph\excel\2%20%20Bar%20graph\&#20013;&#26039;Y&#36600;\&#20013;&#26039;Y&#36600;DE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y168\Desktop\&#39693;&#39706;&#2229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y168\Desktop\&#39693;&#39706;&#2229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y168\Desktop\&#39693;&#39706;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工作表1!$D$2:$D$7</c:f>
              <c:strCache>
                <c:ptCount val="6"/>
                <c:pt idx="0">
                  <c:v>5.25吋軟碟機</c:v>
                </c:pt>
                <c:pt idx="1">
                  <c:v>3.5吋軟碟機</c:v>
                </c:pt>
                <c:pt idx="2">
                  <c:v>手提式電風扇</c:v>
                </c:pt>
                <c:pt idx="3">
                  <c:v>BB-CALL</c:v>
                </c:pt>
                <c:pt idx="4">
                  <c:v>386主機</c:v>
                </c:pt>
                <c:pt idx="5">
                  <c:v>黑白螢幕</c:v>
                </c:pt>
              </c:strCache>
            </c:strRef>
          </c:cat>
          <c:val>
            <c:numRef>
              <c:f>工作表1!$E$2:$E$7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2720"/>
        <c:axId val="94577792"/>
      </c:barChart>
      <c:barChart>
        <c:barDir val="col"/>
        <c:grouping val="clustered"/>
        <c:varyColors val="0"/>
        <c:ser>
          <c:idx val="1"/>
          <c:order val="1"/>
          <c:invertIfNegative val="0"/>
          <c:cat>
            <c:strRef>
              <c:f>工作表1!$D$2:$D$7</c:f>
              <c:strCache>
                <c:ptCount val="6"/>
                <c:pt idx="0">
                  <c:v>5.25吋軟碟機</c:v>
                </c:pt>
                <c:pt idx="1">
                  <c:v>3.5吋軟碟機</c:v>
                </c:pt>
                <c:pt idx="2">
                  <c:v>手提式電風扇</c:v>
                </c:pt>
                <c:pt idx="3">
                  <c:v>BB-CALL</c:v>
                </c:pt>
                <c:pt idx="4">
                  <c:v>386主機</c:v>
                </c:pt>
                <c:pt idx="5">
                  <c:v>黑白螢幕</c:v>
                </c:pt>
              </c:strCache>
            </c:strRef>
          </c:cat>
          <c:val>
            <c:numRef>
              <c:f>工作表1!$F$2:$F$7</c:f>
              <c:numCache>
                <c:formatCode>General</c:formatCode>
                <c:ptCount val="6"/>
                <c:pt idx="3">
                  <c:v>900</c:v>
                </c:pt>
                <c:pt idx="4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89312"/>
        <c:axId val="94579328"/>
      </c:barChart>
      <c:catAx>
        <c:axId val="9230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4577792"/>
        <c:crosses val="autoZero"/>
        <c:auto val="1"/>
        <c:lblAlgn val="ctr"/>
        <c:lblOffset val="100"/>
        <c:noMultiLvlLbl val="0"/>
      </c:catAx>
      <c:valAx>
        <c:axId val="945777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[=80]&quot;900&quot;;[=100]&quot;950&quot;;0" sourceLinked="0"/>
        <c:majorTickMark val="out"/>
        <c:minorTickMark val="none"/>
        <c:tickLblPos val="nextTo"/>
        <c:crossAx val="92302720"/>
        <c:crosses val="autoZero"/>
        <c:crossBetween val="between"/>
        <c:majorUnit val="20"/>
      </c:valAx>
      <c:valAx>
        <c:axId val="94579328"/>
        <c:scaling>
          <c:orientation val="minMax"/>
          <c:max val="950"/>
          <c:min val="7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94589312"/>
        <c:crosses val="max"/>
        <c:crossBetween val="between"/>
        <c:majorUnit val="50"/>
      </c:valAx>
      <c:catAx>
        <c:axId val="94589312"/>
        <c:scaling>
          <c:orientation val="minMax"/>
        </c:scaling>
        <c:delete val="1"/>
        <c:axPos val="b"/>
        <c:majorTickMark val="out"/>
        <c:minorTickMark val="none"/>
        <c:tickLblPos val="nextTo"/>
        <c:crossAx val="94579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工作表1!$A$17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工作表1!$B$17:$E$17</c:f>
              <c:numCache>
                <c:formatCode>General</c:formatCode>
                <c:ptCount val="4"/>
                <c:pt idx="0">
                  <c:v>362</c:v>
                </c:pt>
                <c:pt idx="1">
                  <c:v>333.75</c:v>
                </c:pt>
                <c:pt idx="2">
                  <c:v>474.25</c:v>
                </c:pt>
                <c:pt idx="3">
                  <c:v>382.75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工作表1!$A$18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noFill/>
            </a:ln>
          </c:spP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工作表1!$B$18:$E$18</c:f>
              <c:numCache>
                <c:formatCode>General</c:formatCode>
                <c:ptCount val="4"/>
                <c:pt idx="0">
                  <c:v>1296</c:v>
                </c:pt>
                <c:pt idx="1">
                  <c:v>891</c:v>
                </c:pt>
                <c:pt idx="2">
                  <c:v>653</c:v>
                </c:pt>
                <c:pt idx="3">
                  <c:v>782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工作表1!$A$19</c:f>
              <c:strCache>
                <c:ptCount val="1"/>
                <c:pt idx="0">
                  <c:v>median</c:v>
                </c:pt>
              </c:strCache>
            </c:strRef>
          </c:tx>
          <c:spPr>
            <a:ln>
              <a:noFill/>
            </a:ln>
          </c:spP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工作表1!$B$19:$E$19</c:f>
              <c:numCache>
                <c:formatCode>General</c:formatCode>
                <c:ptCount val="4"/>
                <c:pt idx="0">
                  <c:v>-70</c:v>
                </c:pt>
                <c:pt idx="1">
                  <c:v>207.5</c:v>
                </c:pt>
                <c:pt idx="2">
                  <c:v>141.5</c:v>
                </c:pt>
                <c:pt idx="3">
                  <c:v>-56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工作表1!$A$20</c:f>
              <c:strCache>
                <c:ptCount val="1"/>
                <c:pt idx="0">
                  <c:v>min</c:v>
                </c:pt>
              </c:strCache>
            </c:strRef>
          </c:tx>
          <c:spPr>
            <a:ln>
              <a:noFill/>
            </a:ln>
          </c:spP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工作表1!$B$20:$E$20</c:f>
              <c:numCache>
                <c:formatCode>General</c:formatCode>
                <c:ptCount val="4"/>
                <c:pt idx="0">
                  <c:v>-985</c:v>
                </c:pt>
                <c:pt idx="1">
                  <c:v>-583</c:v>
                </c:pt>
                <c:pt idx="2">
                  <c:v>-228</c:v>
                </c:pt>
                <c:pt idx="3">
                  <c:v>-1077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工作表1!$A$21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工作表1!$B$21:$E$21</c:f>
              <c:numCache>
                <c:formatCode>General</c:formatCode>
                <c:ptCount val="4"/>
                <c:pt idx="0">
                  <c:v>-201.5</c:v>
                </c:pt>
                <c:pt idx="1">
                  <c:v>-230.25</c:v>
                </c:pt>
                <c:pt idx="2">
                  <c:v>-40.5</c:v>
                </c:pt>
                <c:pt idx="3">
                  <c:v>-241.5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marker val="1"/>
        <c:smooth val="0"/>
        <c:axId val="95584256"/>
        <c:axId val="95585792"/>
      </c:lineChart>
      <c:catAx>
        <c:axId val="9558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5585792"/>
        <c:crosses val="autoZero"/>
        <c:auto val="1"/>
        <c:lblAlgn val="ctr"/>
        <c:lblOffset val="100"/>
        <c:noMultiLvlLbl val="0"/>
      </c:catAx>
      <c:valAx>
        <c:axId val="9558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58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工作表1!$A$29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noFill/>
            </a:ln>
          </c:spPr>
          <c:cat>
            <c:strRef>
              <c:f>工作表1!$B$28:$E$28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工作表1!$B$29:$E$29</c:f>
              <c:numCache>
                <c:formatCode>General</c:formatCode>
                <c:ptCount val="4"/>
                <c:pt idx="0">
                  <c:v>1296</c:v>
                </c:pt>
                <c:pt idx="1">
                  <c:v>891</c:v>
                </c:pt>
                <c:pt idx="2">
                  <c:v>653</c:v>
                </c:pt>
                <c:pt idx="3">
                  <c:v>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工作表1!$A$30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cat>
            <c:strRef>
              <c:f>工作表1!$B$28:$E$28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工作表1!$B$30:$E$30</c:f>
              <c:numCache>
                <c:formatCode>General</c:formatCode>
                <c:ptCount val="4"/>
                <c:pt idx="0">
                  <c:v>362</c:v>
                </c:pt>
                <c:pt idx="1">
                  <c:v>333.75</c:v>
                </c:pt>
                <c:pt idx="2">
                  <c:v>474.25</c:v>
                </c:pt>
                <c:pt idx="3">
                  <c:v>382.75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工作表1!$A$31</c:f>
              <c:strCache>
                <c:ptCount val="1"/>
                <c:pt idx="0">
                  <c:v>median</c:v>
                </c:pt>
              </c:strCache>
            </c:strRef>
          </c:tx>
          <c:spPr>
            <a:ln>
              <a:noFill/>
            </a:ln>
          </c:spPr>
          <c:cat>
            <c:strRef>
              <c:f>工作表1!$B$28:$E$28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工作表1!$B$31:$E$31</c:f>
              <c:numCache>
                <c:formatCode>General</c:formatCode>
                <c:ptCount val="4"/>
                <c:pt idx="0">
                  <c:v>-70</c:v>
                </c:pt>
                <c:pt idx="1">
                  <c:v>207.5</c:v>
                </c:pt>
                <c:pt idx="2">
                  <c:v>141.5</c:v>
                </c:pt>
                <c:pt idx="3">
                  <c:v>-56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工作表1!$A$32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cat>
            <c:strRef>
              <c:f>工作表1!$B$28:$E$28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工作表1!$B$32:$E$32</c:f>
              <c:numCache>
                <c:formatCode>General</c:formatCode>
                <c:ptCount val="4"/>
                <c:pt idx="0">
                  <c:v>-201.5</c:v>
                </c:pt>
                <c:pt idx="1">
                  <c:v>-230.25</c:v>
                </c:pt>
                <c:pt idx="2">
                  <c:v>-40.5</c:v>
                </c:pt>
                <c:pt idx="3">
                  <c:v>-241.5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工作表1!$A$33</c:f>
              <c:strCache>
                <c:ptCount val="1"/>
                <c:pt idx="0">
                  <c:v>min</c:v>
                </c:pt>
              </c:strCache>
            </c:strRef>
          </c:tx>
          <c:spPr>
            <a:ln>
              <a:noFill/>
            </a:ln>
          </c:spPr>
          <c:cat>
            <c:strRef>
              <c:f>工作表1!$B$28:$E$28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工作表1!$B$33:$E$33</c:f>
              <c:numCache>
                <c:formatCode>General</c:formatCode>
                <c:ptCount val="4"/>
                <c:pt idx="0">
                  <c:v>-985</c:v>
                </c:pt>
                <c:pt idx="1">
                  <c:v>-583</c:v>
                </c:pt>
                <c:pt idx="2">
                  <c:v>-228</c:v>
                </c:pt>
                <c:pt idx="3">
                  <c:v>-1077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marker val="1"/>
        <c:smooth val="0"/>
        <c:axId val="96942720"/>
        <c:axId val="96944512"/>
      </c:lineChart>
      <c:catAx>
        <c:axId val="9694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6944512"/>
        <c:crosses val="autoZero"/>
        <c:auto val="1"/>
        <c:lblAlgn val="ctr"/>
        <c:lblOffset val="100"/>
        <c:noMultiLvlLbl val="0"/>
      </c:catAx>
      <c:valAx>
        <c:axId val="9694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942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sz="1050"/>
              <a:t>台股加權指數個月分漲跌幅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工作表1!$A$17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工作表1!$B$17:$E$17</c:f>
              <c:numCache>
                <c:formatCode>General</c:formatCode>
                <c:ptCount val="4"/>
                <c:pt idx="0">
                  <c:v>362</c:v>
                </c:pt>
                <c:pt idx="1">
                  <c:v>333.75</c:v>
                </c:pt>
                <c:pt idx="2">
                  <c:v>474.25</c:v>
                </c:pt>
                <c:pt idx="3">
                  <c:v>382.75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工作表1!$A$18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工作表1!$B$18:$E$18</c:f>
              <c:numCache>
                <c:formatCode>General</c:formatCode>
                <c:ptCount val="4"/>
                <c:pt idx="0">
                  <c:v>1296</c:v>
                </c:pt>
                <c:pt idx="1">
                  <c:v>891</c:v>
                </c:pt>
                <c:pt idx="2">
                  <c:v>653</c:v>
                </c:pt>
                <c:pt idx="3">
                  <c:v>782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工作表1!$A$19</c:f>
              <c:strCache>
                <c:ptCount val="1"/>
                <c:pt idx="0">
                  <c:v>median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31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工作表1!$B$19:$E$19</c:f>
              <c:numCache>
                <c:formatCode>General</c:formatCode>
                <c:ptCount val="4"/>
                <c:pt idx="0">
                  <c:v>-70</c:v>
                </c:pt>
                <c:pt idx="1">
                  <c:v>207.5</c:v>
                </c:pt>
                <c:pt idx="2">
                  <c:v>141.5</c:v>
                </c:pt>
                <c:pt idx="3">
                  <c:v>-56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工作表1!$A$20</c:f>
              <c:strCache>
                <c:ptCount val="1"/>
                <c:pt idx="0">
                  <c:v>min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工作表1!$B$20:$E$20</c:f>
              <c:numCache>
                <c:formatCode>General</c:formatCode>
                <c:ptCount val="4"/>
                <c:pt idx="0">
                  <c:v>-985</c:v>
                </c:pt>
                <c:pt idx="1">
                  <c:v>-583</c:v>
                </c:pt>
                <c:pt idx="2">
                  <c:v>-228</c:v>
                </c:pt>
                <c:pt idx="3">
                  <c:v>-1077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工作表1!$A$21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工作表1!$B$16:$E$16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工作表1!$B$21:$E$21</c:f>
              <c:numCache>
                <c:formatCode>General</c:formatCode>
                <c:ptCount val="4"/>
                <c:pt idx="0">
                  <c:v>-201.5</c:v>
                </c:pt>
                <c:pt idx="1">
                  <c:v>-230.25</c:v>
                </c:pt>
                <c:pt idx="2">
                  <c:v>-40.5</c:v>
                </c:pt>
                <c:pt idx="3">
                  <c:v>-241.5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>
            <c:spPr>
              <a:noFill/>
            </c:spPr>
          </c:downBars>
        </c:upDownBars>
        <c:marker val="1"/>
        <c:smooth val="0"/>
        <c:axId val="96737920"/>
        <c:axId val="96743808"/>
      </c:lineChart>
      <c:catAx>
        <c:axId val="967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743808"/>
        <c:crosses val="autoZero"/>
        <c:auto val="1"/>
        <c:lblAlgn val="ctr"/>
        <c:lblOffset val="100"/>
        <c:noMultiLvlLbl val="0"/>
      </c:catAx>
      <c:valAx>
        <c:axId val="9674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7379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AC0C-BCFE-4C9E-BFD6-43ACC33F781E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B206-7786-482F-B0E5-F70674F7A8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3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5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02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!!!</a:t>
            </a:r>
            <a:r>
              <a:rPr lang="zh-TW" altLang="en-US" dirty="0" smtClean="0"/>
              <a:t>第二個轉圖形</a:t>
            </a:r>
            <a:r>
              <a:rPr lang="zh-TW" altLang="en-US" baseline="0" dirty="0" smtClean="0"/>
              <a:t>   選擇散佈圖的最後一個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47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0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B206-7786-482F-B0E5-F70674F7A89F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2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3DEA-59D1-424C-94C6-025143852F31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49ACCDF-95D7-4577-9D37-C406844871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52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B6D-1705-423F-9AA5-D6970965A870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32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2F26-D50E-42A0-962F-9D7D0C3E3C7B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2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BB8-8D87-45C8-AF17-622F2BF54E6D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049ACCDF-95D7-4577-9D37-C406844871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5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F985-F580-43A0-B05E-0928E658293A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71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E9E-B975-4B7F-B360-7BE7F7F2897E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50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A416-F668-4F73-BB6B-6E122FAFF08B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9C4-E94B-4E14-AD95-A01E083490DF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3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5A45-8783-4992-B64C-5ADBFE21F019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0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C008-2AC0-41B0-98A5-46F8298DE933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7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99C7-B9F9-40D3-A4FA-8E5C59FA73BC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4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9C53-2E9D-4198-A3BC-F084000AA69D}" type="datetime1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CCDF-95D7-4577-9D37-C40684487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69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microsoft.com/kb/8277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76300" y="2247646"/>
            <a:ext cx="10566400" cy="1282845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to create and edit graph?</a:t>
            </a:r>
            <a:endParaRPr lang="zh-TW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27370" y="5159828"/>
            <a:ext cx="5032829" cy="122827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Speaker: Chung-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Hsien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Shih</a:t>
            </a:r>
            <a:b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Date:2019/10/13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76450" y="372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新細明體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  <a:cs typeface="新細明體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2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3066"/>
            <a:ext cx="7313386" cy="43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/>
              <a:t>選取所需數列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  按下</a:t>
            </a:r>
            <a:r>
              <a:rPr lang="zh-TW" altLang="en-US" dirty="0"/>
              <a:t>插入選項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  選擇</a:t>
            </a:r>
            <a:r>
              <a:rPr lang="zh-TW" altLang="en-US" dirty="0"/>
              <a:t>散佈圖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267199" y="1204686"/>
            <a:ext cx="2394857" cy="31957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9774"/>
            <a:ext cx="795315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254500" y="4549775"/>
            <a:ext cx="723900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848975" y="4940300"/>
            <a:ext cx="581025" cy="927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按下右鍵加上趨勢線</a:t>
            </a:r>
            <a:endParaRPr lang="en-US" altLang="zh-TW" dirty="0" smtClean="0"/>
          </a:p>
          <a:p>
            <a:r>
              <a:rPr lang="zh-TW" altLang="en-US" dirty="0"/>
              <a:t>可調整線條寬度</a:t>
            </a:r>
            <a:r>
              <a:rPr lang="zh-TW" altLang="en-US" dirty="0" smtClean="0"/>
              <a:t>顏色以及標記選項等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908799" y="175157"/>
            <a:ext cx="5036458" cy="4942943"/>
            <a:chOff x="6908799" y="175157"/>
            <a:chExt cx="5036458" cy="49429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7" r="22417" b="45185"/>
            <a:stretch/>
          </p:blipFill>
          <p:spPr bwMode="auto">
            <a:xfrm>
              <a:off x="6908799" y="175157"/>
              <a:ext cx="5036458" cy="4942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8518978" y="4406900"/>
              <a:ext cx="1816100" cy="3311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17" y="1825625"/>
            <a:ext cx="811076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960007" y="3332842"/>
            <a:ext cx="1816100" cy="331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9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Select DATA  </a:t>
            </a:r>
            <a:r>
              <a:rPr lang="zh-TW" altLang="en-US" dirty="0" smtClean="0"/>
              <a:t>選取資料</a:t>
            </a:r>
            <a:endParaRPr lang="en-US" altLang="zh-TW" dirty="0" smtClean="0"/>
          </a:p>
          <a:p>
            <a:r>
              <a:rPr lang="zh-TW" altLang="en-US" dirty="0"/>
              <a:t>點選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r>
              <a:rPr lang="zh-TW" altLang="en-US" dirty="0"/>
              <a:t>設定</a:t>
            </a:r>
            <a:r>
              <a:rPr lang="zh-TW" altLang="en-US" dirty="0" smtClean="0"/>
              <a:t>參數</a:t>
            </a:r>
            <a:endParaRPr lang="en-US" altLang="zh-TW" dirty="0" smtClean="0"/>
          </a:p>
          <a:p>
            <a:r>
              <a:rPr lang="zh-TW" altLang="en-US" dirty="0" smtClean="0"/>
              <a:t>畫出另一條散佈圖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3" t="22370" r="22667" b="41926"/>
          <a:stretch/>
        </p:blipFill>
        <p:spPr bwMode="auto">
          <a:xfrm>
            <a:off x="7416800" y="0"/>
            <a:ext cx="46863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05163"/>
            <a:ext cx="46196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488668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5" action="ppaction://hlinksldjump"/>
              </a:rPr>
              <a:t>回到第</a:t>
            </a:r>
            <a:r>
              <a:rPr lang="en-US" altLang="zh-TW" dirty="0">
                <a:hlinkClick r:id="rId5" action="ppaction://hlinksldjump"/>
              </a:rPr>
              <a:t>18</a:t>
            </a:r>
            <a:r>
              <a:rPr lang="zh-TW" altLang="en-US" dirty="0">
                <a:hlinkClick r:id="rId5" action="ppaction://hlinksldjump"/>
              </a:rPr>
              <a:t>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0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1" y="370476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點選版面配置</a:t>
            </a:r>
            <a:endParaRPr lang="en-US" altLang="zh-TW" dirty="0" smtClean="0"/>
          </a:p>
          <a:p>
            <a:r>
              <a:rPr lang="zh-TW" altLang="en-US" dirty="0"/>
              <a:t>設定圖表</a:t>
            </a:r>
            <a:r>
              <a:rPr lang="zh-TW" altLang="en-US" dirty="0" smtClean="0"/>
              <a:t>標題</a:t>
            </a:r>
            <a:endParaRPr lang="en-US" altLang="zh-TW" dirty="0" smtClean="0"/>
          </a:p>
          <a:p>
            <a:r>
              <a:rPr lang="zh-TW" altLang="en-US" dirty="0" smtClean="0"/>
              <a:t>設定</a:t>
            </a:r>
            <a:r>
              <a:rPr lang="en-US" altLang="zh-TW" dirty="0" smtClean="0"/>
              <a:t>XY</a:t>
            </a:r>
            <a:r>
              <a:rPr lang="zh-TW" altLang="en-US" dirty="0" smtClean="0"/>
              <a:t>軸標題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調整圖例</a:t>
            </a:r>
          </a:p>
          <a:p>
            <a:r>
              <a:rPr lang="zh-TW" altLang="en-US" dirty="0"/>
              <a:t>最後進行圖表版面調整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32" r="22562" b="43665"/>
          <a:stretch/>
        </p:blipFill>
        <p:spPr bwMode="auto">
          <a:xfrm>
            <a:off x="3846285" y="-325559"/>
            <a:ext cx="8345715" cy="37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923915" y="1176020"/>
            <a:ext cx="1421765" cy="1841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15" y="3412836"/>
            <a:ext cx="5659912" cy="344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716430" y="0"/>
            <a:ext cx="1421765" cy="3773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20230" y="341085"/>
            <a:ext cx="449942" cy="500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插入誤差</a:t>
            </a:r>
            <a:r>
              <a:rPr lang="zh-TW" altLang="en-US" dirty="0" smtClean="0"/>
              <a:t>線</a:t>
            </a:r>
            <a:endParaRPr lang="en-US" altLang="zh-TW" dirty="0" smtClean="0"/>
          </a:p>
          <a:p>
            <a:r>
              <a:rPr lang="zh-TW" altLang="en-US" dirty="0"/>
              <a:t>刪除橫向</a:t>
            </a:r>
            <a:r>
              <a:rPr lang="zh-TW" altLang="en-US" dirty="0" smtClean="0"/>
              <a:t>誤差線</a:t>
            </a:r>
            <a:endParaRPr lang="en-US" altLang="zh-TW" dirty="0" smtClean="0"/>
          </a:p>
          <a:p>
            <a:r>
              <a:rPr lang="zh-TW" altLang="en-US" dirty="0"/>
              <a:t>在誤差</a:t>
            </a:r>
            <a:r>
              <a:rPr lang="zh-TW" altLang="en-US" dirty="0" smtClean="0"/>
              <a:t>線上點兩下</a:t>
            </a:r>
            <a:endParaRPr lang="en-US" altLang="zh-TW" dirty="0" smtClean="0"/>
          </a:p>
          <a:p>
            <a:r>
              <a:rPr lang="zh-TW" altLang="en-US" dirty="0"/>
              <a:t>自訂誤差</a:t>
            </a:r>
            <a:r>
              <a:rPr lang="zh-TW" altLang="en-US" dirty="0" smtClean="0"/>
              <a:t>線</a:t>
            </a:r>
            <a:endParaRPr lang="en-US" altLang="zh-TW" dirty="0" smtClean="0"/>
          </a:p>
          <a:p>
            <a:r>
              <a:rPr lang="zh-TW" altLang="en-US" dirty="0" smtClean="0"/>
              <a:t>輸入自己圖表上的</a:t>
            </a:r>
            <a:r>
              <a:rPr lang="en-US" altLang="zh-TW" dirty="0" smtClean="0"/>
              <a:t>Error</a:t>
            </a:r>
            <a:r>
              <a:rPr lang="zh-TW" altLang="en-US" dirty="0" smtClean="0"/>
              <a:t>欄位的數值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87401" y="370476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Scatter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plot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erro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bar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553200" y="0"/>
            <a:ext cx="5638800" cy="4610100"/>
            <a:chOff x="5715000" y="476250"/>
            <a:chExt cx="5638800" cy="46101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5555" r="25500" b="40667"/>
            <a:stretch/>
          </p:blipFill>
          <p:spPr bwMode="auto">
            <a:xfrm>
              <a:off x="5715000" y="476250"/>
              <a:ext cx="5638800" cy="461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9181465" y="476250"/>
              <a:ext cx="2172335" cy="18415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419600" y="0"/>
            <a:ext cx="338908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Excel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Bar graph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85372" y="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Bar graph</a:t>
            </a:r>
            <a:endParaRPr lang="zh-TW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5524" b="10000"/>
          <a:stretch/>
        </p:blipFill>
        <p:spPr bwMode="auto">
          <a:xfrm>
            <a:off x="885372" y="957944"/>
            <a:ext cx="10642124" cy="55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573871" y="1100364"/>
            <a:ext cx="1651272" cy="3587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3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Bar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 Error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選擇自訂</a:t>
            </a:r>
            <a:endParaRPr lang="en-US" altLang="zh-TW" dirty="0" smtClean="0"/>
          </a:p>
          <a:p>
            <a:r>
              <a:rPr lang="zh-TW" altLang="en-US" dirty="0"/>
              <a:t>選擇算好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Std</a:t>
            </a:r>
            <a:endParaRPr lang="en-US" altLang="zh-TW" dirty="0" smtClean="0"/>
          </a:p>
          <a:p>
            <a:r>
              <a:rPr lang="zh-TW" altLang="en-US" dirty="0" smtClean="0"/>
              <a:t>標準差公式範例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=STDEV(B16:K16)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07" y="1839686"/>
            <a:ext cx="5143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9844043" y="2290536"/>
            <a:ext cx="417558" cy="713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中斷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特殊畫法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19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37697" y="1727201"/>
            <a:ext cx="9260114" cy="4470400"/>
            <a:chOff x="0" y="0"/>
            <a:chExt cx="6677025" cy="4176713"/>
          </a:xfrm>
        </p:grpSpPr>
        <p:graphicFrame>
          <p:nvGraphicFramePr>
            <p:cNvPr id="6" name="圖表 5"/>
            <p:cNvGraphicFramePr/>
            <p:nvPr/>
          </p:nvGraphicFramePr>
          <p:xfrm>
            <a:off x="0" y="0"/>
            <a:ext cx="6677025" cy="4176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雙波浪線 6"/>
            <p:cNvSpPr/>
            <p:nvPr/>
          </p:nvSpPr>
          <p:spPr>
            <a:xfrm>
              <a:off x="3714751" y="1243014"/>
              <a:ext cx="590550" cy="380999"/>
            </a:xfrm>
            <a:prstGeom prst="doubleWav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TW" altLang="en-US" sz="1100"/>
            </a:p>
          </p:txBody>
        </p:sp>
        <p:sp>
          <p:nvSpPr>
            <p:cNvPr id="8" name="雙波浪線 7"/>
            <p:cNvSpPr/>
            <p:nvPr/>
          </p:nvSpPr>
          <p:spPr>
            <a:xfrm>
              <a:off x="4676776" y="1223964"/>
              <a:ext cx="590550" cy="380999"/>
            </a:xfrm>
            <a:prstGeom prst="doubleWav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TW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270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如何提高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PowerPoint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匯出圖片的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解析度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根據</a:t>
            </a:r>
            <a:r>
              <a:rPr lang="zh-TW" altLang="en-US" dirty="0">
                <a:hlinkClick r:id="rId2" tooltip="微軟支援網站"/>
              </a:rPr>
              <a:t>微軟支援 </a:t>
            </a:r>
            <a:r>
              <a:rPr lang="en-US" altLang="zh-TW" dirty="0">
                <a:hlinkClick r:id="rId2" tooltip="微軟支援網站"/>
              </a:rPr>
              <a:t>(Support) </a:t>
            </a:r>
            <a:r>
              <a:rPr lang="zh-TW" altLang="en-US" dirty="0">
                <a:hlinkClick r:id="rId2" tooltip="微軟支援網站"/>
              </a:rPr>
              <a:t>網站</a:t>
            </a:r>
            <a:r>
              <a:rPr lang="zh-TW" altLang="en-US" dirty="0"/>
              <a:t>的說明，從 </a:t>
            </a:r>
            <a:r>
              <a:rPr lang="en-US" altLang="zh-TW" dirty="0"/>
              <a:t>PowerPoint </a:t>
            </a:r>
            <a:r>
              <a:rPr lang="zh-TW" altLang="en-US" dirty="0"/>
              <a:t>投影片另存成圖片的匯出解析度是 </a:t>
            </a:r>
            <a:r>
              <a:rPr lang="en-US" altLang="zh-TW" dirty="0"/>
              <a:t>96 dpi</a:t>
            </a:r>
            <a:r>
              <a:rPr lang="zh-TW" altLang="en-US" dirty="0"/>
              <a:t>，其實就是螢幕的解析度，僅合適於投影簡報的用途，無法使用到印刷上面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若要</a:t>
            </a:r>
            <a:r>
              <a:rPr lang="zh-TW" altLang="en-US" dirty="0"/>
              <a:t>提高匯出的圖片解析度，需要使用登錄編輯程式 </a:t>
            </a:r>
            <a:r>
              <a:rPr lang="en-US" altLang="zh-TW" dirty="0"/>
              <a:t>(</a:t>
            </a:r>
            <a:r>
              <a:rPr lang="en-US" altLang="zh-TW" dirty="0" err="1"/>
              <a:t>regedit</a:t>
            </a:r>
            <a:r>
              <a:rPr lang="en-US" altLang="zh-TW" dirty="0"/>
              <a:t>)</a:t>
            </a:r>
            <a:r>
              <a:rPr lang="zh-TW" altLang="en-US" dirty="0"/>
              <a:t>，依照下列步驟去變更預設值才能達到。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7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/>
              <a:t>設定新的</a:t>
            </a:r>
            <a:r>
              <a:rPr lang="zh-TW" altLang="en-US" dirty="0" smtClean="0"/>
              <a:t>參數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中斷軸以下</a:t>
            </a:r>
            <a:r>
              <a:rPr lang="en-US" altLang="zh-TW" dirty="0" smtClean="0"/>
              <a:t>:   =if(</a:t>
            </a:r>
            <a:r>
              <a:rPr lang="zh-TW" altLang="en-US" dirty="0" smtClean="0"/>
              <a:t>原始</a:t>
            </a:r>
            <a:r>
              <a:rPr lang="en-US" altLang="zh-TW" dirty="0" smtClean="0"/>
              <a:t>Y</a:t>
            </a:r>
            <a:r>
              <a:rPr lang="zh-TW" altLang="en-US" dirty="0" smtClean="0"/>
              <a:t>值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中斷軸位置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中斷軸位置</a:t>
            </a:r>
            <a:r>
              <a:rPr lang="en-US" altLang="zh-TW" dirty="0" smtClean="0"/>
              <a:t>,</a:t>
            </a:r>
            <a:r>
              <a:rPr lang="zh-TW" altLang="en-US" dirty="0" smtClean="0"/>
              <a:t>自己的原始值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中斷軸         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</a:t>
            </a:r>
            <a:r>
              <a:rPr lang="en-US" altLang="zh-TW" dirty="0"/>
              <a:t>= 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,1,NA())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中斷</a:t>
            </a:r>
            <a:r>
              <a:rPr lang="zh-TW" altLang="en-US" dirty="0"/>
              <a:t>軸</a:t>
            </a:r>
            <a:r>
              <a:rPr lang="zh-TW" altLang="en-US" dirty="0" smtClean="0"/>
              <a:t>以</a:t>
            </a:r>
            <a:r>
              <a:rPr lang="zh-TW" altLang="en-US" dirty="0"/>
              <a:t>上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=</a:t>
            </a:r>
            <a:r>
              <a:rPr lang="en-US" altLang="zh-TW" dirty="0"/>
              <a:t>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 smtClean="0"/>
              <a:t>,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 smtClean="0"/>
              <a:t>值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restart</a:t>
            </a:r>
            <a:r>
              <a:rPr lang="zh-TW" altLang="en-US" dirty="0" smtClean="0"/>
              <a:t>值</a:t>
            </a:r>
            <a:r>
              <a:rPr lang="en-US" altLang="zh-TW" dirty="0" smtClean="0"/>
              <a:t>,NA())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  記得加上</a:t>
            </a:r>
            <a:r>
              <a:rPr lang="en-US" altLang="zh-TW" dirty="0"/>
              <a:t>$</a:t>
            </a:r>
            <a:r>
              <a:rPr lang="zh-TW" altLang="en-US" dirty="0" smtClean="0"/>
              <a:t>符號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  建立新的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軸座標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原始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軸數值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en-US" dirty="0"/>
              <a:t>新的</a:t>
            </a:r>
            <a:r>
              <a:rPr lang="zh-TW" altLang="en-US" dirty="0" smtClean="0"/>
              <a:t>座標</a:t>
            </a:r>
            <a:r>
              <a:rPr lang="en-US" altLang="zh-TW" dirty="0" smtClean="0"/>
              <a:t>mark </a:t>
            </a:r>
            <a:r>
              <a:rPr lang="zh-TW" altLang="en-US" dirty="0" smtClean="0"/>
              <a:t>中斷軸之突起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新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軸標籤</a:t>
            </a:r>
            <a:r>
              <a:rPr lang="en-US" altLang="zh-TW" dirty="0" smtClean="0"/>
              <a:t>(</a:t>
            </a:r>
            <a:r>
              <a:rPr lang="zh-TW" altLang="en-US" dirty="0" smtClean="0"/>
              <a:t>對應原始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中斷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特殊畫法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561443" y="4228851"/>
            <a:ext cx="43495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restart</a:t>
            </a:r>
            <a:r>
              <a:rPr lang="zh-TW" altLang="en-US" b="1" dirty="0">
                <a:solidFill>
                  <a:srgbClr val="FF0000"/>
                </a:solidFill>
              </a:rPr>
              <a:t>值</a:t>
            </a:r>
            <a:r>
              <a:rPr lang="zh-TW" altLang="en-US" b="1" dirty="0" smtClean="0">
                <a:solidFill>
                  <a:srgbClr val="FF0000"/>
                </a:solidFill>
              </a:rPr>
              <a:t>為相對於</a:t>
            </a:r>
            <a:r>
              <a:rPr lang="en-US" altLang="zh-TW" b="1" dirty="0" smtClean="0">
                <a:solidFill>
                  <a:srgbClr val="FF0000"/>
                </a:solidFill>
              </a:rPr>
              <a:t>break</a:t>
            </a:r>
            <a:r>
              <a:rPr lang="zh-TW" altLang="en-US" b="1" dirty="0" smtClean="0">
                <a:solidFill>
                  <a:srgbClr val="FF0000"/>
                </a:solidFill>
              </a:rPr>
              <a:t>的另一個端點的值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標籤特殊數值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版面配置</a:t>
            </a:r>
            <a:endParaRPr lang="en-US" altLang="zh-TW" dirty="0"/>
          </a:p>
          <a:p>
            <a:r>
              <a:rPr lang="zh-TW" altLang="en-US" dirty="0"/>
              <a:t>資料標籤</a:t>
            </a:r>
            <a:endParaRPr lang="en-US" altLang="zh-TW" dirty="0"/>
          </a:p>
          <a:p>
            <a:r>
              <a:rPr lang="zh-TW" altLang="en-US" dirty="0"/>
              <a:t>終點外側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方法同第</a:t>
            </a:r>
            <a:r>
              <a:rPr lang="en-US" altLang="zh-TW" dirty="0" smtClean="0">
                <a:hlinkClick r:id="rId2" action="ppaction://hlinksldjump"/>
              </a:rPr>
              <a:t>13</a:t>
            </a:r>
            <a:r>
              <a:rPr lang="zh-TW" altLang="en-US" dirty="0"/>
              <a:t>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Times New Roman" pitchFamily="18" charset="0"/>
                <a:cs typeface="Times New Roman" pitchFamily="18" charset="0"/>
              </a:rPr>
              <a:t>Bar </a:t>
            </a: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graph  -</a:t>
            </a:r>
            <a:r>
              <a:rPr lang="zh-TW" altLang="en-US" sz="4000" dirty="0" smtClean="0">
                <a:latin typeface="Times New Roman" pitchFamily="18" charset="0"/>
                <a:cs typeface="Times New Roman" pitchFamily="18" charset="0"/>
              </a:rPr>
              <a:t>套入兩筆資料</a:t>
            </a:r>
            <a:r>
              <a:rPr lang="zh-TW" altLang="en-US" sz="4000" dirty="0">
                <a:latin typeface="Times New Roman" pitchFamily="18" charset="0"/>
                <a:cs typeface="Times New Roman" pitchFamily="18" charset="0"/>
              </a:rPr>
              <a:t>作圖</a:t>
            </a:r>
            <a:endParaRPr lang="zh-TW" altLang="en-US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7" y="1650320"/>
            <a:ext cx="7837714" cy="468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Excel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714" y="118382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設定兩組直條圖</a:t>
            </a:r>
            <a:r>
              <a:rPr lang="en-US" altLang="zh-TW" dirty="0"/>
              <a:t>DATA</a:t>
            </a:r>
            <a:r>
              <a:rPr lang="zh-TW" altLang="en-US" dirty="0" smtClean="0"/>
              <a:t>之後</a:t>
            </a:r>
            <a:r>
              <a:rPr lang="en-US" altLang="zh-TW" dirty="0" smtClean="0"/>
              <a:t>(</a:t>
            </a:r>
            <a:r>
              <a:rPr lang="zh-TW" altLang="en-US" dirty="0" smtClean="0"/>
              <a:t>修改成無格線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左鍵雙擊任一個</a:t>
            </a:r>
            <a:r>
              <a:rPr lang="en-US" altLang="zh-TW" dirty="0" smtClean="0"/>
              <a:t>bar</a:t>
            </a:r>
          </a:p>
          <a:p>
            <a:r>
              <a:rPr lang="zh-TW" altLang="en-US" dirty="0" smtClean="0"/>
              <a:t>將類別間距調整為</a:t>
            </a:r>
            <a:r>
              <a:rPr lang="en-US" altLang="zh-TW" dirty="0" smtClean="0"/>
              <a:t>0%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12" y="1189944"/>
            <a:ext cx="4475388" cy="52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671709" y="2470068"/>
            <a:ext cx="3418691" cy="781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306" y="1564367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選擇要變更的</a:t>
            </a:r>
            <a:r>
              <a:rPr lang="en-US" altLang="zh-TW" dirty="0" smtClean="0"/>
              <a:t>BAR</a:t>
            </a:r>
          </a:p>
          <a:p>
            <a:r>
              <a:rPr lang="zh-TW" altLang="en-US" dirty="0" smtClean="0"/>
              <a:t>點選左上方的變更圖表類型</a:t>
            </a:r>
            <a:endParaRPr lang="en-US" altLang="zh-TW" dirty="0" smtClean="0"/>
          </a:p>
          <a:p>
            <a:r>
              <a:rPr lang="zh-TW" altLang="en-US" dirty="0" smtClean="0"/>
              <a:t>變更</a:t>
            </a:r>
            <a:r>
              <a:rPr lang="zh-TW" altLang="en-US" dirty="0"/>
              <a:t>為折線</a:t>
            </a:r>
            <a:r>
              <a:rPr lang="zh-TW" altLang="en-US" dirty="0" smtClean="0"/>
              <a:t>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66" y="1333500"/>
            <a:ext cx="76581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580166" y="1527876"/>
            <a:ext cx="595003" cy="942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743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雙擊折線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點選副座標軸</a:t>
            </a:r>
            <a:r>
              <a:rPr lang="en-US" altLang="zh-TW" dirty="0" smtClean="0"/>
              <a:t>:</a:t>
            </a:r>
            <a:r>
              <a:rPr lang="zh-TW" altLang="en-US" dirty="0" smtClean="0"/>
              <a:t>於右邊形成折線圖之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</a:t>
            </a:r>
            <a:endParaRPr lang="en-US" altLang="zh-TW" dirty="0"/>
          </a:p>
          <a:p>
            <a:r>
              <a:rPr lang="zh-TW" altLang="en-US" dirty="0"/>
              <a:t>接著放上標題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en-US" dirty="0"/>
              <a:t>調整好圖例</a:t>
            </a:r>
            <a:endParaRPr lang="en-US" altLang="zh-TW" dirty="0"/>
          </a:p>
          <a:p>
            <a:r>
              <a:rPr lang="zh-TW" altLang="en-US" dirty="0"/>
              <a:t>調整好圖形大小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en-US" dirty="0"/>
              <a:t>放上</a:t>
            </a:r>
            <a:r>
              <a:rPr lang="en-US" altLang="zh-TW" dirty="0"/>
              <a:t>XY</a:t>
            </a:r>
            <a:r>
              <a:rPr lang="zh-TW" altLang="en-US" dirty="0" smtClean="0"/>
              <a:t>軸標題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81" y="1096510"/>
            <a:ext cx="4832319" cy="54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22" y="3960132"/>
            <a:ext cx="45529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首先先將數據整理成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注意必須將</a:t>
            </a:r>
            <a:r>
              <a:rPr lang="en-US" altLang="zh-TW" dirty="0" smtClean="0"/>
              <a:t>Q3</a:t>
            </a:r>
            <a:r>
              <a:rPr lang="zh-TW" altLang="en-US" dirty="0" smtClean="0"/>
              <a:t>和</a:t>
            </a:r>
            <a:r>
              <a:rPr lang="en-US" altLang="zh-TW" dirty="0" smtClean="0"/>
              <a:t>Q1</a:t>
            </a:r>
            <a:r>
              <a:rPr lang="zh-TW" altLang="en-US" dirty="0" smtClean="0"/>
              <a:t>擺在最上面或最下面  不然畫漲跌線的時候 系統會將漲跌線畫到</a:t>
            </a:r>
            <a:r>
              <a:rPr lang="en-US" altLang="zh-TW" dirty="0" smtClean="0"/>
              <a:t>MAX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min</a:t>
            </a:r>
            <a:r>
              <a:rPr lang="zh-TW" altLang="en-US" dirty="0"/>
              <a:t> </a:t>
            </a:r>
            <a:r>
              <a:rPr lang="zh-TW" altLang="en-US" dirty="0" smtClean="0"/>
              <a:t> 如果畫成這樣的話  鬍鬚就不見了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4" y="1800411"/>
            <a:ext cx="5451330" cy="201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整個</a:t>
            </a:r>
            <a:r>
              <a:rPr lang="zh-TW" altLang="en-US" dirty="0" smtClean="0"/>
              <a:t>框起來</a:t>
            </a:r>
            <a:endParaRPr lang="en-US" altLang="zh-TW" dirty="0" smtClean="0"/>
          </a:p>
          <a:p>
            <a:r>
              <a:rPr lang="zh-TW" altLang="en-US" dirty="0"/>
              <a:t>「插入 → 折線圖 → 含有資料標計的折線圖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去除格線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zh-TW" altLang="en-US" dirty="0"/>
              <a:t>列</a:t>
            </a:r>
            <a:r>
              <a:rPr lang="en-US" altLang="zh-TW" dirty="0"/>
              <a:t>/</a:t>
            </a:r>
            <a:r>
              <a:rPr lang="zh-TW" altLang="en-US" dirty="0" smtClean="0"/>
              <a:t>欄有反轉的現象請點選</a:t>
            </a:r>
            <a:endParaRPr lang="en-US" altLang="zh-TW" dirty="0" smtClean="0"/>
          </a:p>
          <a:p>
            <a:r>
              <a:rPr lang="zh-TW" altLang="en-US" dirty="0" smtClean="0"/>
              <a:t>右</a:t>
            </a:r>
            <a:r>
              <a:rPr lang="zh-TW" altLang="en-US" dirty="0"/>
              <a:t>鍵點選「選取資料</a:t>
            </a:r>
            <a:r>
              <a:rPr lang="zh-TW" altLang="en-US" dirty="0" smtClean="0"/>
              <a:t>」</a:t>
            </a:r>
            <a:r>
              <a:rPr lang="zh-TW" altLang="en-US" dirty="0"/>
              <a:t> </a:t>
            </a:r>
            <a:r>
              <a:rPr lang="zh-TW" altLang="en-US" dirty="0" smtClean="0"/>
              <a:t>→</a:t>
            </a:r>
            <a:r>
              <a:rPr lang="zh-TW" altLang="en-US" dirty="0"/>
              <a:t> 「</a:t>
            </a:r>
            <a:r>
              <a:rPr lang="zh-TW" altLang="en-US" dirty="0" smtClean="0"/>
              <a:t>切換列</a:t>
            </a:r>
            <a:r>
              <a:rPr lang="en-US" altLang="zh-TW" dirty="0" smtClean="0"/>
              <a:t>/</a:t>
            </a:r>
            <a:r>
              <a:rPr lang="zh-TW" altLang="en-US" dirty="0" smtClean="0"/>
              <a:t>欄</a:t>
            </a:r>
            <a:r>
              <a:rPr lang="zh-TW" altLang="en-US" dirty="0"/>
              <a:t>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32443" r="23875" b="14445"/>
          <a:stretch/>
        </p:blipFill>
        <p:spPr bwMode="auto">
          <a:xfrm>
            <a:off x="8448675" y="1155789"/>
            <a:ext cx="3524250" cy="240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45190"/>
            <a:ext cx="4610100" cy="23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9161566" y="4524374"/>
            <a:ext cx="830159" cy="25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匯出圖片的解析度至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300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dpi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開始</a:t>
            </a:r>
            <a:r>
              <a:rPr lang="en-US" altLang="zh-TW" dirty="0"/>
              <a:t>] [</a:t>
            </a:r>
            <a:r>
              <a:rPr lang="zh-TW" altLang="en-US" dirty="0"/>
              <a:t>執行</a:t>
            </a:r>
            <a:r>
              <a:rPr lang="en-US" altLang="zh-TW" dirty="0"/>
              <a:t>]</a:t>
            </a:r>
          </a:p>
          <a:p>
            <a:endParaRPr lang="en-US" altLang="zh-TW" dirty="0"/>
          </a:p>
          <a:p>
            <a:r>
              <a:rPr lang="zh-TW" altLang="en-US" dirty="0"/>
              <a:t>對話框中，輸入 </a:t>
            </a:r>
            <a:r>
              <a:rPr lang="en-US" altLang="zh-TW" dirty="0" err="1"/>
              <a:t>regedit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 </a:t>
            </a:r>
            <a:r>
              <a:rPr lang="en-US" altLang="zh-TW" dirty="0"/>
              <a:t>[</a:t>
            </a:r>
            <a:r>
              <a:rPr lang="zh-TW" altLang="en-US" dirty="0"/>
              <a:t>確定</a:t>
            </a:r>
            <a:r>
              <a:rPr lang="en-US" altLang="zh-TW" dirty="0"/>
              <a:t>]</a:t>
            </a:r>
          </a:p>
          <a:p>
            <a:endParaRPr lang="en-US" altLang="zh-TW" dirty="0"/>
          </a:p>
          <a:p>
            <a:r>
              <a:rPr lang="zh-TW" altLang="en-US" dirty="0"/>
              <a:t>展開下列登錄子機碼：</a:t>
            </a:r>
            <a:r>
              <a:rPr lang="en-US" altLang="zh-TW" dirty="0"/>
              <a:t>HKEY_CURRENT_USER\Software\Microsoft\Office\12.0\PowerPoint\Options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/>
          <a:stretch/>
        </p:blipFill>
        <p:spPr bwMode="auto">
          <a:xfrm>
            <a:off x="10856686" y="0"/>
            <a:ext cx="1335314" cy="12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點選右鍵依序選取「資料數列格式 → 線條 → 將</a:t>
            </a:r>
            <a:r>
              <a:rPr lang="en-US" altLang="zh-TW" dirty="0"/>
              <a:t>"</a:t>
            </a:r>
            <a:r>
              <a:rPr lang="zh-TW" altLang="en-US" dirty="0"/>
              <a:t>自動</a:t>
            </a:r>
            <a:r>
              <a:rPr lang="en-US" altLang="zh-TW" dirty="0"/>
              <a:t>"</a:t>
            </a:r>
            <a:r>
              <a:rPr lang="zh-TW" altLang="en-US" dirty="0"/>
              <a:t>改為無線條</a:t>
            </a:r>
            <a:r>
              <a:rPr lang="en-US" altLang="zh-TW" dirty="0"/>
              <a:t>"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5088"/>
            <a:ext cx="45529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點選圖上的任一數列端點，選取「設計 → 新增圖項項目 → 線條→高低點連線」、「設計 → 新增圖項項目 → 漲跌線→漲跌線」便可以得到初步的 </a:t>
            </a:r>
            <a:r>
              <a:rPr lang="en-US" altLang="zh-TW" dirty="0"/>
              <a:t>Box Plot </a:t>
            </a:r>
            <a:r>
              <a:rPr lang="zh-TW" altLang="en-US" dirty="0"/>
              <a:t>雛形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02814"/>
              </p:ext>
            </p:extLst>
          </p:nvPr>
        </p:nvGraphicFramePr>
        <p:xfrm>
          <a:off x="6967537" y="31765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028950"/>
            <a:ext cx="3438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4438649"/>
            <a:ext cx="4005262" cy="2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錯誤示範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525057"/>
              </p:ext>
            </p:extLst>
          </p:nvPr>
        </p:nvGraphicFramePr>
        <p:xfrm>
          <a:off x="6557963" y="666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305175"/>
            <a:ext cx="3467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4" y="3133725"/>
            <a:ext cx="4909854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8485292" y="4133138"/>
            <a:ext cx="489500" cy="25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486650" y="5762625"/>
            <a:ext cx="3524250" cy="10001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請利用紅色框框調整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Q3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以及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Q1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的位置進行修正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將圖上繪圖區底色改為「填滿→實心填滿→白色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點選圖上黑色盒狀圖，將其改為無填滿，「下跌線格式→填滿→無填滿」</a:t>
            </a:r>
          </a:p>
          <a:p>
            <a:endParaRPr lang="zh-TW" altLang="en-US" dirty="0"/>
          </a:p>
          <a:p>
            <a:r>
              <a:rPr lang="zh-TW" altLang="en-US" dirty="0"/>
              <a:t>「資料數列格式→數列選項→標記→標記選項→ 內建→“</a:t>
            </a:r>
            <a:r>
              <a:rPr lang="en-US" altLang="zh-TW" dirty="0"/>
              <a:t>-”→</a:t>
            </a:r>
            <a:r>
              <a:rPr lang="zh-TW" altLang="en-US" dirty="0"/>
              <a:t>大小」、「資料數列格式→數列選項→標記→填滿→ 選顏色」</a:t>
            </a:r>
          </a:p>
          <a:p>
            <a:endParaRPr lang="zh-TW" altLang="en-US" dirty="0"/>
          </a:p>
          <a:p>
            <a:endParaRPr lang="zh-TW" altLang="en-US" dirty="0"/>
          </a:p>
          <a:p>
            <a:r>
              <a:rPr lang="zh-TW" altLang="en-US" dirty="0"/>
              <a:t>把其它四條數列的端點改為平滑格式</a:t>
            </a:r>
            <a:r>
              <a:rPr lang="en-US" altLang="zh-TW" dirty="0"/>
              <a:t>(</a:t>
            </a:r>
            <a:r>
              <a:rPr lang="zh-TW" altLang="en-US" dirty="0"/>
              <a:t>「資料數列格式→數列選項→標記→無填滿→ 無線條」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Boxplot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25043"/>
              </p:ext>
            </p:extLst>
          </p:nvPr>
        </p:nvGraphicFramePr>
        <p:xfrm>
          <a:off x="3819196" y="2053130"/>
          <a:ext cx="4553607" cy="275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 and median based on group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 and median based on group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建立散佈圖</a:t>
            </a:r>
            <a:endParaRPr lang="en-US" altLang="zh-TW" dirty="0" smtClean="0"/>
          </a:p>
          <a:p>
            <a:r>
              <a:rPr lang="zh-TW" altLang="en-US" dirty="0" smtClean="0"/>
              <a:t>並利用選取資料來源選項新增各組的中位數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r="50000" b="32106"/>
          <a:stretch/>
        </p:blipFill>
        <p:spPr bwMode="auto">
          <a:xfrm>
            <a:off x="304800" y="2946400"/>
            <a:ext cx="4784651" cy="35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869749" y="3131652"/>
            <a:ext cx="382937" cy="9323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82" y="2946400"/>
            <a:ext cx="6616860" cy="32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sigmaplot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Scatter plot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with Error Bars and Fitted Curves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 with Error Bars and Fitted Curves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sample</a:t>
            </a:r>
            <a:r>
              <a:rPr lang="zh-TW" altLang="en-US" dirty="0" smtClean="0"/>
              <a:t>為例子</a:t>
            </a:r>
            <a:endParaRPr lang="en-US" altLang="zh-TW" dirty="0" smtClean="0"/>
          </a:p>
          <a:p>
            <a:r>
              <a:rPr lang="zh-TW" altLang="en-US" dirty="0" smtClean="0"/>
              <a:t>點選左上角的 </a:t>
            </a:r>
            <a:r>
              <a:rPr lang="en-US" altLang="zh-TW" dirty="0"/>
              <a:t>M</a:t>
            </a:r>
            <a:r>
              <a:rPr lang="en-US" altLang="zh-TW" dirty="0" smtClean="0"/>
              <a:t>ultiple Scatter- Error Bars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151086" y="2989490"/>
            <a:ext cx="8040914" cy="3484336"/>
            <a:chOff x="3947886" y="2684690"/>
            <a:chExt cx="8040914" cy="3484336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8" b="59355"/>
            <a:stretch/>
          </p:blipFill>
          <p:spPr bwMode="auto">
            <a:xfrm>
              <a:off x="3947886" y="2684690"/>
              <a:ext cx="8040914" cy="348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566435" y="3218738"/>
              <a:ext cx="470023" cy="7146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792686" y="3933372"/>
              <a:ext cx="566057" cy="5643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13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出現對話框後</a:t>
            </a:r>
            <a:endParaRPr lang="en-US" altLang="zh-TW" dirty="0" smtClean="0"/>
          </a:p>
          <a:p>
            <a:r>
              <a:rPr lang="zh-TW" altLang="en-US" dirty="0" smtClean="0"/>
              <a:t>選擇</a:t>
            </a:r>
            <a:r>
              <a:rPr lang="en-US" altLang="zh-TW" dirty="0"/>
              <a:t>Worksheet </a:t>
            </a:r>
            <a:r>
              <a:rPr lang="en-US" altLang="zh-TW" dirty="0" smtClean="0"/>
              <a:t>Columns</a:t>
            </a:r>
          </a:p>
          <a:p>
            <a:r>
              <a:rPr lang="zh-TW" altLang="en-US" dirty="0"/>
              <a:t>點選</a:t>
            </a:r>
            <a:r>
              <a:rPr lang="zh-TW" altLang="en-US" dirty="0" smtClean="0"/>
              <a:t>下一步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選擇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/>
              <a:t>Many Y</a:t>
            </a:r>
          </a:p>
          <a:p>
            <a:r>
              <a:rPr lang="zh-TW" altLang="en-US" dirty="0" smtClean="0"/>
              <a:t>下一步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43" y="1691367"/>
            <a:ext cx="4352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18" y="4196896"/>
            <a:ext cx="42862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Scatter Plot with Error Bars and Fitted Curves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36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9"/>
          <a:stretch/>
        </p:blipFill>
        <p:spPr bwMode="auto">
          <a:xfrm>
            <a:off x="-1" y="2961595"/>
            <a:ext cx="11901715" cy="38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匯出圖片的解析度至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300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dpi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展開下列登錄子機碼：</a:t>
            </a:r>
            <a:r>
              <a:rPr lang="en-US" altLang="zh-TW" dirty="0"/>
              <a:t>HKEY_CURRENT_USER\Software\Microsoft\Office\</a:t>
            </a:r>
            <a:r>
              <a:rPr lang="en-US" altLang="zh-TW" b="1" dirty="0">
                <a:solidFill>
                  <a:srgbClr val="FF0000"/>
                </a:solidFill>
              </a:rPr>
              <a:t>12.0</a:t>
            </a:r>
            <a:r>
              <a:rPr lang="en-US" altLang="zh-TW" dirty="0"/>
              <a:t>\PowerPoint\Options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8343" y="4136571"/>
            <a:ext cx="2525486" cy="275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/>
          <a:stretch/>
        </p:blipFill>
        <p:spPr bwMode="auto">
          <a:xfrm>
            <a:off x="10856686" y="0"/>
            <a:ext cx="1335314" cy="12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依序設定</a:t>
            </a:r>
            <a:r>
              <a:rPr lang="en-US" altLang="zh-TW" dirty="0" smtClean="0"/>
              <a:t>X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en-US" altLang="zh-TW" dirty="0" smtClean="0">
                <a:latin typeface="新細明體"/>
                <a:ea typeface="新細明體"/>
              </a:rPr>
              <a:t>Y</a:t>
            </a:r>
            <a:r>
              <a:rPr lang="zh-TW" altLang="en-US" dirty="0" smtClean="0">
                <a:latin typeface="新細明體"/>
              </a:rPr>
              <a:t> 、</a:t>
            </a:r>
            <a:r>
              <a:rPr lang="en-US" altLang="zh-TW" dirty="0" err="1" smtClean="0">
                <a:latin typeface="新細明體"/>
              </a:rPr>
              <a:t>erro</a:t>
            </a:r>
            <a:endParaRPr lang="en-US" altLang="zh-TW" dirty="0" smtClean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接著按下完成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1" y="3314700"/>
            <a:ext cx="334383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6057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33625"/>
            <a:ext cx="4191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點選上方工具列中的</a:t>
            </a:r>
            <a:r>
              <a:rPr lang="en-US" altLang="zh-TW" dirty="0" smtClean="0"/>
              <a:t>Graph Page</a:t>
            </a:r>
          </a:p>
          <a:p>
            <a:r>
              <a:rPr lang="zh-TW" altLang="en-US" dirty="0"/>
              <a:t>接著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Add Plot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9" y="3715657"/>
            <a:ext cx="12158851" cy="16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406743" y="4146622"/>
            <a:ext cx="1277257" cy="2821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Scatter Plot with Error Bars and Fitted Curves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5" y="146731"/>
            <a:ext cx="4038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5" y="2466296"/>
            <a:ext cx="4162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5" y="4618946"/>
            <a:ext cx="4191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接著按下完成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85" y="400505"/>
            <a:ext cx="81153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1241401"/>
            <a:ext cx="5339442" cy="53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 with Error Bars and Fitted Curves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Scatter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圖上點選</a:t>
            </a:r>
            <a:r>
              <a:rPr lang="en-US" altLang="zh-TW" dirty="0" smtClean="0"/>
              <a:t>Object Property</a:t>
            </a:r>
          </a:p>
          <a:p>
            <a:r>
              <a:rPr lang="zh-TW" altLang="en-US" dirty="0"/>
              <a:t>調整該點之</a:t>
            </a:r>
            <a:r>
              <a:rPr lang="zh-TW" altLang="en-US" dirty="0" smtClean="0"/>
              <a:t>顏色以及圖形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33524" r="28857" b="12296"/>
          <a:stretch/>
        </p:blipFill>
        <p:spPr bwMode="auto">
          <a:xfrm>
            <a:off x="6618515" y="841829"/>
            <a:ext cx="5050971" cy="46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766951" y="0"/>
            <a:ext cx="746957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Create Graph </a:t>
            </a:r>
            <a:r>
              <a:rPr lang="zh-TW" altLang="en-US" dirty="0" smtClean="0"/>
              <a:t>下方選擇</a:t>
            </a:r>
            <a:r>
              <a:rPr lang="en-US" altLang="zh-TW" dirty="0" smtClean="0"/>
              <a:t>Grouped Vertical Bar-</a:t>
            </a:r>
            <a:r>
              <a:rPr lang="en-US" altLang="zh-TW" dirty="0" err="1" smtClean="0"/>
              <a:t>Erro</a:t>
            </a:r>
            <a:r>
              <a:rPr lang="en-US" altLang="zh-TW" dirty="0" smtClean="0"/>
              <a:t> Bars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86" b="58519"/>
          <a:stretch/>
        </p:blipFill>
        <p:spPr bwMode="auto">
          <a:xfrm>
            <a:off x="2380343" y="2685143"/>
            <a:ext cx="9710057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553406" y="4064000"/>
            <a:ext cx="470023" cy="3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選擇</a:t>
            </a:r>
            <a:r>
              <a:rPr lang="en-US" altLang="zh-TW" dirty="0" smtClean="0"/>
              <a:t>Row Means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7" y="1888218"/>
            <a:ext cx="4219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536585" y="2171865"/>
            <a:ext cx="1340880" cy="3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52" y="4302806"/>
            <a:ext cx="42100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43327"/>
            <a:ext cx="112966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 [Options]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按右鍵，選擇 </a:t>
            </a:r>
            <a:r>
              <a:rPr lang="en-US" altLang="zh-TW" dirty="0"/>
              <a:t>[</a:t>
            </a:r>
            <a:r>
              <a:rPr lang="zh-TW" altLang="en-US" dirty="0"/>
              <a:t>新增</a:t>
            </a:r>
            <a:r>
              <a:rPr lang="en-US" altLang="zh-TW" dirty="0" smtClean="0"/>
              <a:t>]</a:t>
            </a:r>
          </a:p>
          <a:p>
            <a:endParaRPr lang="en-US" altLang="zh-TW" dirty="0"/>
          </a:p>
          <a:p>
            <a:r>
              <a:rPr lang="zh-TW" altLang="en-US" dirty="0"/>
              <a:t>選 </a:t>
            </a:r>
            <a:r>
              <a:rPr lang="en-US" altLang="zh-TW" dirty="0"/>
              <a:t>[ DWORD </a:t>
            </a:r>
            <a:r>
              <a:rPr lang="zh-TW" altLang="en-US" dirty="0"/>
              <a:t>值</a:t>
            </a:r>
            <a:r>
              <a:rPr lang="en-US" altLang="zh-TW" dirty="0" smtClean="0"/>
              <a:t>]</a:t>
            </a:r>
          </a:p>
          <a:p>
            <a:endParaRPr lang="en-US" altLang="zh-TW" dirty="0" smtClean="0"/>
          </a:p>
          <a:p>
            <a:r>
              <a:rPr lang="zh-TW" altLang="en-US" dirty="0"/>
              <a:t>輸入</a:t>
            </a:r>
            <a:r>
              <a:rPr lang="en-US" altLang="zh-TW" dirty="0" err="1" smtClean="0"/>
              <a:t>ExportBitmapResolution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按 </a:t>
            </a:r>
            <a:r>
              <a:rPr lang="en-US" altLang="zh-TW" dirty="0"/>
              <a:t>Enter </a:t>
            </a:r>
            <a:r>
              <a:rPr lang="zh-TW" altLang="en-US" dirty="0"/>
              <a:t>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165169" y="189591"/>
            <a:ext cx="6026831" cy="6224073"/>
            <a:chOff x="5558971" y="189592"/>
            <a:chExt cx="6026831" cy="62240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971" y="189592"/>
              <a:ext cx="6026831" cy="6224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878285" y="493486"/>
              <a:ext cx="2344057" cy="2757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62913" y="921658"/>
              <a:ext cx="1959429" cy="2757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959599" y="4020457"/>
              <a:ext cx="2525486" cy="3991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25655" y="5174344"/>
              <a:ext cx="1850573" cy="50074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908401"/>
            <a:ext cx="41338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左鍵雙擊圖形</a:t>
            </a:r>
            <a:endParaRPr lang="en-US" altLang="zh-TW" dirty="0" smtClean="0"/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Breaks</a:t>
            </a:r>
          </a:p>
          <a:p>
            <a:r>
              <a:rPr lang="en-US" altLang="zh-TW" dirty="0" smtClean="0"/>
              <a:t>Axis 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Y Data</a:t>
            </a:r>
          </a:p>
          <a:p>
            <a:r>
              <a:rPr lang="zh-TW" altLang="en-US" dirty="0" smtClean="0"/>
              <a:t>輸入想中斷之區間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27090" r="31048" b="20000"/>
          <a:stretch/>
        </p:blipFill>
        <p:spPr bwMode="auto">
          <a:xfrm>
            <a:off x="4209143" y="1843315"/>
            <a:ext cx="8897257" cy="45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111547" y="2683823"/>
            <a:ext cx="470023" cy="236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543731"/>
            <a:ext cx="89058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Scaling</a:t>
            </a:r>
          </a:p>
          <a:p>
            <a:r>
              <a:rPr lang="en-US" altLang="zh-TW" dirty="0" smtClean="0"/>
              <a:t>End:</a:t>
            </a:r>
            <a:r>
              <a:rPr lang="zh-TW" altLang="en-US" dirty="0" smtClean="0"/>
              <a:t>可調整到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300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417186" y="1635352"/>
            <a:ext cx="8772525" cy="4429125"/>
            <a:chOff x="2362881" y="1635352"/>
            <a:chExt cx="8772525" cy="442912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881" y="1635352"/>
              <a:ext cx="8772525" cy="442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505406" y="3073402"/>
              <a:ext cx="1319109" cy="1995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875316" y="4125688"/>
              <a:ext cx="391680" cy="1995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683203"/>
            <a:ext cx="87915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Grouped Bar Chart with Error Bars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可以直接複製貼上圖檔</a:t>
            </a:r>
            <a:endParaRPr lang="en-US" altLang="zh-TW" dirty="0" smtClean="0"/>
          </a:p>
          <a:p>
            <a:r>
              <a:rPr lang="zh-TW" altLang="en-US" dirty="0"/>
              <a:t>也可</a:t>
            </a:r>
            <a:r>
              <a:rPr lang="zh-TW" altLang="en-US" dirty="0" smtClean="0"/>
              <a:t>從</a:t>
            </a:r>
            <a:r>
              <a:rPr lang="en-US" altLang="zh-TW" dirty="0" smtClean="0"/>
              <a:t>Graph Page -&gt; Object -&gt; Graphic File </a:t>
            </a:r>
            <a:r>
              <a:rPr lang="zh-TW" altLang="en-US" dirty="0" smtClean="0"/>
              <a:t>進行圖檔的匯入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345870" y="2319566"/>
            <a:ext cx="7039429" cy="4034566"/>
            <a:chOff x="2349500" y="2061434"/>
            <a:chExt cx="7039429" cy="403456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81" b="27026"/>
            <a:stretch/>
          </p:blipFill>
          <p:spPr bwMode="auto">
            <a:xfrm>
              <a:off x="2349500" y="2061434"/>
              <a:ext cx="7039429" cy="4034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3126220" y="2373088"/>
              <a:ext cx="861579" cy="11829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140199" y="2184400"/>
              <a:ext cx="558801" cy="2703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err="1" smtClean="0"/>
              <a:t>Sinple</a:t>
            </a:r>
            <a:r>
              <a:rPr lang="en-US" altLang="zh-TW" dirty="0" smtClean="0"/>
              <a:t> Vertical Bar </a:t>
            </a:r>
            <a:r>
              <a:rPr lang="zh-TW" altLang="en-US" dirty="0" smtClean="0"/>
              <a:t>圖形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9" b="52423"/>
          <a:stretch/>
        </p:blipFill>
        <p:spPr bwMode="auto">
          <a:xfrm>
            <a:off x="6879772" y="1553028"/>
            <a:ext cx="4905829" cy="40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739619" y="1803905"/>
            <a:ext cx="593068" cy="150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714" y="16328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" y="1341891"/>
            <a:ext cx="42195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89" y="1049110"/>
            <a:ext cx="75914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51" y="3754210"/>
            <a:ext cx="76581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3686" y="1046047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左鍵雙擊圖形</a:t>
            </a:r>
            <a:endParaRPr lang="en-US" altLang="zh-TW" dirty="0" smtClean="0"/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Bar Widths</a:t>
            </a:r>
          </a:p>
          <a:p>
            <a:r>
              <a:rPr lang="zh-TW" altLang="en-US" dirty="0" smtClean="0"/>
              <a:t>將</a:t>
            </a:r>
            <a:r>
              <a:rPr lang="en-US" altLang="zh-TW" dirty="0" smtClean="0"/>
              <a:t>Bar </a:t>
            </a:r>
            <a:r>
              <a:rPr lang="en-US" altLang="zh-TW" dirty="0" err="1" smtClean="0"/>
              <a:t>thidness</a:t>
            </a:r>
            <a:r>
              <a:rPr lang="zh-TW" altLang="en-US" dirty="0" smtClean="0"/>
              <a:t>拉到</a:t>
            </a:r>
            <a:r>
              <a:rPr lang="en-US" altLang="zh-TW" dirty="0" smtClean="0"/>
              <a:t>100%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67" y="2786287"/>
            <a:ext cx="7153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0900" y="1409700"/>
            <a:ext cx="10515600" cy="55626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雙擊剛輸入的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ExportBitmapResolution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]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開啟對話框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勾選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十進位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]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數值資料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]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數值：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300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按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Enter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此編輯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程式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匯出圖片的解析度至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300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dpi</a:t>
            </a:r>
            <a:endParaRPr lang="zh-TW" alt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/>
          <a:stretch/>
        </p:blipFill>
        <p:spPr bwMode="auto">
          <a:xfrm>
            <a:off x="10856686" y="0"/>
            <a:ext cx="1335314" cy="12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7"/>
          <a:stretch/>
        </p:blipFill>
        <p:spPr bwMode="auto">
          <a:xfrm>
            <a:off x="5787118" y="1816100"/>
            <a:ext cx="601118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Fills</a:t>
            </a:r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Color 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None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86" y="1611765"/>
            <a:ext cx="76581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9" y="1504950"/>
            <a:ext cx="11611297" cy="48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539389" y="1915882"/>
            <a:ext cx="1101068" cy="290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413046" y="4172853"/>
            <a:ext cx="1558268" cy="290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62</a:t>
            </a:fld>
            <a:endParaRPr lang="zh-TW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1442586"/>
            <a:ext cx="41529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1442586"/>
            <a:ext cx="41433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3918858"/>
            <a:ext cx="76009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按下加軸</a:t>
            </a:r>
            <a:endParaRPr lang="en-US" altLang="zh-TW" dirty="0" smtClean="0"/>
          </a:p>
          <a:p>
            <a:r>
              <a:rPr lang="zh-TW" altLang="en-US" dirty="0"/>
              <a:t>選擇</a:t>
            </a:r>
            <a:r>
              <a:rPr lang="en-US" altLang="zh-TW" dirty="0"/>
              <a:t>Plot2</a:t>
            </a:r>
            <a:endParaRPr lang="zh-TW" altLang="en-US" dirty="0"/>
          </a:p>
          <a:p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4348707" y="1509486"/>
            <a:ext cx="6696664" cy="4971143"/>
            <a:chOff x="4348707" y="1509486"/>
            <a:chExt cx="6696664" cy="4971143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707" y="1509486"/>
              <a:ext cx="6696664" cy="497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10292646" y="2075538"/>
              <a:ext cx="752725" cy="174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選擇加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選擇右側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020686" y="1386788"/>
            <a:ext cx="5863544" cy="2227269"/>
            <a:chOff x="3875542" y="3197452"/>
            <a:chExt cx="7343775" cy="3133725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542" y="3197452"/>
              <a:ext cx="7343775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243161" y="3780964"/>
              <a:ext cx="1304268" cy="2648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6" y="3904343"/>
            <a:ext cx="6401001" cy="28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65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095625" y="1596571"/>
            <a:ext cx="6250256" cy="4772933"/>
            <a:chOff x="3095625" y="1596571"/>
            <a:chExt cx="6250256" cy="477293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25" y="1596571"/>
              <a:ext cx="5614264" cy="477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8395855" y="3983037"/>
              <a:ext cx="950026" cy="1289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4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雙擊圖形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Graph Planes</a:t>
            </a:r>
          </a:p>
          <a:p>
            <a:r>
              <a:rPr lang="zh-TW" altLang="en-US" dirty="0"/>
              <a:t>可改變背景色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67" y="1977833"/>
            <a:ext cx="8319633" cy="399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6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Line and Bar Chart with 2 Y Axes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Start</a:t>
            </a:r>
            <a:r>
              <a:rPr lang="zh-TW" altLang="en-US" dirty="0" smtClean="0"/>
              <a:t>改為從</a:t>
            </a:r>
            <a:r>
              <a:rPr lang="en-US" altLang="zh-TW" dirty="0" smtClean="0"/>
              <a:t>0</a:t>
            </a:r>
            <a:r>
              <a:rPr lang="zh-TW" altLang="en-US" dirty="0" smtClean="0"/>
              <a:t>開始</a:t>
            </a:r>
            <a:endParaRPr lang="en-US" altLang="zh-TW" dirty="0" smtClean="0"/>
          </a:p>
          <a:p>
            <a:r>
              <a:rPr lang="en-US" altLang="zh-TW" dirty="0" smtClean="0"/>
              <a:t>End</a:t>
            </a:r>
            <a:r>
              <a:rPr lang="zh-TW" altLang="en-US" dirty="0" smtClean="0"/>
              <a:t>改為</a:t>
            </a:r>
            <a:r>
              <a:rPr lang="en-US" altLang="zh-TW" dirty="0" smtClean="0"/>
              <a:t>26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67</a:t>
            </a:fld>
            <a:endParaRPr lang="zh-TW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1" y="1242331"/>
            <a:ext cx="6188828" cy="26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586511" y="2048258"/>
            <a:ext cx="754746" cy="201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7141028" y="3933371"/>
            <a:ext cx="3747264" cy="2698246"/>
            <a:chOff x="7141028" y="3933371"/>
            <a:chExt cx="3747264" cy="2698246"/>
          </a:xfrm>
        </p:grpSpPr>
        <p:grpSp>
          <p:nvGrpSpPr>
            <p:cNvPr id="5" name="群組 4"/>
            <p:cNvGrpSpPr/>
            <p:nvPr/>
          </p:nvGrpSpPr>
          <p:grpSpPr>
            <a:xfrm>
              <a:off x="7141028" y="3933371"/>
              <a:ext cx="3747264" cy="2578341"/>
              <a:chOff x="7141028" y="3933371"/>
              <a:chExt cx="3747264" cy="2578341"/>
            </a:xfrm>
          </p:grpSpPr>
          <p:pic>
            <p:nvPicPr>
              <p:cNvPr id="4096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1028" y="3933371"/>
                <a:ext cx="3747264" cy="2578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743"/>
              <a:stretch/>
            </p:blipFill>
            <p:spPr bwMode="auto">
              <a:xfrm>
                <a:off x="7281552" y="3933371"/>
                <a:ext cx="496785" cy="2578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61" r="88611"/>
            <a:stretch/>
          </p:blipFill>
          <p:spPr bwMode="auto">
            <a:xfrm>
              <a:off x="7376984" y="6225802"/>
              <a:ext cx="426753" cy="40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6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Creat</a:t>
            </a:r>
            <a:r>
              <a:rPr lang="en-US" altLang="zh-TW" dirty="0" smtClean="0"/>
              <a:t> Graph -&gt; Box plot -&gt;</a:t>
            </a:r>
            <a:r>
              <a:rPr lang="zh-TW" altLang="en-US" dirty="0" smtClean="0"/>
              <a:t>選垂直的</a:t>
            </a:r>
            <a:r>
              <a:rPr lang="en-US" altLang="zh-TW" dirty="0" smtClean="0"/>
              <a:t>Box 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69</a:t>
            </a:fld>
            <a:endParaRPr lang="zh-TW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3809" r="37239" b="56826"/>
          <a:stretch/>
        </p:blipFill>
        <p:spPr bwMode="auto">
          <a:xfrm>
            <a:off x="406399" y="2322286"/>
            <a:ext cx="11575595" cy="403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816823" y="3572258"/>
            <a:ext cx="583977" cy="4917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7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2590800"/>
            <a:ext cx="12192000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PowerPoint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匯出圖片的解析度至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300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dpi</a:t>
            </a:r>
          </a:p>
          <a:p>
            <a:pPr algn="ctr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設定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protocol</a:t>
            </a:r>
            <a:endParaRPr lang="zh-TW" altLang="en-US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</a:t>
            </a:r>
            <a:r>
              <a:rPr lang="en-US" altLang="zh-TW" dirty="0"/>
              <a:t>X</a:t>
            </a:r>
            <a:r>
              <a:rPr lang="en-US" altLang="zh-TW" dirty="0" smtClean="0"/>
              <a:t> many Y</a:t>
            </a:r>
          </a:p>
          <a:p>
            <a:r>
              <a:rPr lang="zh-TW" altLang="en-US" dirty="0" smtClean="0"/>
              <a:t>後面欄位依序填入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70</a:t>
            </a:fld>
            <a:endParaRPr lang="zh-TW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549400"/>
            <a:ext cx="41243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914095"/>
            <a:ext cx="9715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雙擊左鍵</a:t>
            </a:r>
            <a:endParaRPr lang="en-US" altLang="zh-TW" dirty="0" smtClean="0"/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Bar Widths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71</a:t>
            </a:fld>
            <a:endParaRPr lang="zh-TW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82" y="2153962"/>
            <a:ext cx="6977062" cy="37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72</a:t>
            </a:fld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086100"/>
            <a:ext cx="7211436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689823" y="4415028"/>
            <a:ext cx="952277" cy="245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將該處改為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Box Widths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雙擊左鍵</a:t>
            </a:r>
            <a:endParaRPr lang="en-US" altLang="zh-TW" dirty="0"/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Fills   </a:t>
            </a:r>
          </a:p>
          <a:p>
            <a:r>
              <a:rPr lang="zh-TW" altLang="en-US" dirty="0"/>
              <a:t>可</a:t>
            </a:r>
            <a:r>
              <a:rPr lang="zh-TW" altLang="en-US" dirty="0" smtClean="0"/>
              <a:t>改變</a:t>
            </a:r>
            <a:r>
              <a:rPr lang="en-US" altLang="zh-TW" dirty="0" smtClean="0"/>
              <a:t>bar</a:t>
            </a:r>
            <a:r>
              <a:rPr lang="zh-TW" altLang="en-US" dirty="0" smtClean="0"/>
              <a:t>的填色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73</a:t>
            </a:fld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46" y="1485900"/>
            <a:ext cx="804145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Box Plots with Variable Widths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4332" y="1135402"/>
            <a:ext cx="10515600" cy="4351338"/>
          </a:xfrm>
        </p:spPr>
        <p:txBody>
          <a:bodyPr/>
          <a:lstStyle/>
          <a:p>
            <a:r>
              <a:rPr lang="zh-TW" altLang="en-US" dirty="0"/>
              <a:t>雙擊左鍵</a:t>
            </a:r>
            <a:endParaRPr lang="en-US" altLang="zh-TW" dirty="0"/>
          </a:p>
          <a:p>
            <a:r>
              <a:rPr lang="zh-TW" altLang="en-US" dirty="0" smtClean="0"/>
              <a:t>點選</a:t>
            </a:r>
            <a:r>
              <a:rPr lang="en-US" altLang="zh-TW" dirty="0" smtClean="0"/>
              <a:t>Box Option </a:t>
            </a:r>
          </a:p>
          <a:p>
            <a:r>
              <a:rPr lang="zh-TW" altLang="en-US" dirty="0"/>
              <a:t>勾</a:t>
            </a:r>
            <a:r>
              <a:rPr lang="zh-TW" altLang="en-US" dirty="0" smtClean="0"/>
              <a:t>選</a:t>
            </a:r>
            <a:r>
              <a:rPr lang="en-US" altLang="zh-TW" dirty="0" smtClean="0"/>
              <a:t>Show mean line</a:t>
            </a:r>
          </a:p>
          <a:p>
            <a:r>
              <a:rPr lang="zh-TW" altLang="en-US" dirty="0"/>
              <a:t>其中可以</a:t>
            </a:r>
            <a:r>
              <a:rPr lang="zh-TW" altLang="en-US" dirty="0" smtClean="0"/>
              <a:t>調整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mean line</a:t>
            </a:r>
            <a:r>
              <a:rPr lang="zh-TW" altLang="en-US" dirty="0" smtClean="0"/>
              <a:t>的顏色以及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粗度等</a:t>
            </a:r>
            <a:r>
              <a:rPr lang="en-US" altLang="zh-TW" dirty="0" smtClean="0"/>
              <a:t>….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412901" y="1034262"/>
            <a:ext cx="7050108" cy="2681395"/>
            <a:chOff x="4142654" y="1034262"/>
            <a:chExt cx="7885854" cy="3116824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654" y="1034262"/>
              <a:ext cx="7885854" cy="311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226116" y="2116936"/>
              <a:ext cx="952277" cy="2458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78" y="3947885"/>
            <a:ext cx="2984406" cy="27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650" y="2565400"/>
            <a:ext cx="10515600" cy="1325563"/>
          </a:xfrm>
        </p:spPr>
        <p:txBody>
          <a:bodyPr/>
          <a:lstStyle/>
          <a:p>
            <a:pPr algn="ctr"/>
            <a:r>
              <a:rPr lang="en-US" altLang="zh-TW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TW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657" y="2527754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0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  </a:t>
            </a:r>
            <a:r>
              <a:rPr lang="zh-TW" altLang="en-US" dirty="0" smtClean="0"/>
              <a:t>請問</a:t>
            </a:r>
            <a:r>
              <a:rPr lang="zh-TW" altLang="en-US" dirty="0"/>
              <a:t>展開下列登錄子機碼：</a:t>
            </a:r>
            <a:r>
              <a:rPr lang="en-US" altLang="zh-TW" dirty="0" smtClean="0"/>
              <a:t>HKEY_CURRENT_USER\Software\Microsoft\Office\XX</a:t>
            </a:r>
            <a:r>
              <a:rPr lang="zh-TW" altLang="en-US" dirty="0" smtClean="0"/>
              <a:t>中的</a:t>
            </a:r>
            <a:r>
              <a:rPr lang="en-US" altLang="zh-TW" dirty="0" smtClean="0"/>
              <a:t>XX</a:t>
            </a:r>
            <a:r>
              <a:rPr lang="zh-TW" altLang="en-US" dirty="0" smtClean="0"/>
              <a:t>為何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</a:t>
            </a:r>
            <a:r>
              <a:rPr lang="en-US" altLang="zh-TW" dirty="0" smtClean="0"/>
              <a:t>12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</a:t>
            </a:r>
            <a:r>
              <a:rPr lang="en-US" altLang="zh-TW" dirty="0" smtClean="0"/>
              <a:t>14</a:t>
            </a:r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</a:t>
            </a:r>
            <a:r>
              <a:rPr lang="en-US" altLang="zh-TW" dirty="0" smtClean="0"/>
              <a:t>16</a:t>
            </a:r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</a:t>
            </a:r>
            <a:r>
              <a:rPr lang="en-US" altLang="zh-TW" dirty="0"/>
              <a:t>8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E.</a:t>
            </a:r>
            <a:r>
              <a:rPr lang="zh-TW" altLang="en-US" dirty="0" smtClean="0"/>
              <a:t>  全對</a:t>
            </a:r>
            <a:endParaRPr lang="en-US" altLang="zh-TW" dirty="0" smtClean="0"/>
          </a:p>
          <a:p>
            <a:r>
              <a:rPr lang="en-US" altLang="zh-TW" dirty="0" smtClean="0"/>
              <a:t>F.</a:t>
            </a:r>
            <a:r>
              <a:rPr lang="zh-TW" altLang="en-US" dirty="0" smtClean="0"/>
              <a:t>  不一定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88438" y="530163"/>
            <a:ext cx="36150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ANS:</a:t>
            </a:r>
            <a:r>
              <a:rPr lang="zh-TW" altLang="en-US" sz="3200" dirty="0" smtClean="0"/>
              <a:t> 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          </a:t>
            </a:r>
            <a:r>
              <a:rPr lang="en-US" altLang="zh-TW" sz="3200" dirty="0" smtClean="0"/>
              <a:t>F</a:t>
            </a:r>
            <a:r>
              <a:rPr lang="zh-TW" altLang="en-US" sz="3200" dirty="0" smtClean="0"/>
              <a:t> 不一定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2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 請問標準偏差的</a:t>
            </a:r>
            <a:r>
              <a:rPr lang="zh-TW" altLang="en-US" dirty="0"/>
              <a:t>公</a:t>
            </a:r>
            <a:r>
              <a:rPr lang="zh-TW" altLang="en-US" dirty="0" smtClean="0"/>
              <a:t>式代碼在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中為何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</a:t>
            </a:r>
            <a:r>
              <a:rPr lang="en-US" altLang="zh-TW" dirty="0" smtClean="0"/>
              <a:t>=STUDENT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</a:t>
            </a:r>
            <a:r>
              <a:rPr lang="en-US" altLang="zh-TW" dirty="0" smtClean="0"/>
              <a:t>=</a:t>
            </a:r>
            <a:r>
              <a:rPr lang="en-US" altLang="zh-TW" dirty="0"/>
              <a:t>STDEV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</a:t>
            </a:r>
            <a:r>
              <a:rPr lang="en-US" altLang="zh-TW" dirty="0"/>
              <a:t>=</a:t>
            </a:r>
            <a:r>
              <a:rPr lang="en-US" altLang="zh-TW" dirty="0" smtClean="0"/>
              <a:t>STANDUP</a:t>
            </a:r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</a:t>
            </a:r>
            <a:r>
              <a:rPr lang="en-US" altLang="zh-TW" dirty="0" smtClean="0"/>
              <a:t>=SITEDOWN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74679" y="726888"/>
            <a:ext cx="362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      B</a:t>
            </a:r>
            <a:r>
              <a:rPr lang="en-US" altLang="zh-TW" sz="3200" dirty="0"/>
              <a:t>.</a:t>
            </a:r>
            <a:r>
              <a:rPr lang="zh-TW" altLang="en-US" sz="3200" dirty="0"/>
              <a:t>  </a:t>
            </a:r>
            <a:r>
              <a:rPr lang="en-US" altLang="zh-TW" sz="3200" dirty="0"/>
              <a:t>=</a:t>
            </a:r>
            <a:r>
              <a:rPr lang="en-US" altLang="zh-TW" sz="3200" dirty="0" smtClean="0"/>
              <a:t>STDEV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0708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  </a:t>
            </a:r>
            <a:r>
              <a:rPr lang="zh-TW" altLang="en-US" dirty="0"/>
              <a:t>請問中斷</a:t>
            </a:r>
            <a:r>
              <a:rPr lang="en-US" altLang="zh-TW" dirty="0"/>
              <a:t>Y</a:t>
            </a:r>
            <a:r>
              <a:rPr lang="zh-TW" altLang="en-US" dirty="0"/>
              <a:t>軸 </a:t>
            </a:r>
            <a:r>
              <a:rPr lang="en-US" altLang="zh-TW" dirty="0"/>
              <a:t>– </a:t>
            </a:r>
            <a:r>
              <a:rPr lang="zh-TW" altLang="en-US" dirty="0"/>
              <a:t>特殊</a:t>
            </a:r>
            <a:r>
              <a:rPr lang="zh-TW" altLang="en-US" dirty="0" smtClean="0"/>
              <a:t>畫法中</a:t>
            </a:r>
            <a:r>
              <a:rPr lang="zh-TW" altLang="en-US" dirty="0"/>
              <a:t>中斷軸</a:t>
            </a:r>
            <a:r>
              <a:rPr lang="zh-TW" altLang="en-US" dirty="0" smtClean="0"/>
              <a:t>以上數字的參數應該要如何設定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</a:t>
            </a:r>
            <a:r>
              <a:rPr lang="en-US" altLang="zh-TW" dirty="0"/>
              <a:t>=if(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/>
              <a:t>, </a:t>
            </a:r>
            <a:r>
              <a:rPr lang="zh-TW" altLang="en-US" dirty="0"/>
              <a:t>中斷軸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,NA())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</a:t>
            </a:r>
            <a:r>
              <a:rPr lang="en-US" altLang="zh-TW" dirty="0"/>
              <a:t>=(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/>
              <a:t>,1,NA</a:t>
            </a:r>
            <a:r>
              <a:rPr lang="en-US" altLang="zh-TW" dirty="0" smtClean="0"/>
              <a:t>())</a:t>
            </a:r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en-US" altLang="zh-TW" dirty="0"/>
              <a:t>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/>
              <a:t>,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- restart</a:t>
            </a:r>
            <a:r>
              <a:rPr lang="zh-TW" altLang="en-US" dirty="0"/>
              <a:t>值</a:t>
            </a:r>
            <a:r>
              <a:rPr lang="en-US" altLang="zh-TW" dirty="0"/>
              <a:t>,NA</a:t>
            </a:r>
            <a:r>
              <a:rPr lang="en-US" altLang="zh-TW" dirty="0" smtClean="0"/>
              <a:t>())</a:t>
            </a:r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</a:t>
            </a:r>
            <a:r>
              <a:rPr lang="en-US" altLang="zh-TW" dirty="0"/>
              <a:t>=if(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/>
              <a:t>, </a:t>
            </a:r>
            <a:r>
              <a:rPr lang="zh-TW" altLang="en-US" dirty="0"/>
              <a:t>中斷軸位置</a:t>
            </a:r>
            <a:r>
              <a:rPr lang="en-US" altLang="zh-TW" dirty="0"/>
              <a:t>,</a:t>
            </a:r>
            <a:r>
              <a:rPr lang="zh-TW" altLang="en-US" dirty="0"/>
              <a:t>自己的原始值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E.</a:t>
            </a:r>
            <a:r>
              <a:rPr lang="en-US" altLang="zh-TW" dirty="0"/>
              <a:t> =if(</a:t>
            </a:r>
            <a:r>
              <a:rPr lang="zh-TW" altLang="en-US" dirty="0"/>
              <a:t>原始</a:t>
            </a:r>
            <a:r>
              <a:rPr lang="en-US" altLang="zh-TW" dirty="0"/>
              <a:t>Y</a:t>
            </a:r>
            <a:r>
              <a:rPr lang="zh-TW" altLang="en-US" dirty="0"/>
              <a:t>值</a:t>
            </a:r>
            <a:r>
              <a:rPr lang="en-US" altLang="zh-TW" dirty="0"/>
              <a:t>&gt;</a:t>
            </a:r>
            <a:r>
              <a:rPr lang="zh-TW" altLang="en-US" dirty="0"/>
              <a:t>中斷軸位置</a:t>
            </a:r>
            <a:r>
              <a:rPr lang="en-US" altLang="zh-TW" dirty="0"/>
              <a:t>, </a:t>
            </a:r>
            <a:r>
              <a:rPr lang="zh-TW" altLang="en-US" dirty="0"/>
              <a:t>中斷軸位置</a:t>
            </a:r>
            <a:r>
              <a:rPr lang="en-US" altLang="zh-TW" dirty="0"/>
              <a:t>+</a:t>
            </a:r>
            <a:r>
              <a:rPr lang="en-US" altLang="zh-TW" b="1" dirty="0"/>
              <a:t>N</a:t>
            </a:r>
            <a:r>
              <a:rPr lang="en-US" altLang="zh-TW" dirty="0" smtClean="0"/>
              <a:t>,</a:t>
            </a:r>
            <a:r>
              <a:rPr lang="zh-TW" altLang="en-US" dirty="0"/>
              <a:t>中斷軸位置</a:t>
            </a:r>
            <a:r>
              <a:rPr lang="en-US" altLang="zh-TW" dirty="0"/>
              <a:t>+</a:t>
            </a:r>
            <a:r>
              <a:rPr lang="en-US" altLang="zh-TW" b="1" dirty="0"/>
              <a:t>N</a:t>
            </a:r>
            <a:r>
              <a:rPr lang="en-US" altLang="zh-TW" dirty="0" smtClean="0"/>
              <a:t>,NA</a:t>
            </a:r>
            <a:r>
              <a:rPr lang="en-US" altLang="zh-TW" dirty="0"/>
              <a:t>())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" y="349232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   </a:t>
            </a:r>
            <a:r>
              <a:rPr lang="en-US" altLang="zh-TW" sz="3200" dirty="0"/>
              <a:t>C.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    </a:t>
            </a:r>
            <a:r>
              <a:rPr lang="en-US" altLang="zh-TW" sz="3200" dirty="0" smtClean="0"/>
              <a:t>=</a:t>
            </a:r>
            <a:r>
              <a:rPr lang="en-US" altLang="zh-TW" sz="3200" dirty="0"/>
              <a:t>if(</a:t>
            </a:r>
            <a:r>
              <a:rPr lang="zh-TW" altLang="en-US" sz="3200" dirty="0"/>
              <a:t>原始</a:t>
            </a:r>
            <a:r>
              <a:rPr lang="en-US" altLang="zh-TW" sz="3200" dirty="0"/>
              <a:t>Y</a:t>
            </a:r>
            <a:r>
              <a:rPr lang="zh-TW" altLang="en-US" sz="3200" dirty="0"/>
              <a:t>值</a:t>
            </a:r>
            <a:r>
              <a:rPr lang="en-US" altLang="zh-TW" sz="3200" dirty="0"/>
              <a:t>&gt;</a:t>
            </a:r>
            <a:r>
              <a:rPr lang="zh-TW" altLang="en-US" sz="3200" dirty="0"/>
              <a:t>中斷軸位置</a:t>
            </a:r>
            <a:r>
              <a:rPr lang="en-US" altLang="zh-TW" sz="3200" dirty="0"/>
              <a:t>,</a:t>
            </a:r>
            <a:r>
              <a:rPr lang="zh-TW" altLang="en-US" sz="3200" dirty="0"/>
              <a:t>原始</a:t>
            </a:r>
            <a:r>
              <a:rPr lang="en-US" altLang="zh-TW" sz="3200" dirty="0"/>
              <a:t>Y</a:t>
            </a:r>
            <a:r>
              <a:rPr lang="zh-TW" altLang="en-US" sz="3200" dirty="0"/>
              <a:t>值</a:t>
            </a:r>
            <a:r>
              <a:rPr lang="en-US" altLang="zh-TW" sz="3200" dirty="0"/>
              <a:t>- restart</a:t>
            </a:r>
            <a:r>
              <a:rPr lang="zh-TW" altLang="en-US" sz="3200" dirty="0"/>
              <a:t>值</a:t>
            </a:r>
            <a:r>
              <a:rPr lang="en-US" altLang="zh-TW" sz="3200" dirty="0"/>
              <a:t>,NA())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48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/>
          <a:stretch/>
        </p:blipFill>
        <p:spPr bwMode="auto">
          <a:xfrm>
            <a:off x="10856686" y="3742"/>
            <a:ext cx="1335314" cy="12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137886" y="152400"/>
            <a:ext cx="10515600" cy="639705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開始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] 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對話框中，輸入 </a:t>
            </a:r>
            <a:r>
              <a:rPr lang="en-US" altLang="zh-TW" sz="3300" b="1" dirty="0" err="1" smtClean="0">
                <a:latin typeface="標楷體" pitchFamily="65" charset="-120"/>
                <a:ea typeface="標楷體" pitchFamily="65" charset="-120"/>
              </a:rPr>
              <a:t>regedit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按下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確定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展開下列登錄子機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碼：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HKEY_CURRENT_USER\Software\Microsoft\Office\12.0\PowerPoint\Options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Options]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按右鍵，選擇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新增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選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 DWORD 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值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en-US" altLang="zh-TW" sz="3300" b="1" dirty="0" err="1" smtClean="0">
                <a:latin typeface="標楷體" pitchFamily="65" charset="-120"/>
                <a:ea typeface="標楷體" pitchFamily="65" charset="-120"/>
              </a:rPr>
              <a:t>ExportBitmapResolution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按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Enter 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鍵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雙擊剛輸入的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en-US" altLang="zh-TW" sz="3300" b="1" dirty="0" err="1">
                <a:latin typeface="標楷體" pitchFamily="65" charset="-120"/>
                <a:ea typeface="標楷體" pitchFamily="65" charset="-120"/>
              </a:rPr>
              <a:t>ExportBitmapResolution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]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對話框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勾選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十進位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數值資料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] 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輸入數值：</a:t>
            </a:r>
            <a:r>
              <a:rPr lang="en-US" altLang="zh-TW" sz="3300" b="1" dirty="0" smtClean="0">
                <a:latin typeface="標楷體" pitchFamily="65" charset="-120"/>
                <a:ea typeface="標楷體" pitchFamily="65" charset="-120"/>
              </a:rPr>
              <a:t>300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再按 </a:t>
            </a:r>
            <a:r>
              <a:rPr lang="en-US" altLang="zh-TW" sz="3300" b="1" dirty="0">
                <a:latin typeface="標楷體" pitchFamily="65" charset="-120"/>
                <a:ea typeface="標楷體" pitchFamily="65" charset="-120"/>
              </a:rPr>
              <a:t>Enter </a:t>
            </a: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鍵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3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關閉此編輯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程式</a:t>
            </a:r>
            <a:endParaRPr lang="en-US" altLang="zh-TW" sz="3300" b="1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完成</a:t>
            </a: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5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4.  </a:t>
            </a:r>
            <a:r>
              <a:rPr lang="zh-TW" altLang="en-US" dirty="0" smtClean="0"/>
              <a:t>請問在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格式代碼中</a:t>
            </a:r>
            <a:r>
              <a:rPr lang="en-US" altLang="zh-TW" dirty="0" smtClean="0"/>
              <a:t>[=</a:t>
            </a:r>
            <a:r>
              <a:rPr lang="en-US" altLang="zh-TW" dirty="0"/>
              <a:t>100</a:t>
            </a:r>
            <a:r>
              <a:rPr lang="en-US" altLang="zh-TW" dirty="0" smtClean="0"/>
              <a:t>]“950”;0</a:t>
            </a:r>
            <a:r>
              <a:rPr lang="zh-TW" altLang="en-US" dirty="0" smtClean="0"/>
              <a:t>代表的是甚麼意思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以上的單位變成</a:t>
            </a:r>
            <a:r>
              <a:rPr lang="en-US" altLang="zh-TW" dirty="0" smtClean="0"/>
              <a:t>950,</a:t>
            </a:r>
            <a:r>
              <a:rPr lang="zh-TW" altLang="en-US" dirty="0" smtClean="0"/>
              <a:t>其他都變成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把等於</a:t>
            </a:r>
            <a:r>
              <a:rPr lang="en-US" altLang="zh-TW" dirty="0" smtClean="0"/>
              <a:t>100</a:t>
            </a:r>
            <a:r>
              <a:rPr lang="zh-TW" altLang="en-US" dirty="0" smtClean="0"/>
              <a:t>的數字變成</a:t>
            </a:r>
            <a:r>
              <a:rPr lang="en-US" altLang="zh-TW" dirty="0" smtClean="0"/>
              <a:t>950,</a:t>
            </a:r>
            <a:r>
              <a:rPr lang="zh-TW" altLang="en-US" dirty="0" smtClean="0"/>
              <a:t>其餘不變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把等於</a:t>
            </a:r>
            <a:r>
              <a:rPr lang="en-US" altLang="zh-TW" dirty="0"/>
              <a:t>950</a:t>
            </a:r>
            <a:r>
              <a:rPr lang="zh-TW" altLang="en-US" dirty="0" smtClean="0"/>
              <a:t>的</a:t>
            </a:r>
            <a:r>
              <a:rPr lang="zh-TW" altLang="en-US" dirty="0"/>
              <a:t>數字</a:t>
            </a:r>
            <a:r>
              <a:rPr lang="zh-TW" altLang="en-US" dirty="0" smtClean="0"/>
              <a:t>變成</a:t>
            </a:r>
            <a:r>
              <a:rPr lang="en-US" altLang="zh-TW" dirty="0" smtClean="0"/>
              <a:t>100,</a:t>
            </a:r>
            <a:r>
              <a:rPr lang="zh-TW" altLang="en-US" dirty="0"/>
              <a:t>其他都變成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把</a:t>
            </a:r>
            <a:r>
              <a:rPr lang="zh-TW" altLang="en-US" dirty="0"/>
              <a:t>等於</a:t>
            </a:r>
            <a:r>
              <a:rPr lang="en-US" altLang="zh-TW" dirty="0"/>
              <a:t>950</a:t>
            </a:r>
            <a:r>
              <a:rPr lang="zh-TW" altLang="en-US" dirty="0"/>
              <a:t>的數字</a:t>
            </a:r>
            <a:r>
              <a:rPr lang="zh-TW" altLang="en-US" dirty="0" smtClean="0"/>
              <a:t>變成</a:t>
            </a:r>
            <a:r>
              <a:rPr lang="en-US" altLang="zh-TW" dirty="0" smtClean="0"/>
              <a:t>0,</a:t>
            </a:r>
            <a:r>
              <a:rPr lang="zh-TW" altLang="en-US" dirty="0"/>
              <a:t>其他都</a:t>
            </a:r>
            <a:r>
              <a:rPr lang="zh-TW" altLang="en-US" dirty="0" smtClean="0"/>
              <a:t>變成</a:t>
            </a:r>
            <a:r>
              <a:rPr lang="en-US" altLang="zh-TW" dirty="0" smtClean="0"/>
              <a:t>950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66758" y="388057"/>
            <a:ext cx="8525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B         </a:t>
            </a:r>
            <a:r>
              <a:rPr lang="zh-TW" altLang="en-US" sz="3200" dirty="0" smtClean="0"/>
              <a:t>把</a:t>
            </a:r>
            <a:r>
              <a:rPr lang="zh-TW" altLang="en-US" sz="3200" dirty="0"/>
              <a:t>等於</a:t>
            </a:r>
            <a:r>
              <a:rPr lang="en-US" altLang="zh-TW" sz="3200" dirty="0"/>
              <a:t>100</a:t>
            </a:r>
            <a:r>
              <a:rPr lang="zh-TW" altLang="en-US" sz="3200" dirty="0"/>
              <a:t>的數字變成</a:t>
            </a:r>
            <a:r>
              <a:rPr lang="en-US" altLang="zh-TW" sz="3200" dirty="0"/>
              <a:t>950,</a:t>
            </a:r>
            <a:r>
              <a:rPr lang="zh-TW" altLang="en-US" sz="3200" dirty="0"/>
              <a:t>其餘不變</a:t>
            </a:r>
            <a:endParaRPr lang="en-US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93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  </a:t>
            </a:r>
            <a:r>
              <a:rPr lang="zh-TW" altLang="en-US" dirty="0" smtClean="0"/>
              <a:t>請問欲加入第二筆資料到圖形中須點選下列哪個選項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</a:t>
            </a:r>
            <a:r>
              <a:rPr lang="zh-TW" altLang="en-US" dirty="0"/>
              <a:t>「切換列</a:t>
            </a:r>
            <a:r>
              <a:rPr lang="en-US" altLang="zh-TW" dirty="0"/>
              <a:t>/</a:t>
            </a:r>
            <a:r>
              <a:rPr lang="zh-TW" altLang="en-US" dirty="0"/>
              <a:t>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「</a:t>
            </a:r>
            <a:r>
              <a:rPr lang="zh-TW" altLang="en-US" dirty="0"/>
              <a:t>選取資料」 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「</a:t>
            </a:r>
            <a:r>
              <a:rPr lang="zh-TW" altLang="en-US" dirty="0"/>
              <a:t>插入 」 </a:t>
            </a:r>
            <a:endParaRPr lang="en-US" altLang="zh-TW" dirty="0"/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「折線圖 」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15940" y="550167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 B</a:t>
            </a:r>
            <a:r>
              <a:rPr lang="en-US" altLang="zh-TW" sz="3200" dirty="0"/>
              <a:t>.</a:t>
            </a:r>
            <a:r>
              <a:rPr lang="zh-TW" altLang="en-US" sz="3200" dirty="0"/>
              <a:t>  「選取資料」 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7447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  </a:t>
            </a:r>
            <a:r>
              <a:rPr lang="zh-TW" altLang="en-US" dirty="0" smtClean="0"/>
              <a:t>請問在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中</a:t>
            </a:r>
            <a:r>
              <a:rPr lang="en-US" altLang="zh-TW" dirty="0" smtClean="0"/>
              <a:t>box</a:t>
            </a:r>
            <a:r>
              <a:rPr lang="zh-TW" altLang="en-US" dirty="0" smtClean="0"/>
              <a:t> </a:t>
            </a:r>
            <a:r>
              <a:rPr lang="en-US" altLang="zh-TW" dirty="0" smtClean="0"/>
              <a:t>plot </a:t>
            </a:r>
            <a:r>
              <a:rPr lang="zh-TW" altLang="en-US" dirty="0" smtClean="0"/>
              <a:t>是因為點選了甚麼選項才形成</a:t>
            </a:r>
            <a:r>
              <a:rPr lang="en-US" altLang="zh-TW" dirty="0" smtClean="0"/>
              <a:t>box</a:t>
            </a:r>
            <a:r>
              <a:rPr lang="zh-TW" altLang="en-US" dirty="0" smtClean="0"/>
              <a:t>的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漲</a:t>
            </a:r>
            <a:r>
              <a:rPr lang="zh-TW" altLang="en-US" dirty="0"/>
              <a:t>跌線</a:t>
            </a:r>
            <a:endParaRPr lang="en-US" altLang="zh-TW" dirty="0" smtClean="0"/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跌倒線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高低</a:t>
            </a:r>
            <a:r>
              <a:rPr lang="zh-TW" altLang="en-US" dirty="0"/>
              <a:t>點連線</a:t>
            </a:r>
            <a:endParaRPr lang="en-US" altLang="zh-TW" dirty="0" smtClean="0"/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秀下線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36618" y="522514"/>
            <a:ext cx="6477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A</a:t>
            </a:r>
            <a:r>
              <a:rPr lang="en-US" altLang="zh-TW" sz="3200" dirty="0"/>
              <a:t>.</a:t>
            </a:r>
            <a:r>
              <a:rPr lang="zh-TW" altLang="en-US" sz="3200" dirty="0"/>
              <a:t>  漲跌</a:t>
            </a:r>
            <a:r>
              <a:rPr lang="zh-TW" altLang="en-US" sz="3200" dirty="0" smtClean="0"/>
              <a:t>線          </a:t>
            </a:r>
            <a:r>
              <a:rPr lang="en-US" altLang="zh-TW" sz="3200" dirty="0" smtClean="0"/>
              <a:t>(</a:t>
            </a:r>
            <a:r>
              <a:rPr lang="zh-TW" altLang="en-US" sz="3200" dirty="0" smtClean="0">
                <a:solidFill>
                  <a:srgbClr val="FF0000"/>
                </a:solidFill>
              </a:rPr>
              <a:t>下跌線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7.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sigma plot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Grouped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Bar Chart with Error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Bars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範例中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Symbol values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選項要選甚麼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</a:t>
            </a:r>
            <a:r>
              <a:rPr lang="en-US" altLang="zh-TW" dirty="0"/>
              <a:t>Worksheet </a:t>
            </a:r>
            <a:r>
              <a:rPr lang="en-US" altLang="zh-TW" dirty="0" smtClean="0"/>
              <a:t>Columns</a:t>
            </a:r>
          </a:p>
          <a:p>
            <a:r>
              <a:rPr lang="en-US" altLang="zh-TW" dirty="0" smtClean="0"/>
              <a:t>B.</a:t>
            </a:r>
            <a:r>
              <a:rPr lang="en-US" altLang="zh-TW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Row Median</a:t>
            </a:r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</a:t>
            </a:r>
            <a:r>
              <a:rPr lang="en-US" altLang="zh-TW" dirty="0" smtClean="0"/>
              <a:t>Row </a:t>
            </a:r>
            <a:r>
              <a:rPr lang="en-US" altLang="zh-TW" dirty="0"/>
              <a:t>Means</a:t>
            </a:r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</a:t>
            </a:r>
            <a:r>
              <a:rPr lang="en-US" altLang="zh-TW" dirty="0"/>
              <a:t>First Row </a:t>
            </a:r>
            <a:r>
              <a:rPr lang="en-US" altLang="zh-TW" dirty="0" smtClean="0"/>
              <a:t>Entry</a:t>
            </a:r>
          </a:p>
          <a:p>
            <a:r>
              <a:rPr lang="en-US" altLang="zh-TW" dirty="0" smtClean="0"/>
              <a:t>E.</a:t>
            </a:r>
            <a:r>
              <a:rPr lang="en-US" altLang="zh-TW" dirty="0"/>
              <a:t> Last Row Entry</a:t>
            </a:r>
          </a:p>
          <a:p>
            <a:r>
              <a:rPr lang="en-US" altLang="zh-TW" dirty="0" smtClean="0"/>
              <a:t>F.</a:t>
            </a:r>
            <a:r>
              <a:rPr lang="zh-TW" altLang="en-US" dirty="0" smtClean="0"/>
              <a:t> </a:t>
            </a:r>
            <a:r>
              <a:rPr lang="en-US" altLang="zh-TW" dirty="0"/>
              <a:t>Asymmetric Error Bar</a:t>
            </a:r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668589" y="587222"/>
            <a:ext cx="464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ANS:</a:t>
            </a:r>
            <a:r>
              <a:rPr lang="zh-TW" altLang="en-US" sz="3200" dirty="0" smtClean="0"/>
              <a:t>             </a:t>
            </a:r>
            <a:r>
              <a:rPr lang="en-US" altLang="zh-TW" sz="3200" dirty="0" smtClean="0"/>
              <a:t>C</a:t>
            </a:r>
            <a:r>
              <a:rPr lang="en-US" altLang="zh-TW" sz="3200" dirty="0"/>
              <a:t>.</a:t>
            </a:r>
            <a:r>
              <a:rPr lang="zh-TW" altLang="en-US" sz="3200" dirty="0"/>
              <a:t>  </a:t>
            </a:r>
            <a:r>
              <a:rPr lang="en-US" altLang="zh-TW" sz="3200" dirty="0"/>
              <a:t>Row Means</a:t>
            </a:r>
          </a:p>
        </p:txBody>
      </p:sp>
    </p:spTree>
    <p:extLst>
      <p:ext uri="{BB962C8B-B14F-4D97-AF65-F5344CB8AC3E}">
        <p14:creationId xmlns:p14="http://schemas.microsoft.com/office/powerpoint/2010/main" val="21799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8.  </a:t>
            </a:r>
            <a:r>
              <a:rPr lang="zh-TW" altLang="en-US" dirty="0" smtClean="0"/>
              <a:t>請問在</a:t>
            </a:r>
            <a:r>
              <a:rPr lang="en-US" altLang="zh-TW" dirty="0" smtClean="0"/>
              <a:t>sigma plot </a:t>
            </a:r>
            <a:r>
              <a:rPr lang="zh-TW" altLang="en-US" dirty="0" smtClean="0"/>
              <a:t>中  要從哪個選項得知整個圖形形成的架構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</a:t>
            </a:r>
            <a:r>
              <a:rPr lang="en-US" altLang="zh-TW" dirty="0"/>
              <a:t>Worksheet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</a:t>
            </a:r>
            <a:r>
              <a:rPr lang="en-US" altLang="zh-TW" dirty="0"/>
              <a:t>Graph Wizard</a:t>
            </a:r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</a:t>
            </a:r>
            <a:r>
              <a:rPr lang="en-US" altLang="zh-TW" dirty="0"/>
              <a:t>Analysis</a:t>
            </a:r>
            <a:endParaRPr lang="en-US" altLang="zh-TW" dirty="0" smtClean="0"/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Report</a:t>
            </a:r>
          </a:p>
          <a:p>
            <a:r>
              <a:rPr lang="en-US" altLang="zh-TW" dirty="0" smtClean="0"/>
              <a:t>E.</a:t>
            </a:r>
            <a:r>
              <a:rPr lang="zh-TW" altLang="en-US" dirty="0" smtClean="0"/>
              <a:t> </a:t>
            </a:r>
            <a:r>
              <a:rPr lang="en-US" altLang="zh-TW" dirty="0"/>
              <a:t>Worksheet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76477" y="506825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    B</a:t>
            </a:r>
            <a:r>
              <a:rPr lang="en-US" altLang="zh-TW" sz="3200" dirty="0"/>
              <a:t>.</a:t>
            </a:r>
            <a:r>
              <a:rPr lang="zh-TW" altLang="en-US" sz="3200" dirty="0"/>
              <a:t> </a:t>
            </a:r>
            <a:r>
              <a:rPr lang="en-US" altLang="zh-TW" sz="3200" dirty="0"/>
              <a:t>Graph Wizard</a:t>
            </a:r>
          </a:p>
        </p:txBody>
      </p:sp>
    </p:spTree>
    <p:extLst>
      <p:ext uri="{BB962C8B-B14F-4D97-AF65-F5344CB8AC3E}">
        <p14:creationId xmlns:p14="http://schemas.microsoft.com/office/powerpoint/2010/main" val="397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9.</a:t>
            </a:r>
            <a:r>
              <a:rPr lang="zh-TW" altLang="en-US" dirty="0" smtClean="0"/>
              <a:t>  請問</a:t>
            </a:r>
            <a:r>
              <a:rPr lang="zh-TW" altLang="en-US" dirty="0"/>
              <a:t>在</a:t>
            </a:r>
            <a:r>
              <a:rPr lang="en-US" altLang="zh-TW" dirty="0"/>
              <a:t>sigma plot</a:t>
            </a:r>
            <a:r>
              <a:rPr lang="zh-TW" altLang="en-US" dirty="0"/>
              <a:t>中</a:t>
            </a:r>
            <a:r>
              <a:rPr lang="en-US" altLang="zh-TW" dirty="0"/>
              <a:t>Scatter </a:t>
            </a:r>
            <a:r>
              <a:rPr lang="en-US" altLang="zh-TW" dirty="0" smtClean="0"/>
              <a:t>plot</a:t>
            </a:r>
            <a:r>
              <a:rPr lang="zh-TW" altLang="en-US" dirty="0" smtClean="0"/>
              <a:t>繪製</a:t>
            </a:r>
            <a:r>
              <a:rPr lang="zh-TW" altLang="en-US" dirty="0"/>
              <a:t>時 </a:t>
            </a:r>
            <a:r>
              <a:rPr lang="en-US" altLang="zh-TW" dirty="0"/>
              <a:t>Create Graph</a:t>
            </a:r>
            <a:r>
              <a:rPr lang="zh-TW" altLang="en-US" dirty="0"/>
              <a:t>過程中的</a:t>
            </a:r>
            <a:r>
              <a:rPr lang="en-US" altLang="zh-TW" dirty="0"/>
              <a:t>XY</a:t>
            </a:r>
            <a:r>
              <a:rPr lang="zh-TW" altLang="en-US" dirty="0"/>
              <a:t>對應過程</a:t>
            </a:r>
            <a:r>
              <a:rPr lang="zh-TW" altLang="en-US" dirty="0" smtClean="0"/>
              <a:t>為何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/>
              <a:t>Y pairs</a:t>
            </a:r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</a:t>
            </a:r>
            <a:r>
              <a:rPr lang="en-US" altLang="zh-TW" dirty="0" smtClean="0"/>
              <a:t>X Many Y</a:t>
            </a:r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</a:t>
            </a:r>
            <a:r>
              <a:rPr lang="en-US" altLang="zh-TW" dirty="0" smtClean="0"/>
              <a:t>Many </a:t>
            </a:r>
            <a:r>
              <a:rPr lang="en-US" altLang="zh-TW" dirty="0"/>
              <a:t>Y</a:t>
            </a:r>
            <a:endParaRPr lang="en-US" altLang="zh-TW" dirty="0" smtClean="0"/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</a:t>
            </a:r>
            <a:r>
              <a:rPr lang="en-US" altLang="zh-TW" dirty="0" smtClean="0"/>
              <a:t>Many X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39308" y="493547"/>
            <a:ext cx="6425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 smtClean="0"/>
              <a:t>Ans</a:t>
            </a:r>
            <a:r>
              <a:rPr lang="en-US" altLang="zh-TW" sz="3200" dirty="0" smtClean="0"/>
              <a:t>:           B</a:t>
            </a:r>
            <a:r>
              <a:rPr lang="en-US" altLang="zh-TW" sz="3200" dirty="0"/>
              <a:t>.</a:t>
            </a:r>
            <a:r>
              <a:rPr lang="zh-TW" altLang="en-US" sz="3200" dirty="0"/>
              <a:t>  </a:t>
            </a:r>
            <a:r>
              <a:rPr lang="zh-TW" altLang="en-US" sz="3200" dirty="0" smtClean="0"/>
              <a:t>        </a:t>
            </a:r>
            <a:r>
              <a:rPr lang="en-US" altLang="zh-TW" sz="3200" dirty="0" smtClean="0"/>
              <a:t>X </a:t>
            </a:r>
            <a:r>
              <a:rPr lang="en-US" altLang="zh-TW" sz="3200" dirty="0"/>
              <a:t>Many Y</a:t>
            </a:r>
          </a:p>
        </p:txBody>
      </p:sp>
    </p:spTree>
    <p:extLst>
      <p:ext uri="{BB962C8B-B14F-4D97-AF65-F5344CB8AC3E}">
        <p14:creationId xmlns:p14="http://schemas.microsoft.com/office/powerpoint/2010/main" val="13878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10.  </a:t>
            </a:r>
            <a:r>
              <a:rPr lang="zh-TW" altLang="en-US" dirty="0" smtClean="0"/>
              <a:t>請問</a:t>
            </a:r>
            <a:r>
              <a:rPr lang="zh-TW" altLang="en-US" dirty="0"/>
              <a:t>在</a:t>
            </a:r>
            <a:r>
              <a:rPr lang="en-US" altLang="zh-TW" dirty="0"/>
              <a:t>sigma plot</a:t>
            </a:r>
            <a:r>
              <a:rPr lang="zh-TW" altLang="en-US" dirty="0" smtClean="0"/>
              <a:t>中如何匯入圖檔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A.</a:t>
            </a:r>
            <a:r>
              <a:rPr lang="zh-TW" altLang="en-US" dirty="0" smtClean="0"/>
              <a:t>  使用原力</a:t>
            </a:r>
            <a:endParaRPr lang="en-US" altLang="zh-TW" dirty="0" smtClean="0"/>
          </a:p>
          <a:p>
            <a:r>
              <a:rPr lang="en-US" altLang="zh-TW" dirty="0" smtClean="0"/>
              <a:t>B.</a:t>
            </a:r>
            <a:r>
              <a:rPr lang="zh-TW" altLang="en-US" dirty="0" smtClean="0"/>
              <a:t>  </a:t>
            </a:r>
            <a:r>
              <a:rPr lang="en-US" altLang="zh-TW" dirty="0" smtClean="0"/>
              <a:t>Graph </a:t>
            </a:r>
            <a:r>
              <a:rPr lang="en-US" altLang="zh-TW" dirty="0"/>
              <a:t>Page -&gt; Object -&gt; Graphic File </a:t>
            </a:r>
            <a:r>
              <a:rPr lang="zh-TW" altLang="en-US" dirty="0"/>
              <a:t>進行圖檔的</a:t>
            </a:r>
            <a:r>
              <a:rPr lang="zh-TW" altLang="en-US" dirty="0" smtClean="0"/>
              <a:t>匯入</a:t>
            </a:r>
            <a:endParaRPr lang="en-US" altLang="zh-TW" dirty="0" smtClean="0"/>
          </a:p>
          <a:p>
            <a:r>
              <a:rPr lang="en-US" altLang="zh-TW" dirty="0" smtClean="0"/>
              <a:t>C.</a:t>
            </a:r>
            <a:r>
              <a:rPr lang="zh-TW" altLang="en-US" dirty="0" smtClean="0"/>
              <a:t>  直接複製貼上</a:t>
            </a:r>
            <a:endParaRPr lang="en-US" altLang="zh-TW" dirty="0" smtClean="0"/>
          </a:p>
          <a:p>
            <a:r>
              <a:rPr lang="en-US" altLang="zh-TW" dirty="0" smtClean="0"/>
              <a:t>D.</a:t>
            </a:r>
            <a:r>
              <a:rPr lang="zh-TW" altLang="en-US" dirty="0" smtClean="0"/>
              <a:t>  以上皆是</a:t>
            </a:r>
            <a:endParaRPr lang="en-US" altLang="zh-TW" dirty="0" smtClean="0"/>
          </a:p>
          <a:p>
            <a:r>
              <a:rPr lang="en-US" altLang="zh-TW" dirty="0" smtClean="0"/>
              <a:t>E.</a:t>
            </a:r>
            <a:r>
              <a:rPr lang="zh-TW" altLang="en-US" dirty="0" smtClean="0"/>
              <a:t>   以上皆非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86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287317" y="137828"/>
            <a:ext cx="878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ANS:</a:t>
            </a:r>
          </a:p>
          <a:p>
            <a:r>
              <a:rPr lang="en-US" altLang="zh-TW" sz="2400" dirty="0"/>
              <a:t>B.</a:t>
            </a:r>
            <a:r>
              <a:rPr lang="zh-TW" altLang="en-US" sz="2400" dirty="0"/>
              <a:t>  </a:t>
            </a:r>
            <a:r>
              <a:rPr lang="en-US" altLang="zh-TW" sz="2400" dirty="0"/>
              <a:t>Graph Page -&gt; Object -&gt; Graphic File </a:t>
            </a:r>
            <a:r>
              <a:rPr lang="zh-TW" altLang="en-US" sz="2400" dirty="0"/>
              <a:t>進行圖檔的匯入</a:t>
            </a:r>
            <a:endParaRPr lang="en-US" altLang="zh-TW" sz="2400" dirty="0"/>
          </a:p>
          <a:p>
            <a:r>
              <a:rPr lang="en-US" altLang="zh-TW" sz="2400" dirty="0"/>
              <a:t>C.</a:t>
            </a:r>
            <a:r>
              <a:rPr lang="zh-TW" altLang="en-US" sz="2400" dirty="0"/>
              <a:t>  直接複製貼上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870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CDF-95D7-4577-9D37-C4068448711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419600" y="0"/>
            <a:ext cx="338908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Excel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Scatter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plot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2195</Words>
  <Application>Microsoft Office PowerPoint</Application>
  <PresentationFormat>自訂</PresentationFormat>
  <Paragraphs>459</Paragraphs>
  <Slides>86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86</vt:i4>
      </vt:variant>
    </vt:vector>
  </HeadingPairs>
  <TitlesOfParts>
    <vt:vector size="87" baseType="lpstr">
      <vt:lpstr>Office 佈景主題</vt:lpstr>
      <vt:lpstr>How to create and edit graph?</vt:lpstr>
      <vt:lpstr>如何提高 PowerPoint 匯出圖片的解析度</vt:lpstr>
      <vt:lpstr>提高 PowerPoint 匯出圖片的解析度至300 dpi</vt:lpstr>
      <vt:lpstr>提高 PowerPoint 匯出圖片的解析度至300 dpi</vt:lpstr>
      <vt:lpstr>PowerPoint 簡報</vt:lpstr>
      <vt:lpstr>提高 PowerPoint 匯出圖片的解析度至300 dpi</vt:lpstr>
      <vt:lpstr>PowerPoint 簡報</vt:lpstr>
      <vt:lpstr>PowerPoint 簡報</vt:lpstr>
      <vt:lpstr>PowerPoint 簡報</vt:lpstr>
      <vt:lpstr>Scatter plot</vt:lpstr>
      <vt:lpstr>Scatter plot</vt:lpstr>
      <vt:lpstr>Scatter plot</vt:lpstr>
      <vt:lpstr>Scatter plot</vt:lpstr>
      <vt:lpstr>Scatter plot</vt:lpstr>
      <vt:lpstr>Scatter plot  - erro bar</vt:lpstr>
      <vt:lpstr>PowerPoint 簡報</vt:lpstr>
      <vt:lpstr>Bar graph</vt:lpstr>
      <vt:lpstr>Bar graph - Error Bars</vt:lpstr>
      <vt:lpstr>中斷Y軸 – 特殊畫法</vt:lpstr>
      <vt:lpstr>中斷Y軸 – 特殊畫法</vt:lpstr>
      <vt:lpstr>標籤特殊數值</vt:lpstr>
      <vt:lpstr>Bar graph  -套入兩筆資料作圖</vt:lpstr>
      <vt:lpstr>PowerPoint 簡報</vt:lpstr>
      <vt:lpstr>Line and Bar Chart with 2 Y Axes</vt:lpstr>
      <vt:lpstr>Line and Bar Chart with 2 Y Axes</vt:lpstr>
      <vt:lpstr>Line and Bar Chart with 2 Y Axes</vt:lpstr>
      <vt:lpstr>PowerPoint 簡報</vt:lpstr>
      <vt:lpstr>Boxplot</vt:lpstr>
      <vt:lpstr>Boxplot</vt:lpstr>
      <vt:lpstr>Boxplot</vt:lpstr>
      <vt:lpstr>Boxplot</vt:lpstr>
      <vt:lpstr>Boxplot</vt:lpstr>
      <vt:lpstr>Boxplot</vt:lpstr>
      <vt:lpstr>Boxplot</vt:lpstr>
      <vt:lpstr>PowerPoint 簡報</vt:lpstr>
      <vt:lpstr>Scatter plot and median based on group</vt:lpstr>
      <vt:lpstr>PowerPoint 簡報</vt:lpstr>
      <vt:lpstr>Scatter Plot with Error Bars and Fitted Curves</vt:lpstr>
      <vt:lpstr>PowerPoint 簡報</vt:lpstr>
      <vt:lpstr>Scatter plot</vt:lpstr>
      <vt:lpstr>PowerPoint 簡報</vt:lpstr>
      <vt:lpstr>Scatter plot</vt:lpstr>
      <vt:lpstr>Scatter plot</vt:lpstr>
      <vt:lpstr>Scatter Plot with Error Bars and Fitted Curves</vt:lpstr>
      <vt:lpstr>Scatter plot</vt:lpstr>
      <vt:lpstr>PowerPoint 簡報</vt:lpstr>
      <vt:lpstr>Grouped Bar Chart with Error Bars</vt:lpstr>
      <vt:lpstr>Grouped Bar Chart with Error Bars</vt:lpstr>
      <vt:lpstr>Grouped Bar Chart with Error Bars</vt:lpstr>
      <vt:lpstr>Grouped Bar Chart with Error Bars</vt:lpstr>
      <vt:lpstr>Grouped Bar Chart with Error Bars</vt:lpstr>
      <vt:lpstr>Grouped Bar Chart with Error Bars</vt:lpstr>
      <vt:lpstr>Grouped Bar Chart with Error Bars</vt:lpstr>
      <vt:lpstr>Grouped Bar Chart with Error Bars</vt:lpstr>
      <vt:lpstr>Grouped Bar Chart with Error Bars</vt:lpstr>
      <vt:lpstr>PowerPoint 簡報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Line and Bar Chart with 2 Y Axes</vt:lpstr>
      <vt:lpstr>PowerPoint 簡報</vt:lpstr>
      <vt:lpstr>Box Plots with Variable Widths</vt:lpstr>
      <vt:lpstr>Box Plots with Variable Widths</vt:lpstr>
      <vt:lpstr>Box Plots with Variable Widths</vt:lpstr>
      <vt:lpstr>Box Plots with Variable Widths</vt:lpstr>
      <vt:lpstr>Box Plots with Variable Widths</vt:lpstr>
      <vt:lpstr>Box Plots with Variable Widths</vt:lpstr>
      <vt:lpstr>Thanks for your attention!</vt:lpstr>
      <vt:lpstr>Question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BY白</dc:creator>
  <cp:lastModifiedBy>lucky168</cp:lastModifiedBy>
  <cp:revision>369</cp:revision>
  <dcterms:created xsi:type="dcterms:W3CDTF">2017-10-04T03:17:09Z</dcterms:created>
  <dcterms:modified xsi:type="dcterms:W3CDTF">2019-10-14T19:23:34Z</dcterms:modified>
</cp:coreProperties>
</file>