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09" r:id="rId3"/>
    <p:sldId id="318" r:id="rId4"/>
    <p:sldId id="331" r:id="rId5"/>
    <p:sldId id="323" r:id="rId6"/>
    <p:sldId id="328" r:id="rId7"/>
    <p:sldId id="324" r:id="rId8"/>
    <p:sldId id="325" r:id="rId9"/>
    <p:sldId id="326" r:id="rId10"/>
    <p:sldId id="327" r:id="rId11"/>
    <p:sldId id="329" r:id="rId12"/>
    <p:sldId id="330" r:id="rId13"/>
    <p:sldId id="294" r:id="rId14"/>
    <p:sldId id="315" r:id="rId15"/>
    <p:sldId id="317" r:id="rId16"/>
    <p:sldId id="319" r:id="rId17"/>
    <p:sldId id="320" r:id="rId18"/>
    <p:sldId id="332" r:id="rId19"/>
    <p:sldId id="322" r:id="rId20"/>
    <p:sldId id="333" r:id="rId21"/>
    <p:sldId id="316" r:id="rId22"/>
    <p:sldId id="338" r:id="rId23"/>
    <p:sldId id="334" r:id="rId24"/>
    <p:sldId id="337" r:id="rId25"/>
    <p:sldId id="335" r:id="rId26"/>
    <p:sldId id="336" r:id="rId27"/>
    <p:sldId id="339" r:id="rId28"/>
    <p:sldId id="340" r:id="rId29"/>
    <p:sldId id="341" r:id="rId30"/>
    <p:sldId id="34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91622" autoAdjust="0"/>
  </p:normalViewPr>
  <p:slideViewPr>
    <p:cSldViewPr snapToGrid="0">
      <p:cViewPr varScale="1">
        <p:scale>
          <a:sx n="62" d="100"/>
          <a:sy n="62" d="100"/>
        </p:scale>
        <p:origin x="13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FD35BF-9878-400F-BF4B-43F5202940E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2C2B184-352D-4612-9EB5-05F3412C87EB}">
      <dgm:prSet phldrT="[Text]" custT="1"/>
      <dgm:spPr/>
      <dgm:t>
        <a:bodyPr/>
        <a:lstStyle/>
        <a:p>
          <a:pPr>
            <a:buNone/>
          </a:pPr>
          <a:r>
            <a: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PubMed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7174CA6-7FB3-40B1-A42A-9EC09557EB7A}" type="parTrans" cxnId="{0941F2F2-79E0-4940-B086-0B7A6376FD33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624719-F48E-4B24-B26C-FF2649B5F649}" type="sibTrans" cxnId="{0941F2F2-79E0-4940-B086-0B7A6376FD33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C84BE9C-030F-4CE0-A0BC-E08A9D805CAB}">
      <dgm:prSet phldrT="[Text]" custT="1"/>
      <dgm:spPr/>
      <dgm:t>
        <a:bodyPr/>
        <a:lstStyle/>
        <a:p>
          <a:pPr>
            <a:buNone/>
          </a:pPr>
          <a:r>
            <a: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Web of Science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484291-A853-4D99-990B-B6C0ACA890E5}" type="parTrans" cxnId="{F97432B4-307E-4682-8AEE-72F7E2AC1490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4D52BD7-790C-4503-B31C-7A2C3996FA93}" type="sibTrans" cxnId="{F97432B4-307E-4682-8AEE-72F7E2AC1490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E5B4E1-824E-4406-BD49-64ACDA5EC2A0}">
      <dgm:prSet phldrT="[Text]" custT="1"/>
      <dgm:spPr/>
      <dgm:t>
        <a:bodyPr/>
        <a:lstStyle/>
        <a:p>
          <a:pPr>
            <a:buNone/>
          </a:pPr>
          <a:r>
            <a: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Sci-Hub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B5CD4B-540C-453D-A03C-5DFE4104FEFD}" type="parTrans" cxnId="{E7365C4E-F02E-480F-B945-748EF199E652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4FDEC02-F7AA-4E28-91BE-3687B6FBD713}" type="sibTrans" cxnId="{E7365C4E-F02E-480F-B945-748EF199E652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1161E5-7B82-443A-9BA2-46A9D9528C16}" type="pres">
      <dgm:prSet presAssocID="{3FFD35BF-9878-400F-BF4B-43F5202940ED}" presName="linear" presStyleCnt="0">
        <dgm:presLayoutVars>
          <dgm:dir/>
          <dgm:animLvl val="lvl"/>
          <dgm:resizeHandles val="exact"/>
        </dgm:presLayoutVars>
      </dgm:prSet>
      <dgm:spPr/>
    </dgm:pt>
    <dgm:pt modelId="{56A8AD48-3CCB-4EC9-9177-0A9A9EADC2D0}" type="pres">
      <dgm:prSet presAssocID="{F2C2B184-352D-4612-9EB5-05F3412C87EB}" presName="parentLin" presStyleCnt="0"/>
      <dgm:spPr/>
    </dgm:pt>
    <dgm:pt modelId="{9D93677B-0A8A-46BB-816E-53D02DF22783}" type="pres">
      <dgm:prSet presAssocID="{F2C2B184-352D-4612-9EB5-05F3412C87EB}" presName="parentLeftMargin" presStyleLbl="node1" presStyleIdx="0" presStyleCnt="3"/>
      <dgm:spPr/>
    </dgm:pt>
    <dgm:pt modelId="{06ACA94E-722D-44F8-8E06-CD244B04FC30}" type="pres">
      <dgm:prSet presAssocID="{F2C2B184-352D-4612-9EB5-05F3412C87EB}" presName="parentText" presStyleLbl="node1" presStyleIdx="0" presStyleCnt="3" custScaleX="118708">
        <dgm:presLayoutVars>
          <dgm:chMax val="0"/>
          <dgm:bulletEnabled val="1"/>
        </dgm:presLayoutVars>
      </dgm:prSet>
      <dgm:spPr/>
    </dgm:pt>
    <dgm:pt modelId="{9CA6DCDE-5B51-46B9-BB41-8B82B752790A}" type="pres">
      <dgm:prSet presAssocID="{F2C2B184-352D-4612-9EB5-05F3412C87EB}" presName="negativeSpace" presStyleCnt="0"/>
      <dgm:spPr/>
    </dgm:pt>
    <dgm:pt modelId="{E580DFBE-9A15-4B15-B54F-68B40B166634}" type="pres">
      <dgm:prSet presAssocID="{F2C2B184-352D-4612-9EB5-05F3412C87EB}" presName="childText" presStyleLbl="conFgAcc1" presStyleIdx="0" presStyleCnt="3" custLinFactY="17215" custLinFactNeighborX="1059" custLinFactNeighborY="100000">
        <dgm:presLayoutVars>
          <dgm:bulletEnabled val="1"/>
        </dgm:presLayoutVars>
      </dgm:prSet>
      <dgm:spPr/>
    </dgm:pt>
    <dgm:pt modelId="{893EECF4-D906-4B8F-A52A-16D9FA3F12C0}" type="pres">
      <dgm:prSet presAssocID="{FB624719-F48E-4B24-B26C-FF2649B5F649}" presName="spaceBetweenRectangles" presStyleCnt="0"/>
      <dgm:spPr/>
    </dgm:pt>
    <dgm:pt modelId="{BAA928AB-CE91-45A8-8F97-8763E95C624D}" type="pres">
      <dgm:prSet presAssocID="{6C84BE9C-030F-4CE0-A0BC-E08A9D805CAB}" presName="parentLin" presStyleCnt="0"/>
      <dgm:spPr/>
    </dgm:pt>
    <dgm:pt modelId="{94C213C6-4195-4EC4-8B0B-3E7182A52DFA}" type="pres">
      <dgm:prSet presAssocID="{6C84BE9C-030F-4CE0-A0BC-E08A9D805CAB}" presName="parentLeftMargin" presStyleLbl="node1" presStyleIdx="0" presStyleCnt="3"/>
      <dgm:spPr/>
    </dgm:pt>
    <dgm:pt modelId="{7B881B63-3A5B-4E83-82B6-7CC88AEA1FA7}" type="pres">
      <dgm:prSet presAssocID="{6C84BE9C-030F-4CE0-A0BC-E08A9D805CAB}" presName="parentText" presStyleLbl="node1" presStyleIdx="1" presStyleCnt="3" custScaleX="112330">
        <dgm:presLayoutVars>
          <dgm:chMax val="0"/>
          <dgm:bulletEnabled val="1"/>
        </dgm:presLayoutVars>
      </dgm:prSet>
      <dgm:spPr/>
    </dgm:pt>
    <dgm:pt modelId="{03DBBA9E-7F4C-4403-983E-65AAC132A839}" type="pres">
      <dgm:prSet presAssocID="{6C84BE9C-030F-4CE0-A0BC-E08A9D805CAB}" presName="negativeSpace" presStyleCnt="0"/>
      <dgm:spPr/>
    </dgm:pt>
    <dgm:pt modelId="{1AA96E69-4F2B-4E7D-954A-6C1817CB6929}" type="pres">
      <dgm:prSet presAssocID="{6C84BE9C-030F-4CE0-A0BC-E08A9D805CAB}" presName="childText" presStyleLbl="conFgAcc1" presStyleIdx="1" presStyleCnt="3">
        <dgm:presLayoutVars>
          <dgm:bulletEnabled val="1"/>
        </dgm:presLayoutVars>
      </dgm:prSet>
      <dgm:spPr/>
    </dgm:pt>
    <dgm:pt modelId="{6CE3485D-FCBC-4B52-89E9-D66CFFA6C138}" type="pres">
      <dgm:prSet presAssocID="{44D52BD7-790C-4503-B31C-7A2C3996FA93}" presName="spaceBetweenRectangles" presStyleCnt="0"/>
      <dgm:spPr/>
    </dgm:pt>
    <dgm:pt modelId="{F1CC3D71-584B-4599-A015-3D212EA4C461}" type="pres">
      <dgm:prSet presAssocID="{7EE5B4E1-824E-4406-BD49-64ACDA5EC2A0}" presName="parentLin" presStyleCnt="0"/>
      <dgm:spPr/>
    </dgm:pt>
    <dgm:pt modelId="{AE6F91E1-B1AB-44BD-B2AA-2849AE455F8D}" type="pres">
      <dgm:prSet presAssocID="{7EE5B4E1-824E-4406-BD49-64ACDA5EC2A0}" presName="parentLeftMargin" presStyleLbl="node1" presStyleIdx="1" presStyleCnt="3"/>
      <dgm:spPr/>
    </dgm:pt>
    <dgm:pt modelId="{C9B3D0B5-9A73-4E70-A7EE-E28E18B69A96}" type="pres">
      <dgm:prSet presAssocID="{7EE5B4E1-824E-4406-BD49-64ACDA5EC2A0}" presName="parentText" presStyleLbl="node1" presStyleIdx="2" presStyleCnt="3" custScaleX="102550">
        <dgm:presLayoutVars>
          <dgm:chMax val="0"/>
          <dgm:bulletEnabled val="1"/>
        </dgm:presLayoutVars>
      </dgm:prSet>
      <dgm:spPr/>
    </dgm:pt>
    <dgm:pt modelId="{07F5A576-29BD-4D70-AA74-9E76C9F75423}" type="pres">
      <dgm:prSet presAssocID="{7EE5B4E1-824E-4406-BD49-64ACDA5EC2A0}" presName="negativeSpace" presStyleCnt="0"/>
      <dgm:spPr/>
    </dgm:pt>
    <dgm:pt modelId="{67590A1A-6C01-4E08-820A-4A0FFEBF7F8D}" type="pres">
      <dgm:prSet presAssocID="{7EE5B4E1-824E-4406-BD49-64ACDA5EC2A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D93033B-1F7E-448B-9376-7890F8F7950E}" type="presOf" srcId="{7EE5B4E1-824E-4406-BD49-64ACDA5EC2A0}" destId="{AE6F91E1-B1AB-44BD-B2AA-2849AE455F8D}" srcOrd="0" destOrd="0" presId="urn:microsoft.com/office/officeart/2005/8/layout/list1"/>
    <dgm:cxn modelId="{7115BB44-ECA8-4000-8E9A-374D9B556331}" type="presOf" srcId="{7EE5B4E1-824E-4406-BD49-64ACDA5EC2A0}" destId="{C9B3D0B5-9A73-4E70-A7EE-E28E18B69A96}" srcOrd="1" destOrd="0" presId="urn:microsoft.com/office/officeart/2005/8/layout/list1"/>
    <dgm:cxn modelId="{E7365C4E-F02E-480F-B945-748EF199E652}" srcId="{3FFD35BF-9878-400F-BF4B-43F5202940ED}" destId="{7EE5B4E1-824E-4406-BD49-64ACDA5EC2A0}" srcOrd="2" destOrd="0" parTransId="{BAB5CD4B-540C-453D-A03C-5DFE4104FEFD}" sibTransId="{84FDEC02-F7AA-4E28-91BE-3687B6FBD713}"/>
    <dgm:cxn modelId="{38D35670-D40E-4F4C-82F5-91F2ECD7C057}" type="presOf" srcId="{6C84BE9C-030F-4CE0-A0BC-E08A9D805CAB}" destId="{94C213C6-4195-4EC4-8B0B-3E7182A52DFA}" srcOrd="0" destOrd="0" presId="urn:microsoft.com/office/officeart/2005/8/layout/list1"/>
    <dgm:cxn modelId="{62493497-9359-47F8-BC8E-95CBD89E25A3}" type="presOf" srcId="{F2C2B184-352D-4612-9EB5-05F3412C87EB}" destId="{9D93677B-0A8A-46BB-816E-53D02DF22783}" srcOrd="0" destOrd="0" presId="urn:microsoft.com/office/officeart/2005/8/layout/list1"/>
    <dgm:cxn modelId="{30C981A2-55F9-4995-913A-9B3CBCEF3484}" type="presOf" srcId="{F2C2B184-352D-4612-9EB5-05F3412C87EB}" destId="{06ACA94E-722D-44F8-8E06-CD244B04FC30}" srcOrd="1" destOrd="0" presId="urn:microsoft.com/office/officeart/2005/8/layout/list1"/>
    <dgm:cxn modelId="{F97432B4-307E-4682-8AEE-72F7E2AC1490}" srcId="{3FFD35BF-9878-400F-BF4B-43F5202940ED}" destId="{6C84BE9C-030F-4CE0-A0BC-E08A9D805CAB}" srcOrd="1" destOrd="0" parTransId="{07484291-A853-4D99-990B-B6C0ACA890E5}" sibTransId="{44D52BD7-790C-4503-B31C-7A2C3996FA93}"/>
    <dgm:cxn modelId="{83F203E8-7D6B-4228-847F-D9944476B820}" type="presOf" srcId="{3FFD35BF-9878-400F-BF4B-43F5202940ED}" destId="{D51161E5-7B82-443A-9BA2-46A9D9528C16}" srcOrd="0" destOrd="0" presId="urn:microsoft.com/office/officeart/2005/8/layout/list1"/>
    <dgm:cxn modelId="{0941F2F2-79E0-4940-B086-0B7A6376FD33}" srcId="{3FFD35BF-9878-400F-BF4B-43F5202940ED}" destId="{F2C2B184-352D-4612-9EB5-05F3412C87EB}" srcOrd="0" destOrd="0" parTransId="{97174CA6-7FB3-40B1-A42A-9EC09557EB7A}" sibTransId="{FB624719-F48E-4B24-B26C-FF2649B5F649}"/>
    <dgm:cxn modelId="{F8192CF8-9A76-46A5-A1F0-E848EED6FB78}" type="presOf" srcId="{6C84BE9C-030F-4CE0-A0BC-E08A9D805CAB}" destId="{7B881B63-3A5B-4E83-82B6-7CC88AEA1FA7}" srcOrd="1" destOrd="0" presId="urn:microsoft.com/office/officeart/2005/8/layout/list1"/>
    <dgm:cxn modelId="{0EEF6EBD-9E90-4E84-B0CA-A9329DD4846F}" type="presParOf" srcId="{D51161E5-7B82-443A-9BA2-46A9D9528C16}" destId="{56A8AD48-3CCB-4EC9-9177-0A9A9EADC2D0}" srcOrd="0" destOrd="0" presId="urn:microsoft.com/office/officeart/2005/8/layout/list1"/>
    <dgm:cxn modelId="{3D7C421B-B1C7-4B31-B53A-750DA90325A6}" type="presParOf" srcId="{56A8AD48-3CCB-4EC9-9177-0A9A9EADC2D0}" destId="{9D93677B-0A8A-46BB-816E-53D02DF22783}" srcOrd="0" destOrd="0" presId="urn:microsoft.com/office/officeart/2005/8/layout/list1"/>
    <dgm:cxn modelId="{AB823D05-C48C-499D-AD0A-BBDD3A5EE260}" type="presParOf" srcId="{56A8AD48-3CCB-4EC9-9177-0A9A9EADC2D0}" destId="{06ACA94E-722D-44F8-8E06-CD244B04FC30}" srcOrd="1" destOrd="0" presId="urn:microsoft.com/office/officeart/2005/8/layout/list1"/>
    <dgm:cxn modelId="{54432068-D600-442F-8107-E978121A92C0}" type="presParOf" srcId="{D51161E5-7B82-443A-9BA2-46A9D9528C16}" destId="{9CA6DCDE-5B51-46B9-BB41-8B82B752790A}" srcOrd="1" destOrd="0" presId="urn:microsoft.com/office/officeart/2005/8/layout/list1"/>
    <dgm:cxn modelId="{2699216E-F882-4F08-9F65-7A7692900852}" type="presParOf" srcId="{D51161E5-7B82-443A-9BA2-46A9D9528C16}" destId="{E580DFBE-9A15-4B15-B54F-68B40B166634}" srcOrd="2" destOrd="0" presId="urn:microsoft.com/office/officeart/2005/8/layout/list1"/>
    <dgm:cxn modelId="{0DF8D53B-54BE-4BBB-BBF8-280455816C5D}" type="presParOf" srcId="{D51161E5-7B82-443A-9BA2-46A9D9528C16}" destId="{893EECF4-D906-4B8F-A52A-16D9FA3F12C0}" srcOrd="3" destOrd="0" presId="urn:microsoft.com/office/officeart/2005/8/layout/list1"/>
    <dgm:cxn modelId="{1310F3A5-0DAD-45F9-A874-AFC5781598B6}" type="presParOf" srcId="{D51161E5-7B82-443A-9BA2-46A9D9528C16}" destId="{BAA928AB-CE91-45A8-8F97-8763E95C624D}" srcOrd="4" destOrd="0" presId="urn:microsoft.com/office/officeart/2005/8/layout/list1"/>
    <dgm:cxn modelId="{8BFF7AC8-3CBE-4D4F-9CC6-F12D0C563C19}" type="presParOf" srcId="{BAA928AB-CE91-45A8-8F97-8763E95C624D}" destId="{94C213C6-4195-4EC4-8B0B-3E7182A52DFA}" srcOrd="0" destOrd="0" presId="urn:microsoft.com/office/officeart/2005/8/layout/list1"/>
    <dgm:cxn modelId="{4FDED886-AB9F-4B2D-AD53-89E3127B5121}" type="presParOf" srcId="{BAA928AB-CE91-45A8-8F97-8763E95C624D}" destId="{7B881B63-3A5B-4E83-82B6-7CC88AEA1FA7}" srcOrd="1" destOrd="0" presId="urn:microsoft.com/office/officeart/2005/8/layout/list1"/>
    <dgm:cxn modelId="{D3CB253D-DA7F-4D92-8757-A7E8607BA2D8}" type="presParOf" srcId="{D51161E5-7B82-443A-9BA2-46A9D9528C16}" destId="{03DBBA9E-7F4C-4403-983E-65AAC132A839}" srcOrd="5" destOrd="0" presId="urn:microsoft.com/office/officeart/2005/8/layout/list1"/>
    <dgm:cxn modelId="{B30C04BD-49B7-48CB-B887-B27A7738CB87}" type="presParOf" srcId="{D51161E5-7B82-443A-9BA2-46A9D9528C16}" destId="{1AA96E69-4F2B-4E7D-954A-6C1817CB6929}" srcOrd="6" destOrd="0" presId="urn:microsoft.com/office/officeart/2005/8/layout/list1"/>
    <dgm:cxn modelId="{9308DF24-0D73-450A-8362-257D0852C70C}" type="presParOf" srcId="{D51161E5-7B82-443A-9BA2-46A9D9528C16}" destId="{6CE3485D-FCBC-4B52-89E9-D66CFFA6C138}" srcOrd="7" destOrd="0" presId="urn:microsoft.com/office/officeart/2005/8/layout/list1"/>
    <dgm:cxn modelId="{1490ABEE-CE6C-4277-8DDE-488E7AE27568}" type="presParOf" srcId="{D51161E5-7B82-443A-9BA2-46A9D9528C16}" destId="{F1CC3D71-584B-4599-A015-3D212EA4C461}" srcOrd="8" destOrd="0" presId="urn:microsoft.com/office/officeart/2005/8/layout/list1"/>
    <dgm:cxn modelId="{25E7CAB5-3B05-4E47-BA59-5E5F77BB4C78}" type="presParOf" srcId="{F1CC3D71-584B-4599-A015-3D212EA4C461}" destId="{AE6F91E1-B1AB-44BD-B2AA-2849AE455F8D}" srcOrd="0" destOrd="0" presId="urn:microsoft.com/office/officeart/2005/8/layout/list1"/>
    <dgm:cxn modelId="{4506C20E-96A3-4CE8-9A6C-8CFC1F77AF1A}" type="presParOf" srcId="{F1CC3D71-584B-4599-A015-3D212EA4C461}" destId="{C9B3D0B5-9A73-4E70-A7EE-E28E18B69A96}" srcOrd="1" destOrd="0" presId="urn:microsoft.com/office/officeart/2005/8/layout/list1"/>
    <dgm:cxn modelId="{1909726C-078B-4F92-9081-B08C7F540134}" type="presParOf" srcId="{D51161E5-7B82-443A-9BA2-46A9D9528C16}" destId="{07F5A576-29BD-4D70-AA74-9E76C9F75423}" srcOrd="9" destOrd="0" presId="urn:microsoft.com/office/officeart/2005/8/layout/list1"/>
    <dgm:cxn modelId="{C2C4872E-D65E-453A-9383-F5F392B503A5}" type="presParOf" srcId="{D51161E5-7B82-443A-9BA2-46A9D9528C16}" destId="{67590A1A-6C01-4E08-820A-4A0FFEBF7F8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0DFBE-9A15-4B15-B54F-68B40B166634}">
      <dsp:nvSpPr>
        <dsp:cNvPr id="0" name=""/>
        <dsp:cNvSpPr/>
      </dsp:nvSpPr>
      <dsp:spPr>
        <a:xfrm>
          <a:off x="0" y="482856"/>
          <a:ext cx="345211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CA94E-722D-44F8-8E06-CD244B04FC30}">
      <dsp:nvSpPr>
        <dsp:cNvPr id="0" name=""/>
        <dsp:cNvSpPr/>
      </dsp:nvSpPr>
      <dsp:spPr>
        <a:xfrm>
          <a:off x="172605" y="17390"/>
          <a:ext cx="2868557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337" tIns="0" rIns="9133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PubMed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9985" y="44770"/>
        <a:ext cx="2813797" cy="506120"/>
      </dsp:txXfrm>
    </dsp:sp>
    <dsp:sp modelId="{1AA96E69-4F2B-4E7D-954A-6C1817CB6929}">
      <dsp:nvSpPr>
        <dsp:cNvPr id="0" name=""/>
        <dsp:cNvSpPr/>
      </dsp:nvSpPr>
      <dsp:spPr>
        <a:xfrm>
          <a:off x="0" y="1159670"/>
          <a:ext cx="345211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81B63-3A5B-4E83-82B6-7CC88AEA1FA7}">
      <dsp:nvSpPr>
        <dsp:cNvPr id="0" name=""/>
        <dsp:cNvSpPr/>
      </dsp:nvSpPr>
      <dsp:spPr>
        <a:xfrm>
          <a:off x="172605" y="879230"/>
          <a:ext cx="2714434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337" tIns="0" rIns="9133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Web of Science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9985" y="906610"/>
        <a:ext cx="2659674" cy="506120"/>
      </dsp:txXfrm>
    </dsp:sp>
    <dsp:sp modelId="{67590A1A-6C01-4E08-820A-4A0FFEBF7F8D}">
      <dsp:nvSpPr>
        <dsp:cNvPr id="0" name=""/>
        <dsp:cNvSpPr/>
      </dsp:nvSpPr>
      <dsp:spPr>
        <a:xfrm>
          <a:off x="0" y="2021511"/>
          <a:ext cx="345211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3D0B5-9A73-4E70-A7EE-E28E18B69A96}">
      <dsp:nvSpPr>
        <dsp:cNvPr id="0" name=""/>
        <dsp:cNvSpPr/>
      </dsp:nvSpPr>
      <dsp:spPr>
        <a:xfrm>
          <a:off x="172605" y="1741071"/>
          <a:ext cx="247810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337" tIns="0" rIns="9133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Sci-Hub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9985" y="1768451"/>
        <a:ext cx="2423342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B8C42-409F-45DA-862A-E877AA9798E9}" type="datetimeFigureOut">
              <a:rPr lang="zh-TW" altLang="en-US" smtClean="0"/>
              <a:t>2021/7/19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64E8E-84C9-49B4-A3AD-27A5EA4F3A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94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TW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TW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20A6-CCBA-410B-B40F-BC475E80999B}" type="datetime1">
              <a:rPr lang="zh-TW" altLang="en-US" smtClean="0"/>
              <a:t>2021/7/19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552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672-0500-4DE7-A1C9-D5D7A17C2D4B}" type="datetime1">
              <a:rPr lang="zh-TW" altLang="en-US" smtClean="0"/>
              <a:t>2021/7/19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0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88BB-6A97-4B6E-89B1-B41A515F0F0D}" type="datetime1">
              <a:rPr lang="zh-TW" altLang="en-US" smtClean="0"/>
              <a:t>2021/7/19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70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+mn-lt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00">
                <a:latin typeface="+mn-lt"/>
                <a:ea typeface="微軟正黑體" panose="020B0604030504040204" pitchFamily="34" charset="-120"/>
              </a:defRPr>
            </a:lvl1pPr>
            <a:lvl2pPr>
              <a:defRPr sz="2200">
                <a:latin typeface="+mn-lt"/>
                <a:ea typeface="微軟正黑體" panose="020B0604030504040204" pitchFamily="34" charset="-120"/>
              </a:defRPr>
            </a:lvl2pPr>
            <a:lvl3pPr>
              <a:defRPr sz="2200">
                <a:latin typeface="+mn-lt"/>
                <a:ea typeface="微軟正黑體" panose="020B0604030504040204" pitchFamily="34" charset="-120"/>
              </a:defRPr>
            </a:lvl3pPr>
            <a:lvl4pPr>
              <a:defRPr sz="2200">
                <a:latin typeface="+mn-lt"/>
                <a:ea typeface="微軟正黑體" panose="020B0604030504040204" pitchFamily="34" charset="-120"/>
              </a:defRPr>
            </a:lvl4pPr>
            <a:lvl5pPr>
              <a:defRPr sz="2200">
                <a:latin typeface="+mn-lt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 altLang="zh-TW" dirty="0"/>
              <a:t>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AF07-2743-44F8-ABFE-9467B2418A63}" type="datetime1">
              <a:rPr lang="zh-TW" altLang="en-US" smtClean="0"/>
              <a:t>2021/7/19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latin typeface="+mn-lt"/>
              </a:defRPr>
            </a:lvl1pPr>
          </a:lstStyle>
          <a:p>
            <a:fld id="{1E23E555-D0E3-4109-802D-7D56E236007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413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79B9-F53E-45C2-B280-FDCC54AE7230}" type="datetime1">
              <a:rPr lang="zh-TW" altLang="en-US" smtClean="0"/>
              <a:t>2021/7/19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71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73E6-9D08-4427-B98F-71E99549958F}" type="datetime1">
              <a:rPr lang="zh-TW" altLang="en-US" smtClean="0"/>
              <a:t>2021/7/19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29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AA07-2FA6-4671-92BE-C269645B9DBC}" type="datetime1">
              <a:rPr lang="zh-TW" altLang="en-US" smtClean="0"/>
              <a:t>2021/7/19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079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8490-05A3-4AF6-ADF3-A9383962AA28}" type="datetime1">
              <a:rPr lang="zh-TW" altLang="en-US" smtClean="0"/>
              <a:t>2021/7/19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06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6CD3-052E-4B60-B155-A6BFA8B7C4B1}" type="datetime1">
              <a:rPr lang="zh-TW" altLang="en-US" smtClean="0"/>
              <a:t>2021/7/19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074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1F66-31F5-41B1-AF9A-4E1452D5291E}" type="datetime1">
              <a:rPr lang="zh-TW" altLang="en-US" smtClean="0"/>
              <a:t>2021/7/19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50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5644-DABB-4CE2-A458-572B31B8D392}" type="datetime1">
              <a:rPr lang="zh-TW" altLang="en-US" smtClean="0"/>
              <a:t>2021/7/19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84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0C262-3B63-452F-9BC0-6BCF804CB445}" type="datetime1">
              <a:rPr lang="zh-TW" altLang="en-US" smtClean="0"/>
              <a:t>2021/7/19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3E555-D0E3-4109-802D-7D56E23600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08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473E-F768-4374-958B-D93126DEA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5980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zh-TW" sz="4000" dirty="0">
                <a:latin typeface="+mn-lt"/>
              </a:rPr>
              <a:t>How to find references?</a:t>
            </a:r>
            <a:endParaRPr lang="zh-TW" altLang="en-US" sz="40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27754-D8AE-4121-BFF8-4F3289CDC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07612"/>
            <a:ext cx="6858000" cy="850187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2021-07-19</a:t>
            </a:r>
          </a:p>
          <a:p>
            <a:r>
              <a:rPr lang="en-US" altLang="zh-TW" dirty="0"/>
              <a:t>Chi-Shin Tseng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0480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07DFF-83CD-497D-9B69-2E8AD78B9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醫學標題表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C3D82-8878-4A28-B1C1-06CB47A1E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Medical Subject Heading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簡稱</a:t>
            </a:r>
            <a:r>
              <a:rPr lang="en-US" altLang="zh-TW" dirty="0" err="1"/>
              <a:t>MeSH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醫學標題表</a:t>
            </a:r>
            <a:r>
              <a:rPr lang="en-US" altLang="zh-TW" dirty="0"/>
              <a:t>(Medical Subject Headings</a:t>
            </a:r>
            <a:r>
              <a:rPr lang="zh-TW" altLang="en-US" dirty="0"/>
              <a:t>，簡稱</a:t>
            </a:r>
            <a:r>
              <a:rPr lang="en-US" altLang="zh-TW" dirty="0" err="1"/>
              <a:t>MeSH</a:t>
            </a:r>
            <a:r>
              <a:rPr lang="en-US" altLang="zh-TW" dirty="0"/>
              <a:t>)</a:t>
            </a:r>
            <a:r>
              <a:rPr lang="zh-TW" altLang="en-US" dirty="0"/>
              <a:t>是</a:t>
            </a:r>
            <a:r>
              <a:rPr lang="en-US" altLang="zh-TW" dirty="0"/>
              <a:t>NLM</a:t>
            </a:r>
            <a:r>
              <a:rPr lang="zh-TW" altLang="en-US" dirty="0"/>
              <a:t>針對生物醫學資料所整理出的標準詞彙控制表。</a:t>
            </a:r>
          </a:p>
          <a:p>
            <a:r>
              <a:rPr lang="zh-TW" altLang="en-US" dirty="0"/>
              <a:t>對同一概念採用固定的詞彙表達方式，以達到控制詞彙目的，方便生物醫學領域的學者或從業人員彼此間的溝通，更可用以陳述資料內容的主題意涵並提供檢索。</a:t>
            </a:r>
            <a:endParaRPr lang="en-US" altLang="zh-TW" dirty="0"/>
          </a:p>
          <a:p>
            <a:r>
              <a:rPr lang="en-US" altLang="zh-TW" dirty="0" err="1"/>
              <a:t>MeSH</a:t>
            </a:r>
            <a:r>
              <a:rPr lang="zh-TW" altLang="en-US" dirty="0"/>
              <a:t>共有</a:t>
            </a:r>
            <a:r>
              <a:rPr lang="en-US" altLang="zh-TW" dirty="0"/>
              <a:t>2</a:t>
            </a:r>
            <a:r>
              <a:rPr lang="zh-TW" altLang="en-US" dirty="0"/>
              <a:t>萬多個標題，分為</a:t>
            </a:r>
            <a:r>
              <a:rPr lang="en-US" altLang="zh-TW" dirty="0"/>
              <a:t>16</a:t>
            </a:r>
            <a:r>
              <a:rPr lang="zh-TW" altLang="en-US" dirty="0"/>
              <a:t>大類，每大類採樹狀結構</a:t>
            </a:r>
            <a:r>
              <a:rPr lang="en-US" altLang="zh-TW" dirty="0"/>
              <a:t>(tree structure)</a:t>
            </a:r>
            <a:r>
              <a:rPr lang="zh-TW" altLang="en-US" dirty="0"/>
              <a:t>，下依層級細分小標題，可顯示標題之間的類屬關係。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E9885-63E3-4241-8775-2F4E63AD1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90EDFC-A4EB-4A6A-92F7-AB0123C42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9833"/>
            <a:ext cx="3125402" cy="86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8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0F406-CC0E-485C-9E53-613915CB4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88AF-E261-4B56-B740-7F3399B49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73CA0-8235-4127-82DE-A33148A3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803F0-B38F-4845-BE95-3F32B5F2F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38" y="121475"/>
            <a:ext cx="5950541" cy="6055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71B73B-F40C-4CF7-8AB4-6D0E10289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9833"/>
            <a:ext cx="3125402" cy="86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13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DE438-6CE3-4844-BE14-72B8FABE2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9B9C5-E4AB-4791-B633-468548018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149C1-8246-474F-86D8-63CE5A32A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C584A7-0DB4-4369-9B29-182FF5506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10" y="365126"/>
            <a:ext cx="8888065" cy="50965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FBD206-4D6B-45C3-83F1-B52C251BB19D}"/>
              </a:ext>
            </a:extLst>
          </p:cNvPr>
          <p:cNvSpPr/>
          <p:nvPr/>
        </p:nvSpPr>
        <p:spPr>
          <a:xfrm>
            <a:off x="159510" y="6123542"/>
            <a:ext cx="4032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http://tul.blog.ntu.edu.tw/archives/7180</a:t>
            </a:r>
          </a:p>
        </p:txBody>
      </p:sp>
    </p:spTree>
    <p:extLst>
      <p:ext uri="{BB962C8B-B14F-4D97-AF65-F5344CB8AC3E}">
        <p14:creationId xmlns:p14="http://schemas.microsoft.com/office/powerpoint/2010/main" val="3626511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5A379-010A-43EF-BA2F-EC206E986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EB36E143-FBE8-4335-9199-183A925FDA7B}"/>
              </a:ext>
            </a:extLst>
          </p:cNvPr>
          <p:cNvSpPr/>
          <p:nvPr/>
        </p:nvSpPr>
        <p:spPr>
          <a:xfrm>
            <a:off x="0" y="0"/>
            <a:ext cx="1501255" cy="4199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 dirty="0"/>
              <a:t>PubMed</a:t>
            </a:r>
            <a:endParaRPr lang="zh-TW" altLang="en-US" sz="2000" b="1" dirty="0"/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B910CCBA-BDE3-45C0-B86D-A08EE09FF14F}"/>
              </a:ext>
            </a:extLst>
          </p:cNvPr>
          <p:cNvSpPr/>
          <p:nvPr/>
        </p:nvSpPr>
        <p:spPr>
          <a:xfrm>
            <a:off x="1501255" y="0"/>
            <a:ext cx="7642746" cy="4199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124091-9BE4-4841-B370-21B7178C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27" y="1088502"/>
            <a:ext cx="2157137" cy="795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9A18CA-A5C0-4AF2-A0E6-152C02F3B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736" y="2308304"/>
            <a:ext cx="5587914" cy="224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2005-B3B1-4597-BE9B-FB732E29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203A0-5D72-458A-92F1-D4A7FDED2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6153F-5EBF-46C4-979C-E1DEE9BA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CFF87C05-0FAA-4E73-9EEB-A75960D56817}"/>
              </a:ext>
            </a:extLst>
          </p:cNvPr>
          <p:cNvSpPr/>
          <p:nvPr/>
        </p:nvSpPr>
        <p:spPr>
          <a:xfrm>
            <a:off x="0" y="0"/>
            <a:ext cx="1501255" cy="4199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 dirty="0"/>
              <a:t>PubMed</a:t>
            </a:r>
            <a:endParaRPr lang="zh-TW" altLang="en-US" sz="2000" b="1" dirty="0"/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F9EDF373-188E-4336-A21E-DCC7B1A5AECA}"/>
              </a:ext>
            </a:extLst>
          </p:cNvPr>
          <p:cNvSpPr/>
          <p:nvPr/>
        </p:nvSpPr>
        <p:spPr>
          <a:xfrm>
            <a:off x="1501255" y="0"/>
            <a:ext cx="7642746" cy="4199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8F2027-B0C6-48FA-8199-A85F93B3B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223"/>
            <a:ext cx="9144000" cy="394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46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2005-B3B1-4597-BE9B-FB732E29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203A0-5D72-458A-92F1-D4A7FDED2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6153F-5EBF-46C4-979C-E1DEE9BA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CFF87C05-0FAA-4E73-9EEB-A75960D56817}"/>
              </a:ext>
            </a:extLst>
          </p:cNvPr>
          <p:cNvSpPr/>
          <p:nvPr/>
        </p:nvSpPr>
        <p:spPr>
          <a:xfrm>
            <a:off x="0" y="0"/>
            <a:ext cx="1501255" cy="4199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 dirty="0"/>
              <a:t>PubMed</a:t>
            </a:r>
            <a:endParaRPr lang="zh-TW" altLang="en-US" sz="2000" b="1" dirty="0"/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F9EDF373-188E-4336-A21E-DCC7B1A5AECA}"/>
              </a:ext>
            </a:extLst>
          </p:cNvPr>
          <p:cNvSpPr/>
          <p:nvPr/>
        </p:nvSpPr>
        <p:spPr>
          <a:xfrm>
            <a:off x="1501255" y="0"/>
            <a:ext cx="7642746" cy="4199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C258C6-71A4-4350-9175-692ED275D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7289"/>
            <a:ext cx="9144000" cy="43034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DBA388-9E47-4C40-85C2-7FD987CEF09B}"/>
              </a:ext>
            </a:extLst>
          </p:cNvPr>
          <p:cNvSpPr/>
          <p:nvPr/>
        </p:nvSpPr>
        <p:spPr>
          <a:xfrm>
            <a:off x="3821987" y="2055815"/>
            <a:ext cx="945222" cy="2764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8ADA50-94A0-4299-830D-187AABE5230F}"/>
              </a:ext>
            </a:extLst>
          </p:cNvPr>
          <p:cNvSpPr/>
          <p:nvPr/>
        </p:nvSpPr>
        <p:spPr>
          <a:xfrm>
            <a:off x="4099389" y="4119208"/>
            <a:ext cx="945222" cy="2764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9875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2005-B3B1-4597-BE9B-FB732E29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實際演練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203A0-5D72-458A-92F1-D4A7FDED2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如何儲存文章</a:t>
            </a:r>
            <a:endParaRPr lang="en-US" altLang="zh-TW" b="1" dirty="0"/>
          </a:p>
          <a:p>
            <a:pPr marL="0" indent="0">
              <a:buNone/>
            </a:pPr>
            <a:r>
              <a:rPr lang="en-US" altLang="zh-TW" dirty="0"/>
              <a:t>Send to / save</a:t>
            </a:r>
          </a:p>
          <a:p>
            <a:endParaRPr lang="en-US" altLang="zh-TW" b="1" dirty="0"/>
          </a:p>
          <a:p>
            <a:r>
              <a:rPr lang="zh-TW" altLang="en-US" b="1" dirty="0"/>
              <a:t>如何找老師發表之文章</a:t>
            </a:r>
            <a:endParaRPr lang="en-US" altLang="zh-TW" b="1" dirty="0"/>
          </a:p>
          <a:p>
            <a:pPr marL="0" indent="0">
              <a:buNone/>
            </a:pPr>
            <a:r>
              <a:rPr lang="en-US" altLang="zh-TW" dirty="0"/>
              <a:t>(</a:t>
            </a:r>
            <a:r>
              <a:rPr lang="en-US" altLang="zh-TW" dirty="0" err="1"/>
              <a:t>liang-chuan</a:t>
            </a:r>
            <a:r>
              <a:rPr lang="en-US" altLang="zh-TW" dirty="0"/>
              <a:t> </a:t>
            </a:r>
            <a:r>
              <a:rPr lang="en-US" altLang="zh-TW" dirty="0" err="1"/>
              <a:t>lai</a:t>
            </a:r>
            <a:r>
              <a:rPr lang="en-US" altLang="zh-TW" dirty="0"/>
              <a:t>) AND (National </a:t>
            </a:r>
            <a:r>
              <a:rPr lang="en-US" altLang="zh-TW" dirty="0" err="1"/>
              <a:t>taiwan</a:t>
            </a:r>
            <a:r>
              <a:rPr lang="en-US" altLang="zh-TW" dirty="0"/>
              <a:t> university[Affiliation])</a:t>
            </a:r>
          </a:p>
          <a:p>
            <a:endParaRPr lang="en-US" altLang="zh-TW" b="1" dirty="0"/>
          </a:p>
          <a:p>
            <a:r>
              <a:rPr lang="zh-TW" altLang="en-US" b="1" dirty="0"/>
              <a:t>如何找到實驗室</a:t>
            </a:r>
            <a:r>
              <a:rPr lang="en-US" altLang="zh-TW" b="1" dirty="0"/>
              <a:t>/</a:t>
            </a:r>
            <a:r>
              <a:rPr lang="zh-TW" altLang="en-US" b="1" dirty="0"/>
              <a:t>單位 發表的文章</a:t>
            </a:r>
            <a:endParaRPr lang="en-US" altLang="zh-TW" b="1" dirty="0"/>
          </a:p>
          <a:p>
            <a:pPr marL="0" indent="0">
              <a:buNone/>
            </a:pPr>
            <a:r>
              <a:rPr lang="en-US" altLang="zh-TW" dirty="0"/>
              <a:t>Department of urology, national </a:t>
            </a:r>
            <a:r>
              <a:rPr lang="en-US" altLang="zh-TW" dirty="0" err="1"/>
              <a:t>taiwan</a:t>
            </a:r>
            <a:r>
              <a:rPr lang="en-US" altLang="zh-TW" dirty="0"/>
              <a:t> university hospital[Affiliation]</a:t>
            </a:r>
          </a:p>
          <a:p>
            <a:endParaRPr lang="en-US" altLang="zh-TW" b="1" dirty="0"/>
          </a:p>
          <a:p>
            <a:endParaRPr lang="zh-TW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6153F-5EBF-46C4-979C-E1DEE9BA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CFF87C05-0FAA-4E73-9EEB-A75960D56817}"/>
              </a:ext>
            </a:extLst>
          </p:cNvPr>
          <p:cNvSpPr/>
          <p:nvPr/>
        </p:nvSpPr>
        <p:spPr>
          <a:xfrm>
            <a:off x="0" y="0"/>
            <a:ext cx="1501255" cy="4199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 dirty="0"/>
              <a:t>PubMed</a:t>
            </a:r>
            <a:endParaRPr lang="zh-TW" altLang="en-US" sz="2000" b="1" dirty="0"/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F9EDF373-188E-4336-A21E-DCC7B1A5AECA}"/>
              </a:ext>
            </a:extLst>
          </p:cNvPr>
          <p:cNvSpPr/>
          <p:nvPr/>
        </p:nvSpPr>
        <p:spPr>
          <a:xfrm>
            <a:off x="1501255" y="0"/>
            <a:ext cx="7642746" cy="4199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0396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2005-B3B1-4597-BE9B-FB732E29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實際演練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203A0-5D72-458A-92F1-D4A7FDED2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如何知道老師有新文章</a:t>
            </a:r>
            <a:endParaRPr lang="en-US" altLang="zh-TW" b="1" dirty="0"/>
          </a:p>
          <a:p>
            <a:pPr marL="0" indent="0">
              <a:buNone/>
            </a:pPr>
            <a:r>
              <a:rPr lang="en-US" altLang="zh-TW" dirty="0"/>
              <a:t>-&gt; Create alert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ResearchGate</a:t>
            </a:r>
          </a:p>
          <a:p>
            <a:pPr marL="0" indent="0">
              <a:buNone/>
            </a:pPr>
            <a:r>
              <a:rPr lang="en-US" altLang="zh-TW" dirty="0"/>
              <a:t>Google scholar</a:t>
            </a:r>
          </a:p>
          <a:p>
            <a:pPr marL="0" indent="0">
              <a:buNone/>
            </a:pPr>
            <a:r>
              <a:rPr lang="en-US" altLang="zh-TW" dirty="0"/>
              <a:t>Loop </a:t>
            </a:r>
            <a:endParaRPr lang="zh-TW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6153F-5EBF-46C4-979C-E1DEE9BA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CFF87C05-0FAA-4E73-9EEB-A75960D56817}"/>
              </a:ext>
            </a:extLst>
          </p:cNvPr>
          <p:cNvSpPr/>
          <p:nvPr/>
        </p:nvSpPr>
        <p:spPr>
          <a:xfrm>
            <a:off x="0" y="0"/>
            <a:ext cx="1501255" cy="4199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 dirty="0"/>
              <a:t>PubMed</a:t>
            </a:r>
            <a:endParaRPr lang="zh-TW" altLang="en-US" sz="2000" b="1" dirty="0"/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F9EDF373-188E-4336-A21E-DCC7B1A5AECA}"/>
              </a:ext>
            </a:extLst>
          </p:cNvPr>
          <p:cNvSpPr/>
          <p:nvPr/>
        </p:nvSpPr>
        <p:spPr>
          <a:xfrm>
            <a:off x="1501255" y="0"/>
            <a:ext cx="7642746" cy="4199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614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EAB4-37C6-49B0-B7A0-E63EE0C27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E28C5-4300-4B6B-948B-4DF26B78B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E8502-1C16-4F9B-A26D-77FA0A7D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5E037-B87E-4804-AD01-76CF222F9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6705"/>
            <a:ext cx="9144000" cy="4904589"/>
          </a:xfrm>
          <a:prstGeom prst="rect">
            <a:avLst/>
          </a:prstGeom>
        </p:spPr>
      </p:pic>
      <p:sp>
        <p:nvSpPr>
          <p:cNvPr id="6" name="矩形 3">
            <a:extLst>
              <a:ext uri="{FF2B5EF4-FFF2-40B4-BE49-F238E27FC236}">
                <a16:creationId xmlns:a16="http://schemas.microsoft.com/office/drawing/2014/main" id="{8E87435D-BF30-4F51-A4D5-91792C43D219}"/>
              </a:ext>
            </a:extLst>
          </p:cNvPr>
          <p:cNvSpPr/>
          <p:nvPr/>
        </p:nvSpPr>
        <p:spPr>
          <a:xfrm>
            <a:off x="0" y="0"/>
            <a:ext cx="1501255" cy="4199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2000" b="1" dirty="0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D69D1777-CF8F-4550-81FA-43B1C9D3E66F}"/>
              </a:ext>
            </a:extLst>
          </p:cNvPr>
          <p:cNvSpPr/>
          <p:nvPr/>
        </p:nvSpPr>
        <p:spPr>
          <a:xfrm>
            <a:off x="1501255" y="3540"/>
            <a:ext cx="7642746" cy="41285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0">
                <a:srgbClr val="92D050">
                  <a:tint val="44500"/>
                  <a:satMod val="160000"/>
                  <a:lumMod val="50000"/>
                  <a:lumOff val="50000"/>
                </a:srgbClr>
              </a:gs>
              <a:gs pos="100000">
                <a:srgbClr val="92D050">
                  <a:tint val="23500"/>
                  <a:satMod val="160000"/>
                  <a:lumMod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7D76F3-64D9-4E0B-8824-C15EED5E6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44557"/>
            <a:ext cx="3381847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51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B3D09-1230-4198-9E8C-FA93A2C30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EDD68-C6A2-488B-AFD7-EF1CFCB00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b="1" dirty="0"/>
          </a:p>
          <a:p>
            <a:pPr marL="0" indent="0">
              <a:buNone/>
            </a:pPr>
            <a:endParaRPr lang="en-US" altLang="zh-TW" b="1" dirty="0"/>
          </a:p>
          <a:p>
            <a:pPr marL="0" indent="0">
              <a:buNone/>
            </a:pPr>
            <a:endParaRPr lang="en-US" altLang="zh-TW" b="1" dirty="0"/>
          </a:p>
          <a:p>
            <a:pPr marL="0" indent="0">
              <a:buNone/>
            </a:pPr>
            <a:endParaRPr lang="en-US" altLang="zh-TW" b="1" dirty="0"/>
          </a:p>
          <a:p>
            <a:pPr marL="0" indent="0">
              <a:buNone/>
            </a:pPr>
            <a:endParaRPr lang="zh-TW" alt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CCDFD-FC48-4AC0-BE18-04D00F23D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4BD0D4DF-A327-4197-8642-29ADCAB337EF}"/>
              </a:ext>
            </a:extLst>
          </p:cNvPr>
          <p:cNvSpPr/>
          <p:nvPr/>
        </p:nvSpPr>
        <p:spPr>
          <a:xfrm>
            <a:off x="0" y="0"/>
            <a:ext cx="1501255" cy="4199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2000" b="1" dirty="0"/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F9A7C1B5-1E1C-438D-BF67-5FD648722607}"/>
              </a:ext>
            </a:extLst>
          </p:cNvPr>
          <p:cNvSpPr/>
          <p:nvPr/>
        </p:nvSpPr>
        <p:spPr>
          <a:xfrm>
            <a:off x="1501255" y="3540"/>
            <a:ext cx="7642746" cy="41285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0">
                <a:srgbClr val="92D050">
                  <a:tint val="44500"/>
                  <a:satMod val="160000"/>
                  <a:lumMod val="50000"/>
                  <a:lumOff val="50000"/>
                </a:srgbClr>
              </a:gs>
              <a:gs pos="100000">
                <a:srgbClr val="92D050">
                  <a:tint val="23500"/>
                  <a:satMod val="160000"/>
                  <a:lumMod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8412A-117C-4D2E-8D84-D2245C7E7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55" y="962410"/>
            <a:ext cx="8153995" cy="521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4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5A379-010A-43EF-BA2F-EC206E986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7" name="矩形 3">
            <a:extLst>
              <a:ext uri="{FF2B5EF4-FFF2-40B4-BE49-F238E27FC236}">
                <a16:creationId xmlns:a16="http://schemas.microsoft.com/office/drawing/2014/main" id="{95E6224F-31D3-480F-B023-2B6901A06728}"/>
              </a:ext>
            </a:extLst>
          </p:cNvPr>
          <p:cNvSpPr/>
          <p:nvPr/>
        </p:nvSpPr>
        <p:spPr>
          <a:xfrm>
            <a:off x="0" y="0"/>
            <a:ext cx="1501255" cy="4199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 dirty="0"/>
              <a:t>Outlines</a:t>
            </a:r>
            <a:endParaRPr lang="zh-TW" altLang="en-US" sz="2000" b="1" dirty="0"/>
          </a:p>
        </p:txBody>
      </p:sp>
      <p:sp>
        <p:nvSpPr>
          <p:cNvPr id="8" name="矩形 4">
            <a:extLst>
              <a:ext uri="{FF2B5EF4-FFF2-40B4-BE49-F238E27FC236}">
                <a16:creationId xmlns:a16="http://schemas.microsoft.com/office/drawing/2014/main" id="{3983279E-1656-49C5-976C-3F3CBD81F094}"/>
              </a:ext>
            </a:extLst>
          </p:cNvPr>
          <p:cNvSpPr/>
          <p:nvPr/>
        </p:nvSpPr>
        <p:spPr>
          <a:xfrm>
            <a:off x="1501255" y="0"/>
            <a:ext cx="7642746" cy="4199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A830B74-4758-49A8-BD6F-19C759FDA2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872331"/>
              </p:ext>
            </p:extLst>
          </p:nvPr>
        </p:nvGraphicFramePr>
        <p:xfrm>
          <a:off x="905937" y="1144711"/>
          <a:ext cx="3452117" cy="2517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D113F089-6074-4966-8C49-A2FDC046C5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1154" y="1144711"/>
            <a:ext cx="2157137" cy="795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488B49-7558-4F4C-882A-D5F906B8D40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5384"/>
          <a:stretch/>
        </p:blipFill>
        <p:spPr>
          <a:xfrm>
            <a:off x="5031154" y="2051102"/>
            <a:ext cx="2823200" cy="704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0ED345-B06C-4CDD-9E84-D5DABE7AE7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1154" y="2863376"/>
            <a:ext cx="2592270" cy="704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9432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0BDE4-3142-4080-83E6-A8AF3B6A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D1044-6BC7-480F-8DA8-6159DB82D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89A92-AE8B-41FA-9D41-845F2067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1DF1EF-B5A7-4EBE-BC44-149EC721A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818"/>
            <a:ext cx="9144000" cy="4050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093B47-4AAB-48B4-B7F8-73F24AD3A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9396"/>
            <a:ext cx="990738" cy="514422"/>
          </a:xfrm>
          <a:prstGeom prst="rect">
            <a:avLst/>
          </a:prstGeom>
        </p:spPr>
      </p:pic>
      <p:sp>
        <p:nvSpPr>
          <p:cNvPr id="7" name="矩形 3">
            <a:extLst>
              <a:ext uri="{FF2B5EF4-FFF2-40B4-BE49-F238E27FC236}">
                <a16:creationId xmlns:a16="http://schemas.microsoft.com/office/drawing/2014/main" id="{748A0C43-C7E7-446C-A88B-29231AF6B13E}"/>
              </a:ext>
            </a:extLst>
          </p:cNvPr>
          <p:cNvSpPr/>
          <p:nvPr/>
        </p:nvSpPr>
        <p:spPr>
          <a:xfrm>
            <a:off x="0" y="0"/>
            <a:ext cx="1501255" cy="4199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2000" b="1" dirty="0"/>
          </a:p>
        </p:txBody>
      </p:sp>
      <p:sp>
        <p:nvSpPr>
          <p:cNvPr id="8" name="矩形 4">
            <a:extLst>
              <a:ext uri="{FF2B5EF4-FFF2-40B4-BE49-F238E27FC236}">
                <a16:creationId xmlns:a16="http://schemas.microsoft.com/office/drawing/2014/main" id="{5FD73BE5-1D86-4C13-8686-CC0C2B95C13A}"/>
              </a:ext>
            </a:extLst>
          </p:cNvPr>
          <p:cNvSpPr/>
          <p:nvPr/>
        </p:nvSpPr>
        <p:spPr>
          <a:xfrm>
            <a:off x="1501255" y="3540"/>
            <a:ext cx="7642746" cy="41285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0">
                <a:srgbClr val="92D050">
                  <a:tint val="44500"/>
                  <a:satMod val="160000"/>
                  <a:lumMod val="50000"/>
                  <a:lumOff val="50000"/>
                </a:srgbClr>
              </a:gs>
              <a:gs pos="100000">
                <a:srgbClr val="92D050">
                  <a:tint val="23500"/>
                  <a:satMod val="160000"/>
                  <a:lumMod val="7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355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2005-B3B1-4597-BE9B-FB732E29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203A0-5D72-458A-92F1-D4A7FDED2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6153F-5EBF-46C4-979C-E1DEE9BA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CFF87C05-0FAA-4E73-9EEB-A75960D56817}"/>
              </a:ext>
            </a:extLst>
          </p:cNvPr>
          <p:cNvSpPr/>
          <p:nvPr/>
        </p:nvSpPr>
        <p:spPr>
          <a:xfrm>
            <a:off x="0" y="0"/>
            <a:ext cx="1501255" cy="4199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 dirty="0" err="1"/>
              <a:t>WoS</a:t>
            </a:r>
            <a:endParaRPr lang="en-US" altLang="zh-TW" sz="2000" b="1" dirty="0"/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F9EDF373-188E-4336-A21E-DCC7B1A5AECA}"/>
              </a:ext>
            </a:extLst>
          </p:cNvPr>
          <p:cNvSpPr/>
          <p:nvPr/>
        </p:nvSpPr>
        <p:spPr>
          <a:xfrm>
            <a:off x="1501255" y="0"/>
            <a:ext cx="7642746" cy="4199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00F98C-2E3D-43E6-AF5D-96649E69F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691"/>
            <a:ext cx="9144000" cy="59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76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2005-B3B1-4597-BE9B-FB732E29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實際演練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203A0-5D72-458A-92F1-D4A7FDED2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如何找</a:t>
            </a:r>
            <a:r>
              <a:rPr lang="en-US" altLang="zh-TW" b="1" dirty="0" err="1"/>
              <a:t>circRNA</a:t>
            </a:r>
            <a:r>
              <a:rPr lang="zh-TW" altLang="en-US" b="1" dirty="0"/>
              <a:t>和</a:t>
            </a:r>
            <a:r>
              <a:rPr lang="en-US" altLang="zh-TW" b="1" dirty="0"/>
              <a:t>breast cancer</a:t>
            </a:r>
            <a:r>
              <a:rPr lang="zh-TW" altLang="en-US" b="1" dirty="0"/>
              <a:t>最新</a:t>
            </a:r>
            <a:r>
              <a:rPr lang="en-US" altLang="zh-TW" b="1" dirty="0"/>
              <a:t>Q1</a:t>
            </a:r>
            <a:r>
              <a:rPr lang="zh-TW" altLang="en-US" b="1" dirty="0"/>
              <a:t>的文章</a:t>
            </a:r>
            <a:endParaRPr lang="en-US" altLang="zh-TW" b="1" dirty="0"/>
          </a:p>
          <a:p>
            <a:endParaRPr lang="en-US" altLang="zh-TW" b="1" dirty="0"/>
          </a:p>
          <a:p>
            <a:endParaRPr lang="en-US" altLang="zh-TW" b="1" dirty="0"/>
          </a:p>
          <a:p>
            <a:endParaRPr lang="zh-TW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6153F-5EBF-46C4-979C-E1DEE9BA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CFF87C05-0FAA-4E73-9EEB-A75960D56817}"/>
              </a:ext>
            </a:extLst>
          </p:cNvPr>
          <p:cNvSpPr/>
          <p:nvPr/>
        </p:nvSpPr>
        <p:spPr>
          <a:xfrm>
            <a:off x="0" y="0"/>
            <a:ext cx="1501255" cy="4199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 dirty="0" err="1"/>
              <a:t>WoS</a:t>
            </a:r>
            <a:endParaRPr lang="en-US" altLang="zh-TW" sz="2000" b="1" dirty="0"/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F9EDF373-188E-4336-A21E-DCC7B1A5AECA}"/>
              </a:ext>
            </a:extLst>
          </p:cNvPr>
          <p:cNvSpPr/>
          <p:nvPr/>
        </p:nvSpPr>
        <p:spPr>
          <a:xfrm>
            <a:off x="1501255" y="0"/>
            <a:ext cx="7642746" cy="4199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847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A0A71-7C1A-4A2B-9153-E19BCD2C1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C16E6-C5FA-4805-809B-C525FC771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29B0D-9E09-491D-994D-1BD2F909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9AE2EE-2DC0-4BAD-B21B-CB7DB01AF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5" y="418680"/>
            <a:ext cx="3905063" cy="28564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76E49E-DE00-4DCA-9701-37D086510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992" y="2684588"/>
            <a:ext cx="5593842" cy="408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33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99C12-520F-4DEF-8AEE-7B08F29F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9913A-1A87-4C63-800A-0D283EE10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10499-E22E-4B38-B15F-E88A3BAE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5F3053-0882-46FD-8E29-5EFF480B2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8817"/>
            <a:ext cx="9144000" cy="44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7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4C9AC-EE5A-4559-8E91-CBB3BA966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D7F3D-D294-4A21-8B33-4C2F5371B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5EB71-BB20-4405-94D7-C80E5FE1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DF1D78-60CA-41A1-8D74-32A5568CC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" y="1027907"/>
            <a:ext cx="8321040" cy="503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07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D135F-E9A0-4B94-AE85-008F647A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990C5-8D81-430D-A243-21EC98C4D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07680-8B17-4A9C-95C5-814FD0739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C0F2A-FCF8-4458-9F69-148191C33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3664"/>
            <a:ext cx="9144000" cy="33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30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99B3D-E880-4B0D-9761-5FDC0DC67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29511-FD31-4E65-B5AA-A94315F58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8837A-BE75-48F2-99E0-0F060C502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5344A7-D64A-4BC6-8A73-76A7E8A24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" y="452341"/>
            <a:ext cx="7886699" cy="600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31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2B4FE-864E-4AB5-A5FB-3AC9777B5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FD48D-3C24-446F-BDB7-FFAD08458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32FB5-1F81-4706-8000-2C6F145B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D3169A-1B9A-4757-94BF-2F54BC18E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87" y="622683"/>
            <a:ext cx="8207496" cy="587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07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70C48-06B4-46E6-AFC5-AB4B98C7C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833CF-DE16-4320-BB80-918FE2814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6DD1E-2197-4F54-96EB-0E86F395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pPr/>
              <a:t>29</a:t>
            </a:fld>
            <a:endParaRPr lang="zh-TW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67E8A3-070A-425B-A662-5465AF08A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1610"/>
            <a:ext cx="9144000" cy="50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7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2005-B3B1-4597-BE9B-FB732E29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Pubmed</a:t>
            </a:r>
            <a:r>
              <a:rPr lang="zh-TW" altLang="en-US" dirty="0"/>
              <a:t>搜尋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203A0-5D72-458A-92F1-D4A7FDED2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PubMed </a:t>
            </a:r>
            <a:r>
              <a:rPr lang="zh-TW" altLang="en-US" dirty="0"/>
              <a:t>具有自動詞彙轉換</a:t>
            </a:r>
            <a:r>
              <a:rPr lang="en-US" altLang="zh-TW" dirty="0"/>
              <a:t>(Automatic Term</a:t>
            </a:r>
            <a:r>
              <a:rPr lang="zh-TW" altLang="en-US" dirty="0"/>
              <a:t> </a:t>
            </a:r>
            <a:r>
              <a:rPr lang="en-US" altLang="zh-TW" dirty="0"/>
              <a:t>Mapping)</a:t>
            </a:r>
            <a:r>
              <a:rPr lang="zh-TW" altLang="en-US" dirty="0"/>
              <a:t>的功能，使用者輸入關鍵詞，系統會根據主題詞表，自動找出相對應的主題詞彙，並同時檢索關鍵詞與主題詞彙。</a:t>
            </a:r>
            <a:endParaRPr lang="en-US" altLang="zh-TW" dirty="0"/>
          </a:p>
          <a:p>
            <a:r>
              <a:rPr lang="zh-TW" altLang="en-US" dirty="0"/>
              <a:t>新版增加比對同義詞、單複數形式及英</a:t>
            </a:r>
            <a:r>
              <a:rPr lang="en-US" altLang="zh-TW" dirty="0"/>
              <a:t>/</a:t>
            </a:r>
            <a:r>
              <a:rPr lang="zh-TW" altLang="en-US" dirty="0"/>
              <a:t>美式詞彙、擴大切截字元的涵蓋範圍。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6153F-5EBF-46C4-979C-E1DEE9BA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CFF87C05-0FAA-4E73-9EEB-A75960D56817}"/>
              </a:ext>
            </a:extLst>
          </p:cNvPr>
          <p:cNvSpPr/>
          <p:nvPr/>
        </p:nvSpPr>
        <p:spPr>
          <a:xfrm>
            <a:off x="0" y="0"/>
            <a:ext cx="1501255" cy="4199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 dirty="0"/>
              <a:t>PubMed</a:t>
            </a:r>
            <a:endParaRPr lang="zh-TW" altLang="en-US" sz="2000" b="1" dirty="0"/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F9EDF373-188E-4336-A21E-DCC7B1A5AECA}"/>
              </a:ext>
            </a:extLst>
          </p:cNvPr>
          <p:cNvSpPr/>
          <p:nvPr/>
        </p:nvSpPr>
        <p:spPr>
          <a:xfrm>
            <a:off x="1501255" y="0"/>
            <a:ext cx="7642746" cy="4199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0CCACD-CA43-4A9C-900C-AED8F6E5A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9833"/>
            <a:ext cx="3125402" cy="86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15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97A06-71C2-44C8-B85D-3A11751C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4D799-99E9-4FFE-B916-9CD02C7C5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816B1-9BAF-4CEE-A438-A989BADB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pPr/>
              <a:t>30</a:t>
            </a:fld>
            <a:endParaRPr lang="zh-TW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E0DA8-0C52-4651-9E50-5520437AE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6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D9D2B-1051-420C-B889-C3F6E62F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BDEAE-2DF7-4F3D-A221-8D4D7E7CA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9C2D-F2FB-4A94-BAFD-A8CB7DA89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77C451-2960-49DE-8DF8-06366E417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6" y="681037"/>
            <a:ext cx="9011908" cy="55347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703202-8545-4E2A-A378-E30789FF089C}"/>
              </a:ext>
            </a:extLst>
          </p:cNvPr>
          <p:cNvSpPr/>
          <p:nvPr/>
        </p:nvSpPr>
        <p:spPr>
          <a:xfrm>
            <a:off x="158757" y="6359741"/>
            <a:ext cx="4032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http://tul.blog.ntu.edu.tw/archives/7156</a:t>
            </a:r>
          </a:p>
        </p:txBody>
      </p:sp>
    </p:spTree>
    <p:extLst>
      <p:ext uri="{BB962C8B-B14F-4D97-AF65-F5344CB8AC3E}">
        <p14:creationId xmlns:p14="http://schemas.microsoft.com/office/powerpoint/2010/main" val="4096964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5BD33-1BFF-4C3F-92A6-F2315EF84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F775B-DFEC-4564-8C08-15F44CB32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C14C8-7746-40E5-881E-6B93D8B08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A0E53E-270D-4D09-A687-87A4AAEF6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71290"/>
            <a:ext cx="7568118" cy="5628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A45C13-0C04-4A4D-B56C-B28805075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9833"/>
            <a:ext cx="3125402" cy="86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9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775C7-97AF-4107-B35C-743AB8BE1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7D9FF-C426-43DB-9F06-D13AE4B2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2AACC-BD7F-4D7C-919D-598E16FA7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4D3ABB-75B1-41BB-B811-1E1C012C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6524"/>
            <a:ext cx="7859222" cy="58491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712CA8-298D-4A8B-9EF7-70D8AEBDF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9833"/>
            <a:ext cx="3125402" cy="86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69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D325C-F491-4752-897A-85276D03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練習－關鍵詞查詢與布林邏輯運用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B596D-B94E-4F42-936A-70FFE14FA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查詢阿斯匹靈預防心臟病發作的相關文章，最佳的檢索策略：</a:t>
            </a:r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1. “aspirin for heart attack prevention”</a:t>
            </a:r>
          </a:p>
          <a:p>
            <a:pPr marL="0" indent="0">
              <a:buNone/>
            </a:pPr>
            <a:r>
              <a:rPr lang="en-US" altLang="zh-TW" dirty="0"/>
              <a:t>2. aspirin heart attack prevention</a:t>
            </a:r>
          </a:p>
          <a:p>
            <a:pPr marL="0" indent="0">
              <a:buNone/>
            </a:pPr>
            <a:r>
              <a:rPr lang="en-US" altLang="zh-TW" dirty="0"/>
              <a:t>3. aspirin AND heart AND attack AND prevention</a:t>
            </a:r>
            <a:endParaRPr lang="zh-TW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D999B-8F03-4428-AA66-04C31FDE7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148179-FF61-4C81-A7CF-67FD61157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9833"/>
            <a:ext cx="3125402" cy="86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64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F2AE-4FF6-46AD-B852-0EA358D4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2800" dirty="0"/>
              <a:t>當您要進行一般的主題檢索或特定文章的檢索時</a:t>
            </a:r>
            <a:br>
              <a:rPr lang="zh-TW" altLang="en-US" sz="2800" dirty="0"/>
            </a:br>
            <a:r>
              <a:rPr lang="en-US" altLang="zh-TW" sz="2800" dirty="0"/>
              <a:t>—</a:t>
            </a:r>
            <a:r>
              <a:rPr lang="zh-TW" altLang="en-US" sz="2800" dirty="0"/>
              <a:t>新版檢索</a:t>
            </a:r>
            <a:r>
              <a:rPr lang="en-US" altLang="zh-TW" sz="2800" dirty="0"/>
              <a:t>PubMed</a:t>
            </a:r>
            <a:r>
              <a:rPr lang="zh-TW" altLang="en-US" sz="2800" dirty="0"/>
              <a:t>的</a:t>
            </a:r>
            <a:r>
              <a:rPr lang="en-US" altLang="zh-TW" sz="2800" dirty="0"/>
              <a:t>Best practices</a:t>
            </a:r>
            <a:endParaRPr lang="zh-TW" alt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B94A8-5EBD-4634-8197-17E1BBB08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使用專指的檢索用語</a:t>
            </a:r>
          </a:p>
          <a:p>
            <a:r>
              <a:rPr lang="zh-TW" altLang="en-US" dirty="0"/>
              <a:t>不需要使用標點符號</a:t>
            </a:r>
          </a:p>
          <a:p>
            <a:r>
              <a:rPr lang="zh-TW" altLang="en-US" dirty="0"/>
              <a:t>不需要使用大寫</a:t>
            </a:r>
          </a:p>
          <a:p>
            <a:r>
              <a:rPr lang="zh-TW" altLang="en-US" dirty="0"/>
              <a:t>不需要使用布林邏輯指令，特別是 </a:t>
            </a:r>
            <a:r>
              <a:rPr lang="en-US" altLang="zh-TW" dirty="0"/>
              <a:t>AND</a:t>
            </a:r>
          </a:p>
          <a:p>
            <a:r>
              <a:rPr lang="zh-TW" altLang="en-US" dirty="0"/>
              <a:t>不需要使用檢索標籤 </a:t>
            </a:r>
            <a:r>
              <a:rPr lang="en-US" altLang="zh-TW" dirty="0"/>
              <a:t>e.g. [</a:t>
            </a:r>
            <a:r>
              <a:rPr lang="en-US" altLang="zh-TW" dirty="0" err="1"/>
              <a:t>tiab</a:t>
            </a:r>
            <a:r>
              <a:rPr lang="en-US" altLang="zh-TW" dirty="0"/>
              <a:t>] [author]</a:t>
            </a:r>
          </a:p>
          <a:p>
            <a:r>
              <a:rPr lang="zh-TW" altLang="en-US" dirty="0"/>
              <a:t>避免使用雙引號</a:t>
            </a:r>
            <a:r>
              <a:rPr lang="en-US" altLang="zh-TW" dirty="0"/>
              <a:t>(“ ”)</a:t>
            </a:r>
          </a:p>
          <a:p>
            <a:r>
              <a:rPr lang="zh-TW" altLang="en-US" dirty="0"/>
              <a:t>避免使用切截符號 </a:t>
            </a:r>
            <a:r>
              <a:rPr lang="en-US" altLang="zh-TW" dirty="0"/>
              <a:t>(*)</a:t>
            </a:r>
          </a:p>
          <a:p>
            <a:r>
              <a:rPr lang="zh-TW" altLang="en-US" dirty="0"/>
              <a:t>若要搜尋特定文章，由系統的</a:t>
            </a:r>
            <a:r>
              <a:rPr lang="en-US" altLang="zh-TW" dirty="0"/>
              <a:t>citation sensor</a:t>
            </a:r>
            <a:r>
              <a:rPr lang="zh-TW" altLang="en-US" dirty="0"/>
              <a:t>自動運作</a:t>
            </a:r>
          </a:p>
          <a:p>
            <a:r>
              <a:rPr lang="zh-TW" altLang="en-US" dirty="0"/>
              <a:t>儘可能由</a:t>
            </a:r>
            <a:r>
              <a:rPr lang="en-US" altLang="zh-TW" dirty="0"/>
              <a:t>PubMed</a:t>
            </a:r>
            <a:r>
              <a:rPr lang="zh-TW" altLang="en-US" dirty="0"/>
              <a:t>來檢索運作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5CA23-6196-43BD-BF1B-9D36E576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6B1B16-EF9F-4C61-8EFA-D10B37E94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9833"/>
            <a:ext cx="3125402" cy="86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3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5DA64-2D44-40FD-939F-EA69C4F2E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F0D08-13F8-4AEA-8534-09D0D533E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49149-0E70-4729-9710-A0C509CBE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E555-D0E3-4109-802D-7D56E2360071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5715E1-456F-42F8-BD79-C864900CE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80018"/>
            <a:ext cx="7886700" cy="5897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32160E-BED8-4467-A40B-84735B681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9833"/>
            <a:ext cx="3125402" cy="86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91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4664</TotalTime>
  <Words>710</Words>
  <Application>Microsoft Office PowerPoint</Application>
  <PresentationFormat>On-screen Show (4:3)</PresentationFormat>
  <Paragraphs>92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微軟正黑體</vt:lpstr>
      <vt:lpstr>新細明體</vt:lpstr>
      <vt:lpstr>Arial</vt:lpstr>
      <vt:lpstr>Calibri</vt:lpstr>
      <vt:lpstr>Calibri Light</vt:lpstr>
      <vt:lpstr>Office Theme</vt:lpstr>
      <vt:lpstr>How to find references?</vt:lpstr>
      <vt:lpstr>PowerPoint Presentation</vt:lpstr>
      <vt:lpstr>Pubmed搜尋 </vt:lpstr>
      <vt:lpstr>PowerPoint Presentation</vt:lpstr>
      <vt:lpstr>PowerPoint Presentation</vt:lpstr>
      <vt:lpstr>PowerPoint Presentation</vt:lpstr>
      <vt:lpstr>練習－關鍵詞查詢與布林邏輯運用</vt:lpstr>
      <vt:lpstr>當您要進行一般的主題檢索或特定文章的檢索時 —新版檢索PubMed的Best practices</vt:lpstr>
      <vt:lpstr>PowerPoint Presentation</vt:lpstr>
      <vt:lpstr>醫學標題表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實際演練</vt:lpstr>
      <vt:lpstr>實際演練</vt:lpstr>
      <vt:lpstr>PowerPoint Presentation</vt:lpstr>
      <vt:lpstr>PowerPoint Presentation</vt:lpstr>
      <vt:lpstr>PowerPoint Presentation</vt:lpstr>
      <vt:lpstr>PowerPoint Presentation</vt:lpstr>
      <vt:lpstr>實際演練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cystitis treated with  pentosan polysulfate sodium:  a randomised, controlled,  phase 2–3 trial</dc:title>
  <dc:creator>Chi-Shin Tseng</dc:creator>
  <cp:lastModifiedBy>Chi-Shin Tseng</cp:lastModifiedBy>
  <cp:revision>75</cp:revision>
  <dcterms:created xsi:type="dcterms:W3CDTF">2021-06-13T07:38:57Z</dcterms:created>
  <dcterms:modified xsi:type="dcterms:W3CDTF">2021-07-19T01:55:48Z</dcterms:modified>
</cp:coreProperties>
</file>