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9" r:id="rId3"/>
    <p:sldId id="257" r:id="rId4"/>
    <p:sldId id="259" r:id="rId5"/>
    <p:sldId id="260" r:id="rId6"/>
    <p:sldId id="312" r:id="rId7"/>
    <p:sldId id="311" r:id="rId8"/>
    <p:sldId id="261" r:id="rId9"/>
    <p:sldId id="314" r:id="rId10"/>
    <p:sldId id="282" r:id="rId11"/>
    <p:sldId id="313" r:id="rId12"/>
    <p:sldId id="262" r:id="rId13"/>
    <p:sldId id="264" r:id="rId14"/>
    <p:sldId id="286" r:id="rId15"/>
    <p:sldId id="287" r:id="rId16"/>
    <p:sldId id="308" r:id="rId17"/>
    <p:sldId id="289" r:id="rId18"/>
    <p:sldId id="290" r:id="rId19"/>
    <p:sldId id="291" r:id="rId20"/>
    <p:sldId id="292" r:id="rId21"/>
    <p:sldId id="271" r:id="rId22"/>
    <p:sldId id="293" r:id="rId23"/>
    <p:sldId id="294" r:id="rId24"/>
    <p:sldId id="295" r:id="rId25"/>
    <p:sldId id="304" r:id="rId26"/>
    <p:sldId id="296" r:id="rId27"/>
    <p:sldId id="300" r:id="rId28"/>
    <p:sldId id="297" r:id="rId29"/>
    <p:sldId id="299" r:id="rId30"/>
    <p:sldId id="301" r:id="rId31"/>
    <p:sldId id="302" r:id="rId32"/>
    <p:sldId id="303" r:id="rId33"/>
    <p:sldId id="316" r:id="rId34"/>
    <p:sldId id="317" r:id="rId35"/>
    <p:sldId id="315" r:id="rId36"/>
    <p:sldId id="298" r:id="rId37"/>
    <p:sldId id="305" r:id="rId38"/>
    <p:sldId id="306" r:id="rId39"/>
    <p:sldId id="307" r:id="rId40"/>
    <p:sldId id="310" r:id="rId41"/>
    <p:sldId id="275" r:id="rId42"/>
    <p:sldId id="281" r:id="rId43"/>
    <p:sldId id="276" r:id="rId44"/>
    <p:sldId id="279" r:id="rId45"/>
    <p:sldId id="274" r:id="rId46"/>
    <p:sldId id="269" r:id="rId47"/>
    <p:sldId id="272" r:id="rId48"/>
    <p:sldId id="280" r:id="rId49"/>
    <p:sldId id="278" r:id="rId50"/>
    <p:sldId id="318" r:id="rId51"/>
    <p:sldId id="268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78365" autoAdjust="0"/>
  </p:normalViewPr>
  <p:slideViewPr>
    <p:cSldViewPr snapToGrid="0">
      <p:cViewPr varScale="1">
        <p:scale>
          <a:sx n="67" d="100"/>
          <a:sy n="67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FB8F1-8A95-4465-9064-F5144F4595A7}" type="datetimeFigureOut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0966-2930-4663-9C79-BCABA760E1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40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41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667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3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318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055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156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41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457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47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3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40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803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535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176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319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323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776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936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227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725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761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72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438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007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209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711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812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104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89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23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84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62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509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510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0966-2930-4663-9C79-BCABA760E15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18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BB4A-9766-4E27-8FC3-73D4FB460C33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accent3"/>
                </a:solidFill>
                <a:latin typeface="+mn-lt"/>
              </a:defRPr>
            </a:lvl1pPr>
          </a:lstStyle>
          <a:p>
            <a:fld id="{7F2C7785-6375-497B-BA6D-D8ACEBEEB0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250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B71F-A0F8-45AF-8E0F-51596234A2D1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11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EF9F-60CA-45AD-B1D4-B531283D6C06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77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A6A-B054-4E2E-9CAB-691CA653DEF1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accent3"/>
                </a:solidFill>
                <a:latin typeface="+mn-lt"/>
              </a:defRPr>
            </a:lvl1pPr>
          </a:lstStyle>
          <a:p>
            <a:fld id="{7F2C7785-6375-497B-BA6D-D8ACEBEEB0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2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F2F4-2BF9-46FC-A7D0-3632CA989603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accent3"/>
                </a:solidFill>
                <a:latin typeface="+mn-lt"/>
              </a:defRPr>
            </a:lvl1pPr>
          </a:lstStyle>
          <a:p>
            <a:fld id="{7F2C7785-6375-497B-BA6D-D8ACEBEEB0F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617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9FBD6-C8B9-437A-8FEC-0E87610B4667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51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1785-5849-4F47-B265-C7692151EE9D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12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F3CF-DC37-4774-941A-7A56BBB744FC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accent3"/>
                </a:solidFill>
                <a:latin typeface="+mn-lt"/>
              </a:defRPr>
            </a:lvl1pPr>
          </a:lstStyle>
          <a:p>
            <a:fld id="{7F2C7785-6375-497B-BA6D-D8ACEBEEB0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07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34A-2C44-4879-8DFD-6EE7C83D7B44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accent3"/>
                </a:solidFill>
                <a:latin typeface="+mn-lt"/>
              </a:defRPr>
            </a:lvl1pPr>
          </a:lstStyle>
          <a:p>
            <a:fld id="{7F2C7785-6375-497B-BA6D-D8ACEBEEB0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4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C286-3EF9-477C-AE96-F8D4ECDA6E89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07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FCC4-2E93-4CFF-8411-5C27F019E3E3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92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F4DB-FD07-4C41-A4BA-60D780C08720}" type="datetime1">
              <a:rPr lang="zh-TW" altLang="en-US" smtClean="0"/>
              <a:t>2021/7/26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accent3"/>
                </a:solidFill>
                <a:latin typeface="+mn-lt"/>
              </a:defRPr>
            </a:lvl1pPr>
          </a:lstStyle>
          <a:p>
            <a:fld id="{7F2C7785-6375-497B-BA6D-D8ACEBEEB0F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4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sourceid/2110020080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opus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si.clarivat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nlmcatalog/journa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How to evaluate the ranking of journal?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181158"/>
            <a:ext cx="9144000" cy="1655762"/>
          </a:xfrm>
        </p:spPr>
        <p:txBody>
          <a:bodyPr/>
          <a:lstStyle/>
          <a:p>
            <a:r>
              <a:rPr lang="en-US" altLang="zh-TW" dirty="0"/>
              <a:t>Date : 20210726</a:t>
            </a:r>
          </a:p>
          <a:p>
            <a:r>
              <a:rPr lang="en-US" altLang="zh-TW" dirty="0"/>
              <a:t>Speaker : Li Yu </a:t>
            </a:r>
            <a:r>
              <a:rPr lang="en-US" altLang="zh-TW" dirty="0" err="1"/>
              <a:t>Su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DBDD6-3833-4381-85A0-59A3E43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73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Q: Calculate the next year’s impact factor of “Scientific Reports”</a:t>
            </a:r>
          </a:p>
          <a:p>
            <a:r>
              <a:rPr lang="en-US" altLang="zh-TW" dirty="0">
                <a:hlinkClick r:id="rId3"/>
              </a:rPr>
              <a:t>https://www.scopus.com/sourceid/21100200805</a:t>
            </a:r>
            <a:endParaRPr lang="en-US" altLang="zh-TW" dirty="0"/>
          </a:p>
          <a:p>
            <a:r>
              <a:rPr lang="en-US" altLang="zh-TW" dirty="0"/>
              <a:t>Scopus</a:t>
            </a:r>
          </a:p>
          <a:p>
            <a:r>
              <a:rPr lang="en-US" altLang="zh-TW" dirty="0">
                <a:hlinkClick r:id="rId4"/>
              </a:rPr>
              <a:t>https://www.scopus.com/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DE14F88-D3E9-4E78-9F57-B112FBC7DEC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12D27A-9A21-4A6E-BAB2-81DA9076DF89}"/>
              </a:ext>
            </a:extLst>
          </p:cNvPr>
          <p:cNvSpPr/>
          <p:nvPr/>
        </p:nvSpPr>
        <p:spPr>
          <a:xfrm>
            <a:off x="-1" y="0"/>
            <a:ext cx="364744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Citation Reports (JCR)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338E953-4B63-4BC5-96EC-D51632D3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37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08E5D5-8A0D-444F-97E5-9CEE5A76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BCFD98-51CB-4BF2-AB01-280F09CE6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8" t="53309" r="44615" b="20774"/>
          <a:stretch/>
        </p:blipFill>
        <p:spPr>
          <a:xfrm>
            <a:off x="1081170" y="2104522"/>
            <a:ext cx="10497376" cy="2905760"/>
          </a:xfr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E7719B-33B2-4B64-AC0E-7B950B2B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87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想找的領域有哪些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journal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的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IF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排名在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Q1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18DA44-EC35-488C-8931-35C474437283}"/>
              </a:ext>
            </a:extLst>
          </p:cNvPr>
          <p:cNvSpPr/>
          <p:nvPr/>
        </p:nvSpPr>
        <p:spPr>
          <a:xfrm>
            <a:off x="-1" y="0"/>
            <a:ext cx="364744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Citation Reports (JCR)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39E3D57-3D3B-4816-86C4-6C04BDCA24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66" t="12296" r="19083" b="5324"/>
          <a:stretch/>
        </p:blipFill>
        <p:spPr>
          <a:xfrm>
            <a:off x="121920" y="1920497"/>
            <a:ext cx="5399460" cy="4019327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B9CB414-B35D-4E29-BE90-2DA26E943E6B}"/>
              </a:ext>
            </a:extLst>
          </p:cNvPr>
          <p:cNvSpPr/>
          <p:nvPr/>
        </p:nvSpPr>
        <p:spPr>
          <a:xfrm>
            <a:off x="260656" y="4973145"/>
            <a:ext cx="1314144" cy="10517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1311FF6-8B95-4F5E-8D52-AD4C4277E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4" t="34963" r="40833" b="36445"/>
          <a:stretch/>
        </p:blipFill>
        <p:spPr>
          <a:xfrm>
            <a:off x="5659120" y="1424222"/>
            <a:ext cx="6303810" cy="185745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1DB3F09-6F3E-489F-909D-25EBE2F0D5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7" t="23407" r="44333" b="36705"/>
          <a:stretch/>
        </p:blipFill>
        <p:spPr>
          <a:xfrm>
            <a:off x="7010400" y="3530831"/>
            <a:ext cx="3352800" cy="2921405"/>
          </a:xfrm>
          <a:prstGeom prst="rect">
            <a:avLst/>
          </a:prstGeom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817FF95-021D-4F27-9E3E-7D5DB2791079}"/>
              </a:ext>
            </a:extLst>
          </p:cNvPr>
          <p:cNvSpPr/>
          <p:nvPr/>
        </p:nvSpPr>
        <p:spPr>
          <a:xfrm>
            <a:off x="8480096" y="2801301"/>
            <a:ext cx="1202384" cy="480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0C5D87F0-061A-49F5-ADEA-4A5EFBCF5C14}"/>
              </a:ext>
            </a:extLst>
          </p:cNvPr>
          <p:cNvSpPr/>
          <p:nvPr/>
        </p:nvSpPr>
        <p:spPr>
          <a:xfrm>
            <a:off x="6893478" y="5054193"/>
            <a:ext cx="1202384" cy="4803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6F2E1614-BA34-472D-82E8-66EAE75F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69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616" y="409086"/>
            <a:ext cx="11597054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查詢臺大各學院系所在</a:t>
            </a:r>
            <a:r>
              <a:rPr lang="en-US" altLang="zh-TW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WoS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收錄期刊所發表的文章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Web of Science</a:t>
            </a:r>
          </a:p>
          <a:p>
            <a:r>
              <a:rPr lang="en-US" altLang="zh-TW" dirty="0">
                <a:hlinkClick r:id="rId3"/>
              </a:rPr>
              <a:t>http://apps.webofknowledge.com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找出系所縮寫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5243147"/>
            <a:ext cx="7934325" cy="12171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08" y="3795345"/>
            <a:ext cx="7934330" cy="14478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92868D1-E06F-495A-99F0-5FFD9FD584A1}"/>
              </a:ext>
            </a:extLst>
          </p:cNvPr>
          <p:cNvSpPr/>
          <p:nvPr/>
        </p:nvSpPr>
        <p:spPr>
          <a:xfrm>
            <a:off x="-1" y="0"/>
            <a:ext cx="364744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Citation Reports (JCR)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E4F52D-E9B4-40A9-90AE-03C279DA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11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822" y="373918"/>
            <a:ext cx="11535509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Find how many papers in our department have been published from 2011 to 2016?</a:t>
            </a: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6B779A-D441-4167-AA75-B8A1EAD72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4" t="21630" r="18000" b="21037"/>
          <a:stretch/>
        </p:blipFill>
        <p:spPr>
          <a:xfrm>
            <a:off x="1402079" y="1229006"/>
            <a:ext cx="9387841" cy="466379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459" y="5715298"/>
            <a:ext cx="1082908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SAME </a:t>
            </a:r>
            <a:r>
              <a:rPr lang="en-US" altLang="zh-TW" dirty="0" err="1"/>
              <a:t>taiwan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</a:t>
            </a:r>
            <a:r>
              <a:rPr lang="en-US" altLang="zh-TW" dirty="0" err="1"/>
              <a:t>ntuh</a:t>
            </a:r>
            <a:r>
              <a:rPr lang="en-US" altLang="zh-TW" dirty="0"/>
              <a:t>) OR (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(Taiwan </a:t>
            </a:r>
            <a:r>
              <a:rPr lang="en-US" altLang="zh-TW" dirty="0" err="1"/>
              <a:t>Univ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(nation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(Nat Taiwan </a:t>
            </a:r>
            <a:r>
              <a:rPr lang="en-US" altLang="zh-TW" dirty="0" err="1"/>
              <a:t>Univ</a:t>
            </a:r>
            <a:r>
              <a:rPr lang="en-US" altLang="zh-TW" dirty="0"/>
              <a:t>) OR (NTUMC)) SAME ((</a:t>
            </a:r>
            <a:r>
              <a:rPr lang="en-US" altLang="zh-TW" dirty="0" err="1"/>
              <a:t>Dept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(Grad 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</a:t>
            </a:r>
            <a:r>
              <a:rPr lang="en-US" altLang="zh-TW" dirty="0" err="1"/>
              <a:t>Inst</a:t>
            </a:r>
            <a:r>
              <a:rPr lang="en-US" altLang="zh-TW" dirty="0"/>
              <a:t>  Physio) OR (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))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21815EC7-589B-45F6-BBD3-DE2320B2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63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822" y="373918"/>
            <a:ext cx="11535509" cy="1325563"/>
          </a:xfrm>
        </p:spPr>
        <p:txBody>
          <a:bodyPr>
            <a:normAutofit fontScale="90000"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papers in our department have been published from 2011 to 2016?</a:t>
            </a:r>
            <a:b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</a:b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F88C149-442C-48C8-B4A2-F102586DD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5" t="19260" r="6875" b="5452"/>
          <a:stretch/>
        </p:blipFill>
        <p:spPr>
          <a:xfrm>
            <a:off x="656491" y="1320800"/>
            <a:ext cx="10697310" cy="5163282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4FD1D1AD-080A-4213-A899-BF59B1F5CD76}"/>
              </a:ext>
            </a:extLst>
          </p:cNvPr>
          <p:cNvSpPr/>
          <p:nvPr/>
        </p:nvSpPr>
        <p:spPr>
          <a:xfrm>
            <a:off x="656491" y="1327174"/>
            <a:ext cx="613509" cy="3723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D2ADC71-9C86-48BB-B04D-A2D4649F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01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9A562A-AFDE-48B2-B4AA-929FE40C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325563"/>
          </a:xfrm>
        </p:spPr>
        <p:txBody>
          <a:bodyPr/>
          <a:lstStyle/>
          <a:p>
            <a:r>
              <a:rPr lang="en-US" altLang="zh-TW" sz="29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H-index</a:t>
            </a:r>
            <a:endParaRPr lang="zh-TW" altLang="en-US" sz="29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FBF0E8-5343-405D-8DAB-57EC1648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H-index</a:t>
            </a:r>
            <a:r>
              <a:rPr lang="zh-TW" altLang="en-US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是在</a:t>
            </a:r>
            <a:r>
              <a:rPr lang="en-US" altLang="zh-TW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2005</a:t>
            </a:r>
            <a:r>
              <a:rPr lang="zh-TW" altLang="en-US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年由</a:t>
            </a:r>
            <a:r>
              <a:rPr lang="en-US" altLang="zh-TW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UCSD</a:t>
            </a:r>
            <a:r>
              <a:rPr lang="zh-TW" altLang="en-US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理論物理學者</a:t>
            </a:r>
            <a:r>
              <a:rPr lang="en-US" altLang="zh-TW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Jorge E. Hirsch</a:t>
            </a:r>
            <a:r>
              <a:rPr lang="zh-TW" altLang="en-US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教授所發表。計算方法是將學者或期刊發表論文依引用次數排序後，將序號與引用次數相互比對，會得出一個</a:t>
            </a:r>
            <a:r>
              <a:rPr lang="en-US" altLang="zh-TW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</a:t>
            </a:r>
            <a:r>
              <a:rPr lang="zh-TW" altLang="en-US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值，代表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有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篇論文至少被引用了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H</a:t>
            </a:r>
            <a:r>
              <a:rPr lang="zh-TW" altLang="en-US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次以上</a:t>
            </a:r>
            <a:r>
              <a:rPr lang="zh-TW" altLang="en-US" b="0" i="0" dirty="0">
                <a:solidFill>
                  <a:srgbClr val="4A4A4A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zh-TW" altLang="en-US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85204D-E8BD-4FC0-A60C-3B6A221B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557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55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What is the H-index of Liang-</a:t>
            </a:r>
            <a:r>
              <a:rPr lang="en-US" altLang="zh-TW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Chuan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 Lai in past 5 years?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3505200" y="4502309"/>
            <a:ext cx="243840" cy="971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89A5B2ED-58EC-4995-B804-3889A9712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11852" r="9000" b="8444"/>
          <a:stretch/>
        </p:blipFill>
        <p:spPr>
          <a:xfrm>
            <a:off x="1422400" y="1300041"/>
            <a:ext cx="9083040" cy="48769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33332" y="5472112"/>
            <a:ext cx="88502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SAME </a:t>
            </a:r>
            <a:r>
              <a:rPr lang="en-US" altLang="zh-TW" dirty="0" err="1"/>
              <a:t>taiwan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</a:t>
            </a:r>
            <a:r>
              <a:rPr lang="en-US" altLang="zh-TW" dirty="0" err="1"/>
              <a:t>ntuh</a:t>
            </a:r>
            <a:r>
              <a:rPr lang="en-US" altLang="zh-TW" dirty="0"/>
              <a:t>) OR (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(Taiwan </a:t>
            </a:r>
            <a:r>
              <a:rPr lang="en-US" altLang="zh-TW" dirty="0" err="1"/>
              <a:t>Univ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(nation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(Nat Taiwan </a:t>
            </a:r>
            <a:r>
              <a:rPr lang="en-US" altLang="zh-TW" dirty="0" err="1"/>
              <a:t>Univ</a:t>
            </a:r>
            <a:r>
              <a:rPr lang="en-US" altLang="zh-TW" dirty="0"/>
              <a:t>) OR (NTUMC))</a:t>
            </a:r>
            <a:r>
              <a:rPr lang="zh-TW" altLang="en-US" dirty="0"/>
              <a:t> </a:t>
            </a:r>
            <a:r>
              <a:rPr lang="en-US" altLang="zh-TW" dirty="0"/>
              <a:t>SAME</a:t>
            </a:r>
            <a:r>
              <a:rPr lang="zh-TW" altLang="en-US" dirty="0"/>
              <a:t> </a:t>
            </a:r>
            <a:r>
              <a:rPr lang="en-US" altLang="zh-TW" dirty="0"/>
              <a:t>((</a:t>
            </a:r>
            <a:r>
              <a:rPr lang="en-US" altLang="zh-TW" dirty="0" err="1"/>
              <a:t>Dept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(Grad 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</a:t>
            </a:r>
            <a:r>
              <a:rPr lang="en-US" altLang="zh-TW" dirty="0" err="1"/>
              <a:t>Inst</a:t>
            </a:r>
            <a:r>
              <a:rPr lang="en-US" altLang="zh-TW" dirty="0"/>
              <a:t>  Physio) OR (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))</a:t>
            </a:r>
            <a:endParaRPr lang="zh-TW" alt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9780F93-7B89-4DD6-9EC4-9540D94D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7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What is the H-index of Liang-</a:t>
            </a:r>
            <a:r>
              <a:rPr lang="en-US" altLang="zh-TW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Chuan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 Lai in past 5 years?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94D1282-2383-4DA6-B478-44D54001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" t="12445" r="8332" b="16741"/>
          <a:stretch/>
        </p:blipFill>
        <p:spPr>
          <a:xfrm>
            <a:off x="927100" y="1726248"/>
            <a:ext cx="10337800" cy="48564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13679" y="3705257"/>
            <a:ext cx="1550561" cy="287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6BC8D88-6FA2-4BCF-B831-4E51ACA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60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What is the H-index of Liang-</a:t>
            </a:r>
            <a:r>
              <a:rPr lang="en-US" altLang="zh-TW" sz="3200" dirty="0" err="1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Chuan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 Lai in past 5 years?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CCCC23C-09B3-4A7A-BAD8-181BCB6C1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4" t="11852" r="8916" b="22518"/>
          <a:stretch/>
        </p:blipFill>
        <p:spPr>
          <a:xfrm>
            <a:off x="838200" y="1750854"/>
            <a:ext cx="10149840" cy="4500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87570" y="4435634"/>
            <a:ext cx="2525550" cy="181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02318DD-8344-4ADA-B856-8DCF3EE9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91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1D5F3-F582-4526-A89C-007A7CFD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EA3507-59B7-4313-820C-6864D6004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Journal full name and its abbreviation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Journal Citation Reports (JCR)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zh-TW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Find the number of citation for a specific paper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3C349F-F7A5-44D7-99EB-8A223DFD4B70}"/>
              </a:ext>
            </a:extLst>
          </p:cNvPr>
          <p:cNvSpPr/>
          <p:nvPr/>
        </p:nvSpPr>
        <p:spPr>
          <a:xfrm>
            <a:off x="-1" y="0"/>
            <a:ext cx="1623527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70A57A3-8090-45E1-AEE1-331979AF7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83" t="38222" r="34416" b="31556"/>
          <a:stretch/>
        </p:blipFill>
        <p:spPr>
          <a:xfrm>
            <a:off x="6217920" y="2474452"/>
            <a:ext cx="2194560" cy="1203468"/>
          </a:xfrm>
          <a:prstGeom prst="rect">
            <a:avLst/>
          </a:prstGeo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E058FB-73CF-4210-A34D-775A9F71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91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How to find the number of citation for a specific paper?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標楷體" panose="03000509000000000000" pitchFamily="65" charset="-120"/>
              </a:rPr>
              <a:t>Web of Science</a:t>
            </a:r>
          </a:p>
          <a:p>
            <a:r>
              <a:rPr lang="en-US" altLang="zh-TW" dirty="0">
                <a:ea typeface="標楷體" panose="03000509000000000000" pitchFamily="65" charset="-120"/>
              </a:rPr>
              <a:t>Scopus</a:t>
            </a:r>
          </a:p>
          <a:p>
            <a:r>
              <a:rPr lang="en-US" altLang="zh-TW" dirty="0">
                <a:ea typeface="標楷體" panose="03000509000000000000" pitchFamily="65" charset="-120"/>
              </a:rPr>
              <a:t>Google Scholar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臺灣人文及社會科學引文索引資料庫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臺灣博碩士論文加值系統</a:t>
            </a:r>
            <a:endParaRPr lang="en-US" altLang="zh-TW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BDC104-48CD-4548-937B-CA93519AB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1" t="51852" r="9750" b="22370"/>
          <a:stretch/>
        </p:blipFill>
        <p:spPr>
          <a:xfrm>
            <a:off x="1524000" y="4347633"/>
            <a:ext cx="8543980" cy="21452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55251" y="4574540"/>
            <a:ext cx="767870" cy="485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0275DAC-E225-4C01-AC56-A234FE206E2D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B7C9054-70DC-439E-A6D3-D7FDA8B8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查詢各領域的研究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Essential Science Indicators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https://esi.clarivate.com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847" y="1966030"/>
            <a:ext cx="5641519" cy="38828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02BF308-CD63-4A51-93B3-AA46CD833674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BA78EE-199C-410B-B3D6-5FEDFBD2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214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4160" y="365125"/>
            <a:ext cx="11602720" cy="1325563"/>
          </a:xfrm>
        </p:spPr>
        <p:txBody>
          <a:bodyPr/>
          <a:lstStyle/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Whose paper in Clinical Medicine research field has been cited most?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690688"/>
            <a:ext cx="9662160" cy="49582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61921" y="4300221"/>
            <a:ext cx="873760" cy="20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57EB36-4426-4478-83EE-39546E91FF79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B3AEBC-F9CE-4463-BCD7-06E343AA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022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25595"/>
          <a:stretch/>
        </p:blipFill>
        <p:spPr>
          <a:xfrm>
            <a:off x="1422399" y="1690688"/>
            <a:ext cx="9586377" cy="48750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31490" y="4041666"/>
            <a:ext cx="2007390" cy="479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31490" y="5239890"/>
            <a:ext cx="1387630" cy="202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12F52B9-A651-49FC-B795-52417AAAD4FF}"/>
              </a:ext>
            </a:extLst>
          </p:cNvPr>
          <p:cNvSpPr txBox="1">
            <a:spLocks/>
          </p:cNvSpPr>
          <p:nvPr/>
        </p:nvSpPr>
        <p:spPr>
          <a:xfrm>
            <a:off x="264160" y="365125"/>
            <a:ext cx="11602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Whose paper in Clinical Medicine research field has been cited most?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6F911B0-6888-4492-B544-9B5556CB0900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02D7E7E9-BB1A-4AD0-B346-B1C0C82B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34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367B32E-8197-44E5-9DCD-8301451D2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6" t="28889" r="19667" b="21481"/>
          <a:stretch/>
        </p:blipFill>
        <p:spPr>
          <a:xfrm>
            <a:off x="2070100" y="1690688"/>
            <a:ext cx="8051800" cy="48688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07119" y="2550160"/>
            <a:ext cx="1239521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458720" y="2494280"/>
            <a:ext cx="1564640" cy="386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C110879-E25E-44E4-9AA6-14AF80970FF2}"/>
              </a:ext>
            </a:extLst>
          </p:cNvPr>
          <p:cNvSpPr txBox="1">
            <a:spLocks/>
          </p:cNvSpPr>
          <p:nvPr/>
        </p:nvSpPr>
        <p:spPr>
          <a:xfrm>
            <a:off x="284480" y="365125"/>
            <a:ext cx="11602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Whose paper in Clinical Medicine research field has been cited most?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72EA87-6F22-4C49-B4C6-575A21B54DAB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69183E50-1098-43F0-AED8-C30036E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EDCEA9E-A2E3-4F74-A009-2D23C2A601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0" t="13778" r="5667" b="24296"/>
          <a:stretch/>
        </p:blipFill>
        <p:spPr>
          <a:xfrm>
            <a:off x="1427480" y="1869440"/>
            <a:ext cx="9337040" cy="42468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29810" y="2893586"/>
            <a:ext cx="6853710" cy="1038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ABA7F6A-F811-4EA1-98E7-B32001CB79E1}"/>
              </a:ext>
            </a:extLst>
          </p:cNvPr>
          <p:cNvSpPr txBox="1">
            <a:spLocks/>
          </p:cNvSpPr>
          <p:nvPr/>
        </p:nvSpPr>
        <p:spPr>
          <a:xfrm>
            <a:off x="264160" y="365125"/>
            <a:ext cx="11602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Whose paper in Clinical Medicine research field has been cited most?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C201F7-AA79-451A-8F68-99E165D2C0F5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F936CDEA-D9C3-4527-ABD4-38841AFD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9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700" y="314325"/>
            <a:ext cx="12018380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times of this paper (PMID: 20802022) have been cited including self-citation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6576CB-28B8-4CD9-A97E-8D45DE5D0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7" t="11999" r="8667" b="14963"/>
          <a:stretch/>
        </p:blipFill>
        <p:spPr>
          <a:xfrm>
            <a:off x="1010920" y="1639888"/>
            <a:ext cx="10170160" cy="500888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356E0D7-E8F7-45BB-BFEC-AC011F1CFFEF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204283-1E6F-488E-86FD-052C844C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51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762" y="359801"/>
            <a:ext cx="11327238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times of this paper (PMID: 20802022) have been cited including self-citation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B667CD6-2C7F-410C-988E-2AA4E9A4C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0" t="12000" r="9916" b="31111"/>
          <a:stretch/>
        </p:blipFill>
        <p:spPr>
          <a:xfrm>
            <a:off x="639682" y="1895292"/>
            <a:ext cx="10912635" cy="42413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71250" y="4493260"/>
            <a:ext cx="1418110" cy="535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4D64D17-7D3A-4DEE-B6A5-1DF9D9784DC7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7FA5B82-DDAB-4AAA-A41A-DF41A929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355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times of this paper (PMID: 20802022) have been cited without self-citation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7A1C6F-3050-490E-A1C0-81E96ECF1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7" t="11999" r="8667" b="14963"/>
          <a:stretch/>
        </p:blipFill>
        <p:spPr>
          <a:xfrm>
            <a:off x="1010920" y="1639888"/>
            <a:ext cx="10170160" cy="500888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19249FB-B56E-4A45-B59B-138886288745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577C38C-A11F-4A53-B839-1F2CE8A5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98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times of this paper (PMID: 20802022) have been cited without self-citation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50C3677-94F4-49C4-AAE6-6370E369B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0" t="12000" r="9916" b="31111"/>
          <a:stretch/>
        </p:blipFill>
        <p:spPr>
          <a:xfrm>
            <a:off x="639682" y="1895292"/>
            <a:ext cx="10912635" cy="424134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E832A95-F237-4D5C-9B5F-18D7DD529085}"/>
              </a:ext>
            </a:extLst>
          </p:cNvPr>
          <p:cNvSpPr/>
          <p:nvPr/>
        </p:nvSpPr>
        <p:spPr>
          <a:xfrm>
            <a:off x="9971250" y="4493260"/>
            <a:ext cx="1418110" cy="535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A86BF2-CC5E-43F9-809C-48F8F35A5DB6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6AC3C0C-B4BC-4061-85E6-129C598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82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find journal full name and its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abbreviation? 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NCBI (</a:t>
            </a:r>
            <a:r>
              <a:rPr lang="en-US" altLang="zh-TW" b="0" i="0" dirty="0">
                <a:solidFill>
                  <a:srgbClr val="444444"/>
                </a:solidFill>
                <a:effectLst/>
              </a:rPr>
              <a:t>National Center for Biotechnology Information</a:t>
            </a:r>
            <a:r>
              <a:rPr lang="en-US" altLang="zh-TW" dirty="0"/>
              <a:t>)</a:t>
            </a:r>
            <a:endParaRPr lang="en-US" altLang="zh-TW" dirty="0">
              <a:hlinkClick r:id="rId3"/>
            </a:endParaRP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>
                <a:hlinkClick r:id="rId3"/>
              </a:rPr>
              <a:t>https://www.ncbi.nlm.nih.gov/nlmcatalog/journals</a:t>
            </a:r>
            <a:endParaRPr lang="en-US" altLang="zh-TW" dirty="0"/>
          </a:p>
          <a:p>
            <a:r>
              <a:rPr lang="en-US" altLang="zh-TW" dirty="0"/>
              <a:t>Q: What is the abbreviation of “Translational Cancer Research”?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2F7044-2BF5-48E8-8B67-66FFC4A25323}"/>
              </a:ext>
            </a:extLst>
          </p:cNvPr>
          <p:cNvSpPr/>
          <p:nvPr/>
        </p:nvSpPr>
        <p:spPr>
          <a:xfrm>
            <a:off x="-1" y="0"/>
            <a:ext cx="445008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full name and its abbreviation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BB5B07-D645-4E42-961C-3CF1719C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315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times of this paper (PMID: 20802022) have been cited without self-citation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330FA9-9298-43D9-9AE9-D57610408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000" r="8084" b="16445"/>
          <a:stretch/>
        </p:blipFill>
        <p:spPr>
          <a:xfrm>
            <a:off x="911860" y="1585595"/>
            <a:ext cx="10368280" cy="49072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8F51C84-58BB-4C27-B6E1-5971C8E1A398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D713B4F-7487-49FE-9C34-EB8925C1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39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times of this paper (PMID: 20802022) have been cited without self-citation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C3BD132-4419-4550-A846-C6C31AD77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7" t="12296" r="36750" b="28593"/>
          <a:stretch/>
        </p:blipFill>
        <p:spPr>
          <a:xfrm>
            <a:off x="4133816" y="1809114"/>
            <a:ext cx="5365784" cy="46847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97432" y="2280542"/>
            <a:ext cx="711927" cy="330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77360" y="3698239"/>
            <a:ext cx="782320" cy="264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8BCFDB5-0579-4416-9CA4-391AC1CB1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8" t="35259" r="74589" b="38371"/>
          <a:stretch/>
        </p:blipFill>
        <p:spPr>
          <a:xfrm>
            <a:off x="1135964" y="2966719"/>
            <a:ext cx="2235200" cy="18084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73660" y="4269739"/>
            <a:ext cx="1276665" cy="300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89DC2B-F98C-4EAC-ABDB-6D24A95235DB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6717951F-4BDC-4F9B-A0E7-EAF3412A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249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Find how many times of this paper (PMID: 20802022) have been cited without self-citation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C1AA7C1-C674-44AF-8949-1599056C4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3" t="11853" r="8667" b="7703"/>
          <a:stretch/>
        </p:blipFill>
        <p:spPr>
          <a:xfrm>
            <a:off x="1821179" y="1690687"/>
            <a:ext cx="8888025" cy="480218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82B5F16-D4C8-4191-8DF3-6E43E4A141B7}"/>
              </a:ext>
            </a:extLst>
          </p:cNvPr>
          <p:cNvSpPr/>
          <p:nvPr/>
        </p:nvSpPr>
        <p:spPr>
          <a:xfrm>
            <a:off x="1821178" y="2743199"/>
            <a:ext cx="1450341" cy="2743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162341-1E57-4E6C-B984-495FF62795BE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68D5E20-F493-4765-8A95-8B98FD32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32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64F99-E202-4AD7-B369-BD0B42B6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DEBB39-BA1C-4428-B237-E917C997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0" t="12000" r="9916" b="31111"/>
          <a:stretch/>
        </p:blipFill>
        <p:spPr>
          <a:xfrm>
            <a:off x="639682" y="1895292"/>
            <a:ext cx="10912635" cy="42413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E48806D-482C-4548-B556-7138BB99E1D6}"/>
              </a:ext>
            </a:extLst>
          </p:cNvPr>
          <p:cNvSpPr/>
          <p:nvPr/>
        </p:nvSpPr>
        <p:spPr>
          <a:xfrm>
            <a:off x="9971250" y="4493260"/>
            <a:ext cx="1418110" cy="535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F23EC3-11B8-4031-888B-ECD61EC473D2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DFEC0A-8C16-4FC6-AD05-00E4E3E3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661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794C0C-4E71-4148-904B-2861662E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32E750-CD64-46E9-BDB8-85DFA7A0C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000" r="8084" b="16445"/>
          <a:stretch/>
        </p:blipFill>
        <p:spPr>
          <a:xfrm>
            <a:off x="838200" y="1270000"/>
            <a:ext cx="10368280" cy="490728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B4B94CE-05BE-4415-A461-A18D3D66B0DA}"/>
              </a:ext>
            </a:extLst>
          </p:cNvPr>
          <p:cNvSpPr/>
          <p:nvPr/>
        </p:nvSpPr>
        <p:spPr>
          <a:xfrm>
            <a:off x="9442930" y="3294380"/>
            <a:ext cx="1590830" cy="261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9215FE-47B7-4142-8E29-D04CB3FA7B72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2A52AE-9DD8-4BD5-B177-9B54D3B8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56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29A738-0AFC-4AB1-8A29-4556E14D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13C1B-AE90-4BDD-BE2F-C7CD5F508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16E1547-6A57-4BA4-82FC-05F8317E6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2592" r="8333" b="23958"/>
          <a:stretch/>
        </p:blipFill>
        <p:spPr>
          <a:xfrm>
            <a:off x="838200" y="1891665"/>
            <a:ext cx="10261600" cy="435133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72D5E4E-7A87-40C3-A821-CF2570E733D2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EABB40-2D6E-40AA-A5E7-47989466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267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Use web of science to search journals with articles about “lncRNA” and “tumor” and visualize them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F27F37-4C09-4CB3-851D-5AEB8761B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11852" r="8584" b="10667"/>
          <a:stretch/>
        </p:blipFill>
        <p:spPr>
          <a:xfrm>
            <a:off x="1342344" y="1690688"/>
            <a:ext cx="9507312" cy="49377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E36A91-BA96-4E85-9C29-2577652047B1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5AD3588-0D90-481C-89F7-7A2FA8AC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367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Use web of science to search journals with articles about “lncRNA” and “tumor” and visualize them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AAC0577-95FB-47ED-A08E-9149B83F0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8" t="11852" r="8584" b="13926"/>
          <a:stretch/>
        </p:blipFill>
        <p:spPr>
          <a:xfrm>
            <a:off x="993140" y="1690688"/>
            <a:ext cx="10205720" cy="50901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38640" y="3507741"/>
            <a:ext cx="1259840" cy="292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2C1090-F04B-4645-BD1C-1D049A1DE657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CAD21C9-3222-4323-AEF3-7176F8CB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663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Use web of science to search journals with articles about “lncRNA” and “tumor” and visualize them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CFF415-BB69-4327-B135-77564330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3" t="15852" r="8417" b="11852"/>
          <a:stretch/>
        </p:blipFill>
        <p:spPr>
          <a:xfrm>
            <a:off x="975360" y="1690688"/>
            <a:ext cx="10241280" cy="495808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F58552C-03E8-4345-9F1D-3CF6DE3B1ADD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6A4146-335B-434E-B55B-44F0BE1F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247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Use web of science to search journals with articles about “lncRNA” and “tumor” and visualize them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F3D99BE-AAE8-4425-8C7E-EF1080C6C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445" r="10000" b="11703"/>
          <a:stretch/>
        </p:blipFill>
        <p:spPr>
          <a:xfrm>
            <a:off x="1287780" y="1556918"/>
            <a:ext cx="9616440" cy="493595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B7DB1EA-EB2C-4F28-97D4-0953EB9D10A1}"/>
              </a:ext>
            </a:extLst>
          </p:cNvPr>
          <p:cNvSpPr/>
          <p:nvPr/>
        </p:nvSpPr>
        <p:spPr>
          <a:xfrm>
            <a:off x="-1" y="0"/>
            <a:ext cx="549656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number of citation for a specific paper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5185D78F-4C47-437E-B84E-11DBCC8E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95" y="290697"/>
            <a:ext cx="1113121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lt"/>
                <a:ea typeface="標楷體" panose="03000509000000000000" pitchFamily="65" charset="-120"/>
              </a:rPr>
              <a:t>全名找縮寫</a:t>
            </a:r>
            <a:r>
              <a:rPr lang="en-US" altLang="zh-TW" sz="4000" dirty="0">
                <a:latin typeface="+mn-lt"/>
                <a:ea typeface="標楷體" panose="03000509000000000000" pitchFamily="65" charset="-120"/>
              </a:rPr>
              <a:t>"Translational Cancer Research" [journal] </a:t>
            </a:r>
            <a:endParaRPr lang="zh-TW" altLang="en-US" sz="4000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ED9CDB-8E82-4092-8CFE-CCBCC8019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0" t="12295" r="12417" b="5482"/>
          <a:stretch/>
        </p:blipFill>
        <p:spPr>
          <a:xfrm>
            <a:off x="1808480" y="1446784"/>
            <a:ext cx="8392160" cy="50352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39B1D4C-ABC4-476D-B24D-F41EC38EBB8B}"/>
              </a:ext>
            </a:extLst>
          </p:cNvPr>
          <p:cNvSpPr/>
          <p:nvPr/>
        </p:nvSpPr>
        <p:spPr>
          <a:xfrm>
            <a:off x="-1" y="0"/>
            <a:ext cx="445008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full name and its abbreviation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E4ED00-7B3A-431E-86F9-329363E8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13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DA3981-0E2C-46EC-9A35-763F7F37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Q&amp;A</a:t>
            </a:r>
            <a:endParaRPr lang="zh-TW" altLang="en-US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309239-4334-4535-9038-5B109558D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C56319-2B07-4C82-9E1C-2E434B77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97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用</a:t>
            </a:r>
            <a:r>
              <a:rPr lang="en-US" altLang="zh-TW" sz="4000" dirty="0"/>
              <a:t>NLM catalog</a:t>
            </a:r>
            <a:r>
              <a:rPr lang="zh-TW" altLang="en-US" sz="4000" dirty="0"/>
              <a:t>找</a:t>
            </a:r>
            <a:r>
              <a:rPr lang="en-US" altLang="zh-TW" sz="4000" dirty="0"/>
              <a:t>cancer</a:t>
            </a:r>
            <a:r>
              <a:rPr lang="zh-TW" altLang="en-US" sz="4000" dirty="0"/>
              <a:t> </a:t>
            </a:r>
            <a:r>
              <a:rPr lang="en-US" altLang="zh-TW" sz="4000" dirty="0"/>
              <a:t>research</a:t>
            </a:r>
            <a:r>
              <a:rPr lang="zh-TW" altLang="en-US" sz="4000" dirty="0"/>
              <a:t>的縮寫要如何搜尋？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cancer research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“cancer research”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[cancer research]”journal”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“cancer research”[journal]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7D58B2-BCBE-4BD5-A2AB-8C2FF117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649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用</a:t>
            </a:r>
            <a:r>
              <a:rPr lang="en-US" altLang="zh-TW" sz="4000" dirty="0"/>
              <a:t>NLM catalog</a:t>
            </a:r>
            <a:r>
              <a:rPr lang="zh-TW" altLang="en-US" sz="4000" dirty="0"/>
              <a:t>找</a:t>
            </a:r>
            <a:r>
              <a:rPr lang="en-US" altLang="zh-TW" sz="4000" dirty="0"/>
              <a:t>Transl Cancer Res</a:t>
            </a:r>
            <a:r>
              <a:rPr lang="zh-TW" altLang="en-US" sz="4000" dirty="0"/>
              <a:t>的全名要如何搜尋？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en-US" altLang="zh-TW" dirty="0" err="1"/>
              <a:t>Transl</a:t>
            </a:r>
            <a:r>
              <a:rPr lang="en-US" altLang="zh-TW" dirty="0"/>
              <a:t> Cancer Res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“Transl Cancer Res”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[Transl Cancer Res]”title abbreviation”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“Transl Cancer Res”[title abbreviation]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B2E748-BDEB-49C3-9C49-B5D5531E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464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哪個網站可以查到</a:t>
            </a:r>
            <a:r>
              <a:rPr lang="en-US" altLang="zh-TW" sz="4000" dirty="0"/>
              <a:t>impact</a:t>
            </a:r>
            <a:r>
              <a:rPr lang="zh-TW" altLang="en-US" sz="4000" dirty="0"/>
              <a:t> </a:t>
            </a:r>
            <a:r>
              <a:rPr lang="en-US" altLang="zh-TW" sz="4000" dirty="0"/>
              <a:t>factor</a:t>
            </a:r>
            <a:r>
              <a:rPr lang="zh-TW" altLang="en-US" sz="4000" dirty="0"/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Journal Citation Reports</a:t>
            </a:r>
            <a:r>
              <a:rPr lang="zh-TW" altLang="en-US" dirty="0"/>
              <a:t> </a:t>
            </a:r>
            <a:r>
              <a:rPr lang="en-US" altLang="zh-TW" dirty="0"/>
              <a:t>(JCR)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Scopus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以上皆是</a:t>
            </a: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以上皆非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91A1AF-6A06-4D9E-8169-6EEDD539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23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哪個網站有計算</a:t>
            </a:r>
            <a:r>
              <a:rPr lang="en-US" altLang="zh-TW" sz="4000" dirty="0"/>
              <a:t>journal</a:t>
            </a:r>
            <a:r>
              <a:rPr lang="zh-TW" altLang="en-US" sz="4000" dirty="0"/>
              <a:t>下一年</a:t>
            </a:r>
            <a:r>
              <a:rPr lang="en-US" altLang="zh-TW" sz="4000" dirty="0"/>
              <a:t>IF</a:t>
            </a:r>
            <a:r>
              <a:rPr lang="zh-TW" altLang="en-US" sz="4000" dirty="0"/>
              <a:t>的功能？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ESI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Scopus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JCR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WOS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0C3E99-6A3C-4125-809B-577CD97D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794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8833" y="500062"/>
            <a:ext cx="11211046" cy="1325563"/>
          </a:xfrm>
        </p:spPr>
        <p:txBody>
          <a:bodyPr>
            <a:normAutofit fontScale="90000"/>
          </a:bodyPr>
          <a:lstStyle/>
          <a:p>
            <a:r>
              <a:rPr lang="zh-TW" altLang="en-US" sz="4000" dirty="0"/>
              <a:t>什麼指標將被引用的文章按照引用次數排序，從排序的結果可看出被引用的文章有</a:t>
            </a:r>
            <a:r>
              <a:rPr lang="en-US" altLang="zh-TW" sz="4000" dirty="0"/>
              <a:t>h</a:t>
            </a:r>
            <a:r>
              <a:rPr lang="zh-TW" altLang="en-US" sz="4000" dirty="0"/>
              <a:t>篇文章至少被引用</a:t>
            </a:r>
            <a:r>
              <a:rPr lang="en-US" altLang="zh-TW" sz="4000" dirty="0"/>
              <a:t>h</a:t>
            </a:r>
            <a:r>
              <a:rPr lang="zh-TW" altLang="en-US" sz="4000" dirty="0"/>
              <a:t>次？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I index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D index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H index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A index</a:t>
            </a:r>
          </a:p>
          <a:p>
            <a:pPr marL="514350" indent="-514350">
              <a:buFont typeface="+mj-lt"/>
              <a:buAutoNum type="alphaUcPeriod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D0965A-520B-4AAD-A4A0-62A0CB13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624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下列哪個網站不能查詢文章的被引用次數？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Web of Science (WOS)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Scopus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YouTube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Google Scholar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01632B-31C9-47ED-B391-DC905FCA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707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5615" cy="1325563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想在有興趣的領域中找學校引用次數高的</a:t>
            </a:r>
            <a:r>
              <a:rPr lang="en-US" altLang="zh-TW" sz="4000" dirty="0"/>
              <a:t>paper</a:t>
            </a:r>
            <a:r>
              <a:rPr lang="zh-TW" altLang="en-US" sz="4000" dirty="0"/>
              <a:t>要去哪個網站？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PubMed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NCBI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EndNote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Essential Science Indicators(ESI)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B3C7A6-44CE-4498-80C5-BEFFE74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524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當我搜尋到這一頁，我想要去除</a:t>
            </a:r>
            <a:r>
              <a:rPr lang="en-US" altLang="zh-TW" sz="4000" dirty="0"/>
              <a:t>self-citation</a:t>
            </a:r>
            <a:r>
              <a:rPr lang="zh-TW" altLang="en-US" sz="4000" dirty="0"/>
              <a:t>，下一步要點哪一個鍵？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5574" y="2263348"/>
            <a:ext cx="3076575" cy="609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831" y="2261524"/>
            <a:ext cx="6771348" cy="35955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573" y="3248757"/>
            <a:ext cx="3076575" cy="571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5572" y="4213650"/>
            <a:ext cx="3067203" cy="6309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572" y="5237955"/>
            <a:ext cx="3067050" cy="6191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18563" y="2383482"/>
            <a:ext cx="37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A.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18562" y="3324411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B.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18563" y="434444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C.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18563" y="5309209"/>
            <a:ext cx="37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D.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8A7757A-EE48-4500-9A38-FBDEB08F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967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台大目前哪個研究領域的</a:t>
            </a:r>
            <a:r>
              <a:rPr lang="en-US" altLang="zh-TW" sz="4000" dirty="0"/>
              <a:t>paper</a:t>
            </a:r>
            <a:r>
              <a:rPr lang="zh-TW" altLang="en-US" sz="4000" dirty="0"/>
              <a:t>引用次數最高？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altLang="zh-TW" dirty="0"/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Molecular biology &amp; genetics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Chemistry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Biology &amp; biochemistry</a:t>
            </a:r>
          </a:p>
          <a:p>
            <a:pPr marL="514350" indent="-514350">
              <a:buFont typeface="+mj-lt"/>
              <a:buAutoNum type="alphaUcPeriod"/>
            </a:pPr>
            <a:r>
              <a:rPr lang="en-US" altLang="zh-TW" dirty="0"/>
              <a:t>Clinical medicine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EF6BB1-988D-4043-91FC-C6728991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76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620" y="361446"/>
            <a:ext cx="1090676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縮寫找全名</a:t>
            </a:r>
            <a:r>
              <a:rPr lang="en-US" altLang="zh-TW" sz="4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en-US" altLang="zh-TW" sz="4000" dirty="0" err="1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Transl</a:t>
            </a:r>
            <a:r>
              <a:rPr lang="en-US" altLang="zh-TW" sz="40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Cancer Res" [title abbreviation] </a:t>
            </a:r>
            <a:endParaRPr lang="zh-TW" altLang="en-US" sz="40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1B50934-C0AD-4578-8471-C467D8EAC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2" t="12445" r="12333" b="5270"/>
          <a:stretch/>
        </p:blipFill>
        <p:spPr>
          <a:xfrm>
            <a:off x="1891030" y="1351280"/>
            <a:ext cx="8409940" cy="504709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F5A7839-8415-4562-946E-EF47ABB7AB23}"/>
              </a:ext>
            </a:extLst>
          </p:cNvPr>
          <p:cNvSpPr/>
          <p:nvPr/>
        </p:nvSpPr>
        <p:spPr>
          <a:xfrm>
            <a:off x="-1" y="0"/>
            <a:ext cx="445008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Journal full name and its abbreviation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CF563D-07CD-42A1-B5C1-D4F98FE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8148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想要看哪個期刊收錄最多我想要找的主題？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4D9A73E-0D1C-4810-B323-6AECF9282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3" t="15852" r="8417" b="11852"/>
          <a:stretch/>
        </p:blipFill>
        <p:spPr>
          <a:xfrm>
            <a:off x="975360" y="1534795"/>
            <a:ext cx="10241280" cy="495808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A0F314F-6580-4264-9F91-5F026B0E918E}"/>
              </a:ext>
            </a:extLst>
          </p:cNvPr>
          <p:cNvSpPr txBox="1"/>
          <p:nvPr/>
        </p:nvSpPr>
        <p:spPr>
          <a:xfrm>
            <a:off x="699031" y="29768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82E31CE-962D-42D4-A051-62310161ED7D}"/>
              </a:ext>
            </a:extLst>
          </p:cNvPr>
          <p:cNvSpPr txBox="1"/>
          <p:nvPr/>
        </p:nvSpPr>
        <p:spPr>
          <a:xfrm>
            <a:off x="699031" y="37891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CD2D4D-1C46-4AD6-B39B-A75A77C331DA}"/>
              </a:ext>
            </a:extLst>
          </p:cNvPr>
          <p:cNvSpPr txBox="1"/>
          <p:nvPr/>
        </p:nvSpPr>
        <p:spPr>
          <a:xfrm>
            <a:off x="699031" y="46013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B101E4D-DF8F-4AB6-BEEA-61FCB8B81B48}"/>
              </a:ext>
            </a:extLst>
          </p:cNvPr>
          <p:cNvSpPr txBox="1"/>
          <p:nvPr/>
        </p:nvSpPr>
        <p:spPr>
          <a:xfrm>
            <a:off x="699031" y="49706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cs typeface="Calibri" panose="020F0502020204030204" pitchFamily="34" charset="0"/>
              </a:rPr>
              <a:t>Ｄ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615336E-830F-4304-9183-AB0BDFBA7135}"/>
              </a:ext>
            </a:extLst>
          </p:cNvPr>
          <p:cNvSpPr/>
          <p:nvPr/>
        </p:nvSpPr>
        <p:spPr>
          <a:xfrm>
            <a:off x="699031" y="2885440"/>
            <a:ext cx="2521689" cy="460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5F4FE42-1DD6-4F88-8AAC-073FF7D05437}"/>
              </a:ext>
            </a:extLst>
          </p:cNvPr>
          <p:cNvSpPr/>
          <p:nvPr/>
        </p:nvSpPr>
        <p:spPr>
          <a:xfrm>
            <a:off x="699031" y="3676787"/>
            <a:ext cx="2521689" cy="460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004A1368-CF11-4AFF-AAC1-6CAC740C447B}"/>
              </a:ext>
            </a:extLst>
          </p:cNvPr>
          <p:cNvSpPr/>
          <p:nvPr/>
        </p:nvSpPr>
        <p:spPr>
          <a:xfrm>
            <a:off x="699031" y="4509888"/>
            <a:ext cx="2521689" cy="460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03E2D88-F80F-45C1-89F7-AD32A3304C13}"/>
              </a:ext>
            </a:extLst>
          </p:cNvPr>
          <p:cNvSpPr/>
          <p:nvPr/>
        </p:nvSpPr>
        <p:spPr>
          <a:xfrm>
            <a:off x="699031" y="4952780"/>
            <a:ext cx="2521689" cy="460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8B7CE652-FE89-4BB9-8800-A95B25AB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316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台大醫學院生理所檢索</a:t>
            </a:r>
            <a:r>
              <a:rPr lang="en-US" altLang="zh-TW" dirty="0" err="1"/>
              <a:t>Adress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SAME </a:t>
            </a:r>
            <a:r>
              <a:rPr lang="en-US" altLang="zh-TW" dirty="0" err="1"/>
              <a:t>taiwan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</a:t>
            </a:r>
            <a:r>
              <a:rPr lang="en-US" altLang="zh-TW" dirty="0" err="1"/>
              <a:t>ntuh</a:t>
            </a:r>
            <a:r>
              <a:rPr lang="en-US" altLang="zh-TW" dirty="0"/>
              <a:t>) OR (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(Taiwan </a:t>
            </a:r>
            <a:r>
              <a:rPr lang="en-US" altLang="zh-TW" dirty="0" err="1"/>
              <a:t>Univ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(nation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(Nat Taiwan </a:t>
            </a:r>
            <a:r>
              <a:rPr lang="en-US" altLang="zh-TW" dirty="0" err="1"/>
              <a:t>Univ</a:t>
            </a:r>
            <a:r>
              <a:rPr lang="en-US" altLang="zh-TW" dirty="0"/>
              <a:t>) OR (NTUMC))</a:t>
            </a:r>
            <a:r>
              <a:rPr lang="zh-TW" altLang="en-US" dirty="0"/>
              <a:t> </a:t>
            </a:r>
            <a:r>
              <a:rPr lang="en-US" altLang="zh-TW" dirty="0"/>
              <a:t>SAME</a:t>
            </a:r>
            <a:r>
              <a:rPr lang="zh-TW" altLang="en-US" dirty="0"/>
              <a:t> </a:t>
            </a:r>
            <a:r>
              <a:rPr lang="en-US" altLang="zh-TW" dirty="0"/>
              <a:t>((</a:t>
            </a:r>
            <a:r>
              <a:rPr lang="en-US" altLang="zh-TW" dirty="0" err="1"/>
              <a:t>Dept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(Grad 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</a:t>
            </a:r>
            <a:r>
              <a:rPr lang="en-US" altLang="zh-TW" dirty="0" err="1"/>
              <a:t>Inst</a:t>
            </a:r>
            <a:r>
              <a:rPr lang="en-US" altLang="zh-TW" dirty="0"/>
              <a:t>  Physio) OR (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A7CB1F-ACA7-46A0-B400-21012022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42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Journal Citation Reports (JCR)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+mn-lt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6240" y="1131712"/>
            <a:ext cx="11562080" cy="48256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JCR </a:t>
            </a:r>
            <a:r>
              <a:rPr lang="zh-TW" altLang="en-US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是期刊評鑑的必備參考工具，具完整性與獨特性，而且，是唯一提供期刊引用文獻 （</a:t>
            </a:r>
            <a:r>
              <a:rPr lang="en-US" altLang="zh-TW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Citation</a:t>
            </a:r>
            <a:r>
              <a:rPr lang="zh-TW" altLang="en-US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）數據的來源。</a:t>
            </a:r>
            <a:endParaRPr lang="en-US" altLang="zh-TW" sz="1800" b="1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b="1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收錄範圍涵蓋全世界六十多個國家，七千多種學術期刊。</a:t>
            </a:r>
            <a:endParaRPr lang="en-US" altLang="zh-TW" sz="1800" b="1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透過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JCR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，您可得知：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哪些期刊最具影響力？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2.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哪些期刊最常被使用？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3.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哪些期刊最熱門？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4.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哪些期刊出版量最大？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5.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哪些期刊最常被引用？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6.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某期刊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影響係數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（即引用率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Impact Factor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）高或低？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7.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哪些期刊的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立即引用率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"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（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Immediacy Index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）最高？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8.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某期刊引用及被引用的情形？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9. 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收錄期刊之詳細出版訊息。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10.</a:t>
            </a:r>
            <a:r>
              <a:rPr lang="zh-TW" altLang="en-US" sz="1800" dirty="0">
                <a:latin typeface="Calibri" panose="020F0502020204030204" pitchFamily="34" charset="0"/>
                <a:ea typeface="標楷體" panose="03000509000000000000" pitchFamily="65" charset="-120"/>
                <a:cs typeface="Calibri" panose="020F0502020204030204" pitchFamily="34" charset="0"/>
              </a:rPr>
              <a:t>收錄期刊之刊名改變情形。 </a:t>
            </a:r>
            <a:endParaRPr lang="en-US" altLang="zh-TW" sz="1800" dirty="0">
              <a:latin typeface="Calibri" panose="020F0502020204030204" pitchFamily="34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0E9DAB-6C1F-4CD1-BE2C-77598A984A45}"/>
              </a:ext>
            </a:extLst>
          </p:cNvPr>
          <p:cNvSpPr/>
          <p:nvPr/>
        </p:nvSpPr>
        <p:spPr>
          <a:xfrm>
            <a:off x="-1" y="0"/>
            <a:ext cx="364744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Citation Reports (JCR)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6E47D5-AD12-45C9-B530-6275DBFA1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83" t="38222" r="34416" b="31556"/>
          <a:stretch/>
        </p:blipFill>
        <p:spPr>
          <a:xfrm>
            <a:off x="9966960" y="111443"/>
            <a:ext cx="1915494" cy="10504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FE91A0F-8B8C-4807-AD38-2DCD6D6EBD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" t="12889" r="70083" b="81787"/>
          <a:stretch/>
        </p:blipFill>
        <p:spPr>
          <a:xfrm>
            <a:off x="0" y="6492874"/>
            <a:ext cx="3251200" cy="365126"/>
          </a:xfrm>
          <a:prstGeom prst="rect">
            <a:avLst/>
          </a:prstGeo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EF54C2C-2692-4853-9C83-1C91E3F4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16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Journal Citation Reports (JCR)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+mn-lt"/>
                <a:ea typeface="標楷體" panose="03000509000000000000" pitchFamily="65" charset="-120"/>
                <a:cs typeface="Calibri" panose="020F0502020204030204" pitchFamily="34" charset="0"/>
              </a:rPr>
              <a:t>中各項指標的意義？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720" y="1568592"/>
            <a:ext cx="11877040" cy="4825683"/>
          </a:xfrm>
        </p:spPr>
        <p:txBody>
          <a:bodyPr>
            <a:no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Total Cites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總引用次數</a:t>
            </a:r>
            <a:r>
              <a:rPr lang="en-US" altLang="zh-TW" sz="2000" dirty="0"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ea typeface="標楷體" panose="03000509000000000000" pitchFamily="65" charset="-120"/>
              </a:rPr>
              <a:t> → 可看出該期刊被引用的總次數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計算方式：該期刊自被收錄進</a:t>
            </a:r>
            <a:r>
              <a:rPr lang="en-US" altLang="zh-TW" sz="2000" dirty="0">
                <a:ea typeface="標楷體" panose="03000509000000000000" pitchFamily="65" charset="-120"/>
              </a:rPr>
              <a:t>JCR</a:t>
            </a:r>
            <a:r>
              <a:rPr lang="zh-TW" altLang="en-US" sz="2000" dirty="0">
                <a:ea typeface="標楷體" panose="03000509000000000000" pitchFamily="65" charset="-120"/>
              </a:rPr>
              <a:t>後的總被引用次數。</a:t>
            </a:r>
          </a:p>
          <a:p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Journal Impact Factor</a:t>
            </a:r>
            <a:r>
              <a:rPr lang="en-US" altLang="zh-TW" sz="2000" dirty="0">
                <a:ea typeface="標楷體" panose="03000509000000000000" pitchFamily="65" charset="-120"/>
              </a:rPr>
              <a:t>  (JIF)</a:t>
            </a:r>
            <a:r>
              <a:rPr lang="zh-TW" altLang="en-US" sz="2000" dirty="0"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影響係數、影響因子、影響指數、衝擊因子</a:t>
            </a:r>
            <a:r>
              <a:rPr lang="en-US" altLang="zh-TW" sz="2000" dirty="0"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ea typeface="標楷體" panose="03000509000000000000" pitchFamily="65" charset="-120"/>
              </a:rPr>
              <a:t>→ 可看出該刊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前二年</a:t>
            </a:r>
            <a:r>
              <a:rPr lang="zh-TW" altLang="en-US" sz="2000" dirty="0">
                <a:ea typeface="標楷體" panose="03000509000000000000" pitchFamily="65" charset="-120"/>
              </a:rPr>
              <a:t>文章影響力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前二年</a:t>
            </a:r>
            <a:r>
              <a:rPr lang="zh-TW" altLang="en-US" sz="2000" dirty="0">
                <a:ea typeface="標楷體" panose="03000509000000000000" pitchFamily="65" charset="-120"/>
              </a:rPr>
              <a:t>所出版的文章在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當年度</a:t>
            </a:r>
            <a:r>
              <a:rPr lang="zh-TW" altLang="en-US" sz="2000" dirty="0">
                <a:ea typeface="標楷體" panose="03000509000000000000" pitchFamily="65" charset="-120"/>
              </a:rPr>
              <a:t>的平均被引用次數。</a:t>
            </a:r>
          </a:p>
          <a:p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Journal Impact Factor Without Self Cites </a:t>
            </a:r>
            <a:r>
              <a:rPr lang="en-US" altLang="zh-TW" sz="2000" dirty="0"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ea typeface="標楷體" panose="03000509000000000000" pitchFamily="65" charset="-120"/>
              </a:rPr>
              <a:t>去除自引的影響係數</a:t>
            </a:r>
            <a:r>
              <a:rPr lang="en-US" altLang="zh-TW" sz="2000" dirty="0"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ea typeface="標楷體" panose="03000509000000000000" pitchFamily="65" charset="-120"/>
              </a:rPr>
              <a:t>因子</a:t>
            </a:r>
            <a:r>
              <a:rPr lang="en-US" altLang="zh-TW" sz="2000" dirty="0"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ea typeface="標楷體" panose="03000509000000000000" pitchFamily="65" charset="-120"/>
              </a:rPr>
              <a:t>→ 可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排除期刊自我引用</a:t>
            </a:r>
            <a:r>
              <a:rPr lang="zh-TW" altLang="en-US" sz="2000" dirty="0">
                <a:ea typeface="標楷體" panose="03000509000000000000" pitchFamily="65" charset="-120"/>
              </a:rPr>
              <a:t>的影響力。</a:t>
            </a:r>
          </a:p>
          <a:p>
            <a:pPr marL="0" indent="0"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計算方式：去除期刊自我引用後計算得到的影響係數。</a:t>
            </a:r>
          </a:p>
          <a:p>
            <a:pPr marL="0" indent="0">
              <a:buNone/>
            </a:pPr>
            <a:endParaRPr lang="en-US" altLang="zh-TW" sz="2000" dirty="0">
              <a:ea typeface="標楷體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0070C0"/>
                </a:solidFill>
                <a:ea typeface="標楷體" panose="03000509000000000000" pitchFamily="65" charset="-120"/>
              </a:rPr>
              <a:t>5 Year Journal Impact Factor</a:t>
            </a:r>
            <a:r>
              <a:rPr lang="zh-TW" altLang="en-US" sz="2000" dirty="0">
                <a:solidFill>
                  <a:srgbClr val="0070C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ea typeface="標楷體" panose="03000509000000000000" pitchFamily="65" charset="-120"/>
              </a:rPr>
              <a:t>(5</a:t>
            </a:r>
            <a:r>
              <a:rPr lang="zh-TW" altLang="en-US" sz="2000" dirty="0">
                <a:ea typeface="標楷體" panose="03000509000000000000" pitchFamily="65" charset="-120"/>
              </a:rPr>
              <a:t>年影響係數</a:t>
            </a:r>
            <a:r>
              <a:rPr lang="en-US" altLang="zh-TW" sz="2000" dirty="0">
                <a:ea typeface="標楷體" panose="03000509000000000000" pitchFamily="65" charset="-120"/>
              </a:rPr>
              <a:t>) </a:t>
            </a:r>
            <a:r>
              <a:rPr lang="zh-TW" altLang="en-US" sz="2000" dirty="0">
                <a:ea typeface="標楷體" panose="03000509000000000000" pitchFamily="65" charset="-120"/>
              </a:rPr>
              <a:t>→ 類似</a:t>
            </a:r>
            <a:r>
              <a:rPr lang="en-US" altLang="zh-TW" sz="2000" dirty="0">
                <a:ea typeface="標楷體" panose="03000509000000000000" pitchFamily="65" charset="-120"/>
              </a:rPr>
              <a:t>JIF</a:t>
            </a:r>
            <a:r>
              <a:rPr lang="zh-TW" altLang="en-US" sz="2000" dirty="0">
                <a:ea typeface="標楷體" panose="03000509000000000000" pitchFamily="65" charset="-120"/>
              </a:rPr>
              <a:t>，只是計算的時間基準由二年拉長至</a:t>
            </a: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五年</a:t>
            </a:r>
            <a:endParaRPr lang="en-US" altLang="zh-TW" sz="20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計算方式：該期刊前五年所出版的文章在當年度的平均被引用次數。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endParaRPr lang="en-US" altLang="zh-TW" sz="2000" dirty="0"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0E9DAB-6C1F-4CD1-BE2C-77598A984A45}"/>
              </a:ext>
            </a:extLst>
          </p:cNvPr>
          <p:cNvSpPr/>
          <p:nvPr/>
        </p:nvSpPr>
        <p:spPr>
          <a:xfrm>
            <a:off x="-1" y="0"/>
            <a:ext cx="364744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Citation Reports (JCR)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6E47D5-AD12-45C9-B530-6275DBFA1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83" t="38222" r="34416" b="31556"/>
          <a:stretch/>
        </p:blipFill>
        <p:spPr>
          <a:xfrm>
            <a:off x="9906000" y="365124"/>
            <a:ext cx="2194560" cy="1203468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CE5511-4D6A-4C4C-BC6E-3DA580F1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4A2CE64-14BE-475F-92C9-3F71C1663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" t="12889" r="70083" b="81787"/>
          <a:stretch/>
        </p:blipFill>
        <p:spPr>
          <a:xfrm>
            <a:off x="0" y="6492874"/>
            <a:ext cx="325120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find the ranking of journal? 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ea typeface="標楷體" panose="03000509000000000000" pitchFamily="65" charset="-120"/>
              </a:rPr>
              <a:t>Impact factor</a:t>
            </a:r>
          </a:p>
          <a:p>
            <a:r>
              <a:rPr lang="zh-TW" altLang="en-US" dirty="0">
                <a:ea typeface="標楷體" panose="03000509000000000000" pitchFamily="65" charset="-120"/>
              </a:rPr>
              <a:t>評估期刊的好壞</a:t>
            </a:r>
            <a:endParaRPr lang="en-US" altLang="zh-TW" dirty="0">
              <a:ea typeface="標楷體" panose="03000509000000000000" pitchFamily="65" charset="-120"/>
            </a:endParaRPr>
          </a:p>
          <a:p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統計當年的</a:t>
            </a:r>
            <a:r>
              <a:rPr lang="en-US" altLang="zh-TW" dirty="0">
                <a:ea typeface="標楷體" panose="03000509000000000000" pitchFamily="65" charset="-120"/>
              </a:rPr>
              <a:t>IF=</a:t>
            </a:r>
            <a:r>
              <a:rPr lang="zh-TW" altLang="en-US" dirty="0">
                <a:ea typeface="標楷體" panose="03000509000000000000" pitchFamily="65" charset="-120"/>
              </a:rPr>
              <a:t>前兩年總被引次數</a:t>
            </a:r>
            <a:r>
              <a:rPr lang="en-US" altLang="zh-TW" dirty="0">
                <a:ea typeface="標楷體" panose="03000509000000000000" pitchFamily="65" charset="-120"/>
              </a:rPr>
              <a:t>/</a:t>
            </a:r>
            <a:r>
              <a:rPr lang="zh-TW" altLang="en-US" dirty="0">
                <a:ea typeface="標楷體" panose="03000509000000000000" pitchFamily="65" charset="-120"/>
              </a:rPr>
              <a:t>前兩年內發表的論文總數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en-US" altLang="zh-TW" dirty="0">
                <a:ea typeface="標楷體" panose="03000509000000000000" pitchFamily="65" charset="-120"/>
              </a:rPr>
              <a:t>EX: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dirty="0">
                <a:ea typeface="標楷體" panose="03000509000000000000" pitchFamily="65" charset="-120"/>
              </a:rPr>
              <a:t>2020</a:t>
            </a:r>
            <a:r>
              <a:rPr lang="zh-TW" altLang="en-US" dirty="0">
                <a:ea typeface="標楷體" panose="03000509000000000000" pitchFamily="65" charset="-120"/>
              </a:rPr>
              <a:t>年，</a:t>
            </a:r>
            <a:r>
              <a:rPr lang="en-US" altLang="zh-TW" dirty="0">
                <a:ea typeface="標楷體" panose="03000509000000000000" pitchFamily="65" charset="-120"/>
              </a:rPr>
              <a:t>A</a:t>
            </a:r>
            <a:r>
              <a:rPr lang="zh-TW" altLang="en-US" dirty="0">
                <a:ea typeface="標楷體" panose="03000509000000000000" pitchFamily="65" charset="-120"/>
              </a:rPr>
              <a:t>期刊的</a:t>
            </a:r>
            <a:r>
              <a:rPr lang="en-US" altLang="zh-TW" dirty="0">
                <a:ea typeface="標楷體" panose="03000509000000000000" pitchFamily="65" charset="-120"/>
              </a:rPr>
              <a:t>impact factor</a:t>
            </a:r>
          </a:p>
          <a:p>
            <a:pPr marL="0" indent="0">
              <a:buNone/>
            </a:pPr>
            <a:r>
              <a:rPr lang="zh-TW" altLang="en-US" dirty="0">
                <a:ea typeface="標楷體" panose="03000509000000000000" pitchFamily="65" charset="-120"/>
              </a:rPr>
              <a:t>           　 </a:t>
            </a:r>
            <a:r>
              <a:rPr lang="en-US" altLang="zh-TW" dirty="0">
                <a:ea typeface="標楷體" panose="03000509000000000000" pitchFamily="65" charset="-120"/>
              </a:rPr>
              <a:t>(A</a:t>
            </a:r>
            <a:r>
              <a:rPr lang="zh-TW" altLang="en-US" dirty="0">
                <a:ea typeface="標楷體" panose="03000509000000000000" pitchFamily="65" charset="-120"/>
              </a:rPr>
              <a:t>期刊 </a:t>
            </a:r>
            <a:r>
              <a:rPr lang="en-US" altLang="zh-TW" dirty="0">
                <a:ea typeface="標楷體" panose="03000509000000000000" pitchFamily="65" charset="-120"/>
              </a:rPr>
              <a:t>2018-2019 </a:t>
            </a:r>
            <a:r>
              <a:rPr lang="zh-TW" altLang="en-US" dirty="0">
                <a:ea typeface="標楷體" panose="03000509000000000000" pitchFamily="65" charset="-120"/>
              </a:rPr>
              <a:t>年所出版的論文在</a:t>
            </a:r>
            <a:r>
              <a:rPr lang="en-US" altLang="zh-TW" dirty="0">
                <a:ea typeface="標楷體" panose="03000509000000000000" pitchFamily="65" charset="-120"/>
              </a:rPr>
              <a:t>2020</a:t>
            </a:r>
            <a:r>
              <a:rPr lang="zh-TW" altLang="en-US" dirty="0">
                <a:ea typeface="標楷體" panose="03000509000000000000" pitchFamily="65" charset="-120"/>
              </a:rPr>
              <a:t>年被引用總次數</a:t>
            </a:r>
            <a:r>
              <a:rPr lang="en-US" altLang="zh-TW" dirty="0">
                <a:ea typeface="標楷體" panose="03000509000000000000" pitchFamily="65" charset="-120"/>
              </a:rPr>
              <a:t>)</a:t>
            </a:r>
            <a:r>
              <a:rPr lang="zh-TW" altLang="en-US" dirty="0">
                <a:ea typeface="標楷體" panose="03000509000000000000" pitchFamily="65" charset="-120"/>
              </a:rPr>
              <a:t>  　　　　　　　　　　　　　　　　　　　　　　　 </a:t>
            </a:r>
            <a:br>
              <a:rPr lang="en-US" altLang="zh-TW" dirty="0">
                <a:ea typeface="標楷體" panose="03000509000000000000" pitchFamily="65" charset="-120"/>
              </a:rPr>
            </a:br>
            <a:r>
              <a:rPr lang="zh-TW" altLang="en-US" dirty="0">
                <a:ea typeface="標楷體" panose="03000509000000000000" pitchFamily="65" charset="-120"/>
              </a:rPr>
              <a:t>　　　　　　</a:t>
            </a:r>
            <a:r>
              <a:rPr lang="en-US" altLang="zh-TW" dirty="0">
                <a:ea typeface="標楷體" panose="03000509000000000000" pitchFamily="65" charset="-120"/>
              </a:rPr>
              <a:t>(A</a:t>
            </a:r>
            <a:r>
              <a:rPr lang="zh-TW" altLang="en-US" dirty="0">
                <a:ea typeface="標楷體" panose="03000509000000000000" pitchFamily="65" charset="-120"/>
              </a:rPr>
              <a:t>期刊在 </a:t>
            </a:r>
            <a:r>
              <a:rPr lang="en-US" altLang="zh-TW" dirty="0">
                <a:ea typeface="標楷體" panose="03000509000000000000" pitchFamily="65" charset="-120"/>
              </a:rPr>
              <a:t>2018-2019 </a:t>
            </a:r>
            <a:r>
              <a:rPr lang="zh-TW" altLang="en-US" dirty="0">
                <a:ea typeface="標楷體" panose="03000509000000000000" pitchFamily="65" charset="-120"/>
              </a:rPr>
              <a:t>年所發表的論文總數</a:t>
            </a:r>
            <a:r>
              <a:rPr lang="en-US" altLang="zh-TW" dirty="0"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https://jcr.clarivate.com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Q: Find the 5-year impact factor and rank of “Scientific Reports”</a:t>
            </a:r>
          </a:p>
          <a:p>
            <a:pPr marL="0" indent="0">
              <a:buNone/>
            </a:pPr>
            <a:endParaRPr lang="en-US" altLang="zh-TW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ea typeface="標楷體" panose="03000509000000000000" pitchFamily="65" charset="-120"/>
            </a:endParaRPr>
          </a:p>
          <a:p>
            <a:endParaRPr lang="en-US" altLang="zh-TW" dirty="0">
              <a:ea typeface="標楷體" panose="03000509000000000000" pitchFamily="65" charset="-120"/>
            </a:endParaRPr>
          </a:p>
          <a:p>
            <a:endParaRPr lang="en-US" altLang="zh-TW" dirty="0"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70E9DAB-6C1F-4CD1-BE2C-77598A984A45}"/>
              </a:ext>
            </a:extLst>
          </p:cNvPr>
          <p:cNvSpPr/>
          <p:nvPr/>
        </p:nvSpPr>
        <p:spPr>
          <a:xfrm>
            <a:off x="-1" y="0"/>
            <a:ext cx="3647441" cy="3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Citation Reports (JCR)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6E47D5-AD12-45C9-B530-6275DBFA1E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83" t="38222" r="34416" b="31556"/>
          <a:stretch/>
        </p:blipFill>
        <p:spPr>
          <a:xfrm>
            <a:off x="9906000" y="365124"/>
            <a:ext cx="2194560" cy="1203468"/>
          </a:xfrm>
          <a:prstGeom prst="rect">
            <a:avLst/>
          </a:prstGeo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1556FBF-A7BC-453D-A8BE-5E09AA07B562}"/>
              </a:ext>
            </a:extLst>
          </p:cNvPr>
          <p:cNvCxnSpPr>
            <a:cxnSpLocks/>
          </p:cNvCxnSpPr>
          <p:nvPr/>
        </p:nvCxnSpPr>
        <p:spPr>
          <a:xfrm>
            <a:off x="1645920" y="4409440"/>
            <a:ext cx="9403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於 10">
            <a:extLst>
              <a:ext uri="{FF2B5EF4-FFF2-40B4-BE49-F238E27FC236}">
                <a16:creationId xmlns:a16="http://schemas.microsoft.com/office/drawing/2014/main" id="{6BB35791-1AC7-4494-AC7F-BD935475A485}"/>
              </a:ext>
            </a:extLst>
          </p:cNvPr>
          <p:cNvSpPr/>
          <p:nvPr/>
        </p:nvSpPr>
        <p:spPr>
          <a:xfrm>
            <a:off x="1122680" y="4216400"/>
            <a:ext cx="436880" cy="386080"/>
          </a:xfrm>
          <a:prstGeom prst="mathEqual">
            <a:avLst>
              <a:gd name="adj1" fmla="val 12994"/>
              <a:gd name="adj2" fmla="val 170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F8D820B7-0E48-45D7-AE58-6176798B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7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08E5D5-8A0D-444F-97E5-9CEE5A76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JCR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1F1975D-7C1B-4922-9833-59FFF6008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9" t="20996" r="50604" b="5324"/>
          <a:stretch/>
        </p:blipFill>
        <p:spPr>
          <a:xfrm>
            <a:off x="504496" y="1439916"/>
            <a:ext cx="5328745" cy="5052959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A3C54A-18B2-4B17-9706-AC8EB4A2E4AB}"/>
              </a:ext>
            </a:extLst>
          </p:cNvPr>
          <p:cNvSpPr/>
          <p:nvPr/>
        </p:nvSpPr>
        <p:spPr>
          <a:xfrm>
            <a:off x="504496" y="1366345"/>
            <a:ext cx="1881352" cy="3243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61FA626-DCF8-42E6-9F36-59789F0E5271}"/>
              </a:ext>
            </a:extLst>
          </p:cNvPr>
          <p:cNvSpPr/>
          <p:nvPr/>
        </p:nvSpPr>
        <p:spPr>
          <a:xfrm>
            <a:off x="2719552" y="1366345"/>
            <a:ext cx="2903482" cy="3243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4031C3-AD90-4B73-B35F-822944152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8" t="13487" r="55690" b="27663"/>
          <a:stretch/>
        </p:blipFill>
        <p:spPr>
          <a:xfrm>
            <a:off x="6311466" y="139974"/>
            <a:ext cx="4677103" cy="403597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62AD51A-80E4-4433-A0FB-F06DC6A9D0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1" t="30958" r="46121" b="33652"/>
          <a:stretch/>
        </p:blipFill>
        <p:spPr>
          <a:xfrm>
            <a:off x="6096000" y="4205064"/>
            <a:ext cx="5906816" cy="2427025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A293738-8DB0-4740-887A-5F1772B1D65B}"/>
              </a:ext>
            </a:extLst>
          </p:cNvPr>
          <p:cNvSpPr/>
          <p:nvPr/>
        </p:nvSpPr>
        <p:spPr>
          <a:xfrm>
            <a:off x="10525760" y="4205064"/>
            <a:ext cx="1290320" cy="3262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4D03691-2160-417D-B267-E14195CA508B}"/>
              </a:ext>
            </a:extLst>
          </p:cNvPr>
          <p:cNvSpPr/>
          <p:nvPr/>
        </p:nvSpPr>
        <p:spPr>
          <a:xfrm>
            <a:off x="6311466" y="1831076"/>
            <a:ext cx="2710614" cy="5463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41C6A7D1-BF6E-4DBF-9833-DAB6831C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66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1895</Words>
  <Application>Microsoft Office PowerPoint</Application>
  <PresentationFormat>寬螢幕</PresentationFormat>
  <Paragraphs>274</Paragraphs>
  <Slides>51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0" baseType="lpstr">
      <vt:lpstr>Helvetica Neue</vt:lpstr>
      <vt:lpstr>標楷體</vt:lpstr>
      <vt:lpstr>Arial</vt:lpstr>
      <vt:lpstr>Calibri</vt:lpstr>
      <vt:lpstr>Calibri Light</vt:lpstr>
      <vt:lpstr>Helvetica</vt:lpstr>
      <vt:lpstr>Times New Roman</vt:lpstr>
      <vt:lpstr>Wingdings</vt:lpstr>
      <vt:lpstr>Office 佈景主題</vt:lpstr>
      <vt:lpstr>How to evaluate the ranking of journal?</vt:lpstr>
      <vt:lpstr>PowerPoint 簡報</vt:lpstr>
      <vt:lpstr>How to find journal full name and its abbreviation? </vt:lpstr>
      <vt:lpstr>全名找縮寫"Translational Cancer Research" [journal] </vt:lpstr>
      <vt:lpstr>縮寫找全名"Transl Cancer Res" [title abbreviation] </vt:lpstr>
      <vt:lpstr>Journal Citation Reports (JCR)</vt:lpstr>
      <vt:lpstr>Journal Citation Reports (JCR)中各項指標的意義？</vt:lpstr>
      <vt:lpstr>How to find the ranking of journal? </vt:lpstr>
      <vt:lpstr>JCR</vt:lpstr>
      <vt:lpstr>PowerPoint 簡報</vt:lpstr>
      <vt:lpstr>Scopus</vt:lpstr>
      <vt:lpstr>想找的領域有哪些journal的IF排名在Q1？</vt:lpstr>
      <vt:lpstr>查詢臺大各學院系所在WoS收錄期刊所發表的文章</vt:lpstr>
      <vt:lpstr>Find how many papers in our department have been published from 2011 to 2016? </vt:lpstr>
      <vt:lpstr>Find how many papers in our department have been published from 2011 to 2016? </vt:lpstr>
      <vt:lpstr>H-index</vt:lpstr>
      <vt:lpstr>What is the H-index of Liang-Chuan Lai in past 5 years?</vt:lpstr>
      <vt:lpstr>What is the H-index of Liang-Chuan Lai in past 5 years?</vt:lpstr>
      <vt:lpstr>What is the H-index of Liang-Chuan Lai in past 5 years?</vt:lpstr>
      <vt:lpstr>How to find the number of citation for a specific paper?</vt:lpstr>
      <vt:lpstr>查詢各領域的研究</vt:lpstr>
      <vt:lpstr>Whose paper in Clinical Medicine research field has been cited most?</vt:lpstr>
      <vt:lpstr>PowerPoint 簡報</vt:lpstr>
      <vt:lpstr>PowerPoint 簡報</vt:lpstr>
      <vt:lpstr>PowerPoint 簡報</vt:lpstr>
      <vt:lpstr>Find how many times of this paper (PMID: 20802022) have been cited including self-citation</vt:lpstr>
      <vt:lpstr>Find how many times of this paper (PMID: 20802022) have been cited including self-citation</vt:lpstr>
      <vt:lpstr>Find how many times of this paper (PMID: 20802022) have been cited without self-citation</vt:lpstr>
      <vt:lpstr>Find how many times of this paper (PMID: 20802022) have been cited without self-citation</vt:lpstr>
      <vt:lpstr>Find how many times of this paper (PMID: 20802022) have been cited without self-citation</vt:lpstr>
      <vt:lpstr>Find how many times of this paper (PMID: 20802022) have been cited without self-citation</vt:lpstr>
      <vt:lpstr>Find how many times of this paper (PMID: 20802022) have been cited without self-citation</vt:lpstr>
      <vt:lpstr>PowerPoint 簡報</vt:lpstr>
      <vt:lpstr>PowerPoint 簡報</vt:lpstr>
      <vt:lpstr>PowerPoint 簡報</vt:lpstr>
      <vt:lpstr>Use web of science to search journals with articles about “lncRNA” and “tumor” and visualize them</vt:lpstr>
      <vt:lpstr>Use web of science to search journals with articles about “lncRNA” and “tumor” and visualize them</vt:lpstr>
      <vt:lpstr>Use web of science to search journals with articles about “lncRNA” and “tumor” and visualize them</vt:lpstr>
      <vt:lpstr>Use web of science to search journals with articles about “lncRNA” and “tumor” and visualize them</vt:lpstr>
      <vt:lpstr>Q&amp;A</vt:lpstr>
      <vt:lpstr>用NLM catalog找cancer research的縮寫要如何搜尋？</vt:lpstr>
      <vt:lpstr>用NLM catalog找Transl Cancer Res的全名要如何搜尋？</vt:lpstr>
      <vt:lpstr>哪個網站可以查到impact factor？</vt:lpstr>
      <vt:lpstr>哪個網站有計算journal下一年IF的功能？</vt:lpstr>
      <vt:lpstr>什麼指標將被引用的文章按照引用次數排序，從排序的結果可看出被引用的文章有h篇文章至少被引用h次？</vt:lpstr>
      <vt:lpstr>下列哪個網站不能查詢文章的被引用次數？</vt:lpstr>
      <vt:lpstr>想在有興趣的領域中找學校引用次數高的paper要去哪個網站？</vt:lpstr>
      <vt:lpstr>當我搜尋到這一頁，我想要去除self-citation，下一步要點哪一個鍵？</vt:lpstr>
      <vt:lpstr>台大目前哪個研究領域的paper引用次數最高？</vt:lpstr>
      <vt:lpstr>想要看哪個期刊收錄最多我想要找的主題？</vt:lpstr>
      <vt:lpstr>台大醫學院生理所檢索Adress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evaluate the ranking of journal?</dc:title>
  <dc:creator>冠儀 李</dc:creator>
  <cp:lastModifiedBy>user</cp:lastModifiedBy>
  <cp:revision>61</cp:revision>
  <dcterms:created xsi:type="dcterms:W3CDTF">2019-08-09T12:02:32Z</dcterms:created>
  <dcterms:modified xsi:type="dcterms:W3CDTF">2021-07-26T02:43:33Z</dcterms:modified>
</cp:coreProperties>
</file>