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9"/>
  </p:notesMasterIdLst>
  <p:sldIdLst>
    <p:sldId id="256" r:id="rId2"/>
    <p:sldId id="257" r:id="rId3"/>
    <p:sldId id="304" r:id="rId4"/>
    <p:sldId id="258" r:id="rId5"/>
    <p:sldId id="259" r:id="rId6"/>
    <p:sldId id="261" r:id="rId7"/>
    <p:sldId id="260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74" r:id="rId16"/>
    <p:sldId id="272" r:id="rId17"/>
    <p:sldId id="273" r:id="rId18"/>
    <p:sldId id="268" r:id="rId19"/>
    <p:sldId id="269" r:id="rId20"/>
    <p:sldId id="270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5" r:id="rId29"/>
    <p:sldId id="286" r:id="rId30"/>
    <p:sldId id="288" r:id="rId31"/>
    <p:sldId id="287" r:id="rId32"/>
    <p:sldId id="282" r:id="rId33"/>
    <p:sldId id="283" r:id="rId34"/>
    <p:sldId id="284" r:id="rId35"/>
    <p:sldId id="289" r:id="rId36"/>
    <p:sldId id="290" r:id="rId37"/>
    <p:sldId id="295" r:id="rId38"/>
    <p:sldId id="291" r:id="rId39"/>
    <p:sldId id="292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Chen" initials="aC" lastIdx="1" clrIdx="0">
    <p:extLst>
      <p:ext uri="{19B8F6BF-5375-455C-9EA6-DF929625EA0E}">
        <p15:presenceInfo xmlns:p15="http://schemas.microsoft.com/office/powerpoint/2012/main" userId="814caa1dda1121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EAD5"/>
    <a:srgbClr val="FFE2C5"/>
    <a:srgbClr val="9933FF"/>
    <a:srgbClr val="F0E3FD"/>
    <a:srgbClr val="D9D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3784" autoAdjust="0"/>
  </p:normalViewPr>
  <p:slideViewPr>
    <p:cSldViewPr snapToGrid="0">
      <p:cViewPr varScale="1">
        <p:scale>
          <a:sx n="80" d="100"/>
          <a:sy n="80" d="100"/>
        </p:scale>
        <p:origin x="662" y="5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111B-22A5-4D64-9813-F3251F8AECCF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FEF9-BD2D-4FE2-9EAB-7F0C57EAB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54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FEF9-BD2D-4FE2-9EAB-7F0C57EABE6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66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FEF9-BD2D-4FE2-9EAB-7F0C57EABE6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87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F66C-BC13-4BDD-9F67-46A5A29653D2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3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FFA5-1E85-4CF4-97E4-FC79987E2BB5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40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477E-CA16-4298-A748-5578B9622766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95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F66-0F04-4223-A1F1-469C48CAC39B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955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9FCA-4816-4806-ABA2-9E4B504F2CD6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61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BBCE-422C-40DF-89DF-CC9176913E51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28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A20B-CE6F-4D07-8A40-0338CFD916AE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86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6637-BF8C-4EDB-89C8-1C9C34E816AD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09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6E82-343A-4717-8D1E-88C449225B55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67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701B-938E-4E69-BAF2-0FC822C7A34E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76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AEA0-F475-4493-8E3A-EB55F2640499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70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89EF-B224-4A21-AE43-25F57C95EA09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1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3E67-BB49-4F6A-93E8-CF09FF0541E7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88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3DC4-DB23-40F8-AE51-275835A07978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78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85C5-3C54-413A-A6E2-38BB1A26E16A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32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EC9A-EA8C-4AB0-8730-82ABD1A66A7D}" type="datetime1">
              <a:rPr lang="zh-TW" altLang="en-US" smtClean="0"/>
              <a:t>2021/8/2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34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44C0-F1C7-4116-BFC8-458DE0CDCB00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6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5083C3A9-B85B-4AFE-8010-2CA5FDDC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92" y="1027577"/>
            <a:ext cx="11404315" cy="2653836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lab notebook </a:t>
            </a:r>
            <a:br>
              <a:rPr lang="en-US" altLang="zh-TW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EndNote</a:t>
            </a:r>
            <a:endParaRPr lang="zh-TW" alt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86C7328-D397-4B3D-8D7D-9A6262DE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B1431B3-58F9-4DA0-8A55-50BCDBF12BEA}"/>
              </a:ext>
            </a:extLst>
          </p:cNvPr>
          <p:cNvSpPr txBox="1"/>
          <p:nvPr/>
        </p:nvSpPr>
        <p:spPr>
          <a:xfrm>
            <a:off x="4344926" y="4293491"/>
            <a:ext cx="3061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Speaker: Yi-An Chen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Date: 2021.08.02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B9E465-F1D0-4163-AD58-627FD819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7615" y="6330315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9FD37D6-E443-4E63-9C0C-B0409AB7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已儲存的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檔案</a:t>
            </a:r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8E53AD4-A91C-4783-BB8F-565F676C9440}"/>
              </a:ext>
            </a:extLst>
          </p:cNvPr>
          <p:cNvSpPr txBox="1"/>
          <p:nvPr/>
        </p:nvSpPr>
        <p:spPr>
          <a:xfrm>
            <a:off x="1140043" y="1468905"/>
            <a:ext cx="1084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File…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Choose…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→選擇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 Option: PDF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2633A51-E2BB-424B-AFFB-501BD0968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38" y="2702141"/>
            <a:ext cx="4819650" cy="2647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CFBCD04-F632-447C-97C2-F0C1D998D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304" b="43230"/>
          <a:stretch/>
        </p:blipFill>
        <p:spPr>
          <a:xfrm>
            <a:off x="1324702" y="1963899"/>
            <a:ext cx="3869943" cy="4025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144FD2-0B4A-4705-A3B1-96CBD8FAC1FB}"/>
              </a:ext>
            </a:extLst>
          </p:cNvPr>
          <p:cNvSpPr/>
          <p:nvPr/>
        </p:nvSpPr>
        <p:spPr>
          <a:xfrm>
            <a:off x="1532924" y="4248149"/>
            <a:ext cx="882319" cy="196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2EFB00B-F6A2-4274-B346-AEF700E6DC34}"/>
              </a:ext>
            </a:extLst>
          </p:cNvPr>
          <p:cNvSpPr/>
          <p:nvPr/>
        </p:nvSpPr>
        <p:spPr>
          <a:xfrm>
            <a:off x="4106987" y="4240419"/>
            <a:ext cx="737916" cy="196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A8A7588-791B-4C41-AB47-3EEE0CFD05B5}"/>
              </a:ext>
            </a:extLst>
          </p:cNvPr>
          <p:cNvSpPr/>
          <p:nvPr/>
        </p:nvSpPr>
        <p:spPr>
          <a:xfrm>
            <a:off x="7726085" y="3250866"/>
            <a:ext cx="2889739" cy="2740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AB3E29B-498E-44E7-8EE1-997DBE31FC34}"/>
              </a:ext>
            </a:extLst>
          </p:cNvPr>
          <p:cNvSpPr/>
          <p:nvPr/>
        </p:nvSpPr>
        <p:spPr>
          <a:xfrm>
            <a:off x="7555944" y="3682365"/>
            <a:ext cx="3140631" cy="3913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6087C3E-3B9A-42D5-B428-0940635CECA3}"/>
              </a:ext>
            </a:extLst>
          </p:cNvPr>
          <p:cNvSpPr/>
          <p:nvPr/>
        </p:nvSpPr>
        <p:spPr>
          <a:xfrm>
            <a:off x="8824967" y="4841823"/>
            <a:ext cx="882319" cy="3363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E98937B-1BCD-48B8-8AA8-285D0B31637C}"/>
              </a:ext>
            </a:extLst>
          </p:cNvPr>
          <p:cNvSpPr txBox="1"/>
          <p:nvPr/>
        </p:nvSpPr>
        <p:spPr>
          <a:xfrm>
            <a:off x="1140043" y="6075322"/>
            <a:ext cx="4573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也可直接將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檔拉到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8807C3C-ED8E-4C70-AAAB-8A20620CE8AE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</a:p>
        </p:txBody>
      </p:sp>
    </p:spTree>
    <p:extLst>
      <p:ext uri="{BB962C8B-B14F-4D97-AF65-F5344CB8AC3E}">
        <p14:creationId xmlns:p14="http://schemas.microsoft.com/office/powerpoint/2010/main" val="16501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1891BE-121D-42DD-80A1-6AADA449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A43BE27-9C8C-4D49-B544-DCF33F04D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8" r="64382" b="39604"/>
          <a:stretch/>
        </p:blipFill>
        <p:spPr>
          <a:xfrm>
            <a:off x="1293591" y="2153917"/>
            <a:ext cx="4004846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00EC064A-1FC7-4B2B-8217-9F60E6E0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匯入已儲存的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資料夾</a:t>
            </a:r>
            <a:endParaRPr lang="zh-TW" altLang="en-US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0DD6BED-3E3D-4593-83D0-4837B6C9239F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</a:p>
        </p:txBody>
      </p:sp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54BF1BB0-F654-4E7D-B728-79B4DC8B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436" y="2747180"/>
            <a:ext cx="4621545" cy="2586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43E96A-2ED0-4596-954D-F9815B8CC545}"/>
              </a:ext>
            </a:extLst>
          </p:cNvPr>
          <p:cNvSpPr/>
          <p:nvPr/>
        </p:nvSpPr>
        <p:spPr>
          <a:xfrm>
            <a:off x="1479060" y="4497066"/>
            <a:ext cx="882319" cy="196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EE4FAAF-F635-45EC-91C3-FAEED8C4DC18}"/>
              </a:ext>
            </a:extLst>
          </p:cNvPr>
          <p:cNvSpPr/>
          <p:nvPr/>
        </p:nvSpPr>
        <p:spPr>
          <a:xfrm>
            <a:off x="4213458" y="4693337"/>
            <a:ext cx="882319" cy="196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F0AD65D-DCE4-43A1-ADD4-A852D491CE65}"/>
              </a:ext>
            </a:extLst>
          </p:cNvPr>
          <p:cNvSpPr/>
          <p:nvPr/>
        </p:nvSpPr>
        <p:spPr>
          <a:xfrm>
            <a:off x="7298974" y="3244182"/>
            <a:ext cx="2882857" cy="2770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0546F52-A6F2-4FC8-A7FA-32E03341C40D}"/>
              </a:ext>
            </a:extLst>
          </p:cNvPr>
          <p:cNvSpPr/>
          <p:nvPr/>
        </p:nvSpPr>
        <p:spPr>
          <a:xfrm>
            <a:off x="8451499" y="4889608"/>
            <a:ext cx="810087" cy="2770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547A56F-48EE-43CD-B310-CFA671BE82EA}"/>
              </a:ext>
            </a:extLst>
          </p:cNvPr>
          <p:cNvSpPr txBox="1"/>
          <p:nvPr/>
        </p:nvSpPr>
        <p:spPr>
          <a:xfrm>
            <a:off x="671512" y="1516640"/>
            <a:ext cx="1084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Folder…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Choose…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→選擇資料夾→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 Option: PDF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D02B7BA-559D-43B8-8EA7-43D0CB6FACF4}"/>
              </a:ext>
            </a:extLst>
          </p:cNvPr>
          <p:cNvSpPr/>
          <p:nvPr/>
        </p:nvSpPr>
        <p:spPr>
          <a:xfrm>
            <a:off x="7352444" y="3825149"/>
            <a:ext cx="2067781" cy="27703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CA6DFEB-DF31-43D1-80A5-63EC449C5D73}"/>
              </a:ext>
            </a:extLst>
          </p:cNvPr>
          <p:cNvCxnSpPr>
            <a:cxnSpLocks/>
          </p:cNvCxnSpPr>
          <p:nvPr/>
        </p:nvCxnSpPr>
        <p:spPr>
          <a:xfrm flipV="1">
            <a:off x="5991225" y="4102185"/>
            <a:ext cx="1361219" cy="193917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E3B7FF8-DD30-411A-AE3B-89CD056B7FFC}"/>
              </a:ext>
            </a:extLst>
          </p:cNvPr>
          <p:cNvSpPr txBox="1"/>
          <p:nvPr/>
        </p:nvSpPr>
        <p:spPr>
          <a:xfrm>
            <a:off x="4554472" y="5985053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可直接把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folder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歸類成一個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C8D981-F3AC-4A99-9895-38C4F46E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2088" y="6223924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0556CA0-8F8A-4EAF-91F6-43A95534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設定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自動匯入資料夾</a:t>
            </a:r>
            <a:endParaRPr lang="zh-TW" altLang="en-US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EDF798-6E4D-435A-B976-917DF2D31788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23D7C3C-D140-48A3-9CEF-262852626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6" r="77500" b="44444"/>
          <a:stretch/>
        </p:blipFill>
        <p:spPr>
          <a:xfrm>
            <a:off x="1395080" y="1772313"/>
            <a:ext cx="2743200" cy="3600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31B731D-6458-4EF7-99BD-2D738E5FF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74" y="1297912"/>
            <a:ext cx="5160457" cy="4743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0EACA83-8D7E-4D5F-A53E-BC7C964EE1BB}"/>
              </a:ext>
            </a:extLst>
          </p:cNvPr>
          <p:cNvSpPr/>
          <p:nvPr/>
        </p:nvSpPr>
        <p:spPr>
          <a:xfrm>
            <a:off x="1812436" y="1772313"/>
            <a:ext cx="387840" cy="196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62590F0-E4F9-41BD-86C2-1C2BA6B8E495}"/>
              </a:ext>
            </a:extLst>
          </p:cNvPr>
          <p:cNvSpPr/>
          <p:nvPr/>
        </p:nvSpPr>
        <p:spPr>
          <a:xfrm>
            <a:off x="2006355" y="5106063"/>
            <a:ext cx="1013069" cy="196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69B9B34-02AE-4DD0-B714-B9FC7A903FBA}"/>
              </a:ext>
            </a:extLst>
          </p:cNvPr>
          <p:cNvSpPr/>
          <p:nvPr/>
        </p:nvSpPr>
        <p:spPr>
          <a:xfrm>
            <a:off x="4784236" y="2686050"/>
            <a:ext cx="797414" cy="1289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F3C3FA-C9AE-4FE5-AE63-036A1A825AC7}"/>
              </a:ext>
            </a:extLst>
          </p:cNvPr>
          <p:cNvSpPr/>
          <p:nvPr/>
        </p:nvSpPr>
        <p:spPr>
          <a:xfrm>
            <a:off x="6095999" y="4239288"/>
            <a:ext cx="3362325" cy="10630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D38A1A8-6B19-4830-8BD3-608113BD6479}"/>
              </a:ext>
            </a:extLst>
          </p:cNvPr>
          <p:cNvSpPr txBox="1"/>
          <p:nvPr/>
        </p:nvSpPr>
        <p:spPr>
          <a:xfrm>
            <a:off x="834235" y="6148733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設定完成後，將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檔加到這個資料夾，開啟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便會自動匯入</a:t>
            </a:r>
          </a:p>
        </p:txBody>
      </p:sp>
    </p:spTree>
    <p:extLst>
      <p:ext uri="{BB962C8B-B14F-4D97-AF65-F5344CB8AC3E}">
        <p14:creationId xmlns:p14="http://schemas.microsoft.com/office/powerpoint/2010/main" val="14153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789D0D-D0B9-4ACC-8167-B76BE6EA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3988" y="6223924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77FDABF-9F6C-43A4-B4F3-652FADCD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線上搜尋</a:t>
            </a:r>
            <a:endParaRPr lang="zh-TW" altLang="en-US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DD8EFC8-0016-4D17-A1AE-3E89F7C1748E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051F671C-DF27-43A6-93AB-BFBC8BC7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70" y="1743054"/>
            <a:ext cx="4890408" cy="2852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F2B28AD4-44D6-460F-AB7E-531B24F25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7" t="3258" r="61000" b="44001"/>
          <a:stretch/>
        </p:blipFill>
        <p:spPr>
          <a:xfrm>
            <a:off x="2771110" y="1970067"/>
            <a:ext cx="2296990" cy="2952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2781821-D8A1-4BB5-81E3-FA40C90254DA}"/>
              </a:ext>
            </a:extLst>
          </p:cNvPr>
          <p:cNvSpPr/>
          <p:nvPr/>
        </p:nvSpPr>
        <p:spPr>
          <a:xfrm>
            <a:off x="1302830" y="2148529"/>
            <a:ext cx="249745" cy="237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818020A-79EA-48E2-9FD7-527A2A43F1BC}"/>
              </a:ext>
            </a:extLst>
          </p:cNvPr>
          <p:cNvSpPr/>
          <p:nvPr/>
        </p:nvSpPr>
        <p:spPr>
          <a:xfrm>
            <a:off x="2771110" y="1970067"/>
            <a:ext cx="305465" cy="1987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FB8A5D7-E706-4EB3-B5BD-51ECF56992BD}"/>
              </a:ext>
            </a:extLst>
          </p:cNvPr>
          <p:cNvSpPr/>
          <p:nvPr/>
        </p:nvSpPr>
        <p:spPr>
          <a:xfrm>
            <a:off x="2826830" y="2606323"/>
            <a:ext cx="916495" cy="1987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 descr="一張含有 文字 的圖片&#10;&#10;自動產生的描述">
            <a:extLst>
              <a:ext uri="{FF2B5EF4-FFF2-40B4-BE49-F238E27FC236}">
                <a16:creationId xmlns:a16="http://schemas.microsoft.com/office/drawing/2014/main" id="{A9190D60-419A-47B5-9880-E32ADE026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734" y="1569889"/>
            <a:ext cx="3895255" cy="4634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7C53722C-B0B8-4E43-B242-71C96F21717F}"/>
              </a:ext>
            </a:extLst>
          </p:cNvPr>
          <p:cNvSpPr/>
          <p:nvPr/>
        </p:nvSpPr>
        <p:spPr>
          <a:xfrm>
            <a:off x="5458295" y="3004425"/>
            <a:ext cx="829817" cy="3299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316AD7B-5323-44D2-A1E8-889FF554694F}"/>
              </a:ext>
            </a:extLst>
          </p:cNvPr>
          <p:cNvSpPr/>
          <p:nvPr/>
        </p:nvSpPr>
        <p:spPr>
          <a:xfrm>
            <a:off x="6382892" y="3015406"/>
            <a:ext cx="2970658" cy="188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0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4EF675-4602-413B-B45C-1D430FDD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AFECCB0-F369-4A8E-8979-10030FE2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線上搜尋</a:t>
            </a:r>
            <a:endParaRPr lang="zh-TW" altLang="en-US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365F8A0-6885-4F53-91B2-737CA753A5EC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34D9BD-1AFF-4671-AB8F-E03B448ACCCB}"/>
              </a:ext>
            </a:extLst>
          </p:cNvPr>
          <p:cNvSpPr txBox="1"/>
          <p:nvPr/>
        </p:nvSpPr>
        <p:spPr>
          <a:xfrm>
            <a:off x="566072" y="145438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輸入關鍵字即可檢索</a:t>
            </a:r>
          </a:p>
        </p:txBody>
      </p:sp>
      <p:pic>
        <p:nvPicPr>
          <p:cNvPr id="13" name="圖片 12" descr="一張含有 文字, 螢幕擷取畫面, 室內 的圖片&#10;&#10;自動產生的描述">
            <a:extLst>
              <a:ext uri="{FF2B5EF4-FFF2-40B4-BE49-F238E27FC236}">
                <a16:creationId xmlns:a16="http://schemas.microsoft.com/office/drawing/2014/main" id="{89CA8A97-F289-4481-AA3E-46AC7815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72" y="1966473"/>
            <a:ext cx="10787954" cy="3586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BCD4077-6417-4F63-AEEE-BC00958FC0C1}"/>
              </a:ext>
            </a:extLst>
          </p:cNvPr>
          <p:cNvSpPr/>
          <p:nvPr/>
        </p:nvSpPr>
        <p:spPr>
          <a:xfrm>
            <a:off x="2283905" y="2679222"/>
            <a:ext cx="4259770" cy="50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9E383B2-E299-426A-A298-013F1C2167F3}"/>
              </a:ext>
            </a:extLst>
          </p:cNvPr>
          <p:cNvSpPr/>
          <p:nvPr/>
        </p:nvSpPr>
        <p:spPr>
          <a:xfrm>
            <a:off x="566072" y="3614020"/>
            <a:ext cx="1717833" cy="2800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4360630-5945-46BD-B972-EA6A05EB84B9}"/>
              </a:ext>
            </a:extLst>
          </p:cNvPr>
          <p:cNvSpPr/>
          <p:nvPr/>
        </p:nvSpPr>
        <p:spPr>
          <a:xfrm>
            <a:off x="6096000" y="4929298"/>
            <a:ext cx="682487" cy="328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5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9AC737-FA62-4260-9861-D22308DF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61B0AA2-D054-4C38-8200-28B03B74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59" y="451513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reference……</a:t>
            </a:r>
            <a:endParaRPr lang="zh-TW" altLang="en-US" sz="32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69DF743-6007-46FD-B6F1-6A420F4F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234" y="1643394"/>
            <a:ext cx="8596668" cy="452688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new reference</a:t>
            </a: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上尋找文獻全文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自己在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中匯入全文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去除重複的文獻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C60324-28F7-4286-BA44-A2C27AFE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022" y="6223924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8DFE467D-E9EF-44DE-A289-FE4302386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8"/>
          <a:stretch/>
        </p:blipFill>
        <p:spPr>
          <a:xfrm>
            <a:off x="632052" y="2124074"/>
            <a:ext cx="7175727" cy="3552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84559EB9-758D-41C8-B5A9-120710F09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96" y="1294030"/>
            <a:ext cx="5065368" cy="4899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F56A4FF-39DF-4700-83B1-5BE6ED93F21B}"/>
              </a:ext>
            </a:extLst>
          </p:cNvPr>
          <p:cNvSpPr txBox="1"/>
          <p:nvPr/>
        </p:nvSpPr>
        <p:spPr>
          <a:xfrm>
            <a:off x="661729" y="756486"/>
            <a:ext cx="814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點擊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便可看到他的相關資料，也可以自己建立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new reference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384163E-EBC9-4812-9B52-3272F743CA0D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endParaRPr lang="zh-TW" altLang="en-US" sz="20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81272E-22D7-4616-870E-6DF2E5AB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276" y="6328639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86393FB-22E7-4D77-B132-5FBFC059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33" y="1677348"/>
            <a:ext cx="3308721" cy="4265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578A0E9-8C8B-439B-85C3-C74BAAA70E11}"/>
              </a:ext>
            </a:extLst>
          </p:cNvPr>
          <p:cNvSpPr/>
          <p:nvPr/>
        </p:nvSpPr>
        <p:spPr>
          <a:xfrm>
            <a:off x="2547788" y="1971674"/>
            <a:ext cx="2678620" cy="257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2692A8C-32F0-43F4-B770-272CBDF1E232}"/>
              </a:ext>
            </a:extLst>
          </p:cNvPr>
          <p:cNvSpPr txBox="1"/>
          <p:nvPr/>
        </p:nvSpPr>
        <p:spPr>
          <a:xfrm>
            <a:off x="3530593" y="346798"/>
            <a:ext cx="6105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new reference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D2AC816-8A76-499F-A79A-D3E820A9ABDF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endParaRPr lang="zh-TW" altLang="en-US" sz="20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6C83A95-3CCE-4798-B70C-9582003A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195" y="1177246"/>
            <a:ext cx="3538420" cy="526550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28BEBB40-79B3-4F45-A047-75B532A4FD74}"/>
              </a:ext>
            </a:extLst>
          </p:cNvPr>
          <p:cNvSpPr/>
          <p:nvPr/>
        </p:nvSpPr>
        <p:spPr>
          <a:xfrm>
            <a:off x="5022315" y="3087181"/>
            <a:ext cx="711519" cy="3619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7380A1-5097-40C3-B491-5C018C1B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05092F0-5224-4B42-8600-F0D1306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上尋找文獻全文</a:t>
            </a:r>
            <a:endParaRPr lang="zh-TW" altLang="en-US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2D8DCEE-33EA-4A1D-BE01-53E9C23D6449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endParaRPr lang="zh-TW" altLang="en-US" sz="20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D7DA3F4-DB28-4B7C-A292-E33C4891EC6E}"/>
              </a:ext>
            </a:extLst>
          </p:cNvPr>
          <p:cNvSpPr txBox="1"/>
          <p:nvPr/>
        </p:nvSpPr>
        <p:spPr>
          <a:xfrm>
            <a:off x="556954" y="1259432"/>
            <a:ext cx="814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有時匯入的資料會只有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，沒有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全文，可以用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線上找</a:t>
            </a:r>
            <a:endParaRPr lang="en-US" altLang="zh-TW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C205535C-F7AD-4F9A-BBED-BED98C960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27" r="14063" b="5000"/>
          <a:stretch/>
        </p:blipFill>
        <p:spPr>
          <a:xfrm>
            <a:off x="1505916" y="1823716"/>
            <a:ext cx="7957820" cy="4217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446F91D-DAA3-4072-8BF9-E1FA623485A3}"/>
              </a:ext>
            </a:extLst>
          </p:cNvPr>
          <p:cNvSpPr/>
          <p:nvPr/>
        </p:nvSpPr>
        <p:spPr>
          <a:xfrm>
            <a:off x="2945354" y="2985466"/>
            <a:ext cx="394194" cy="7118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CC92EE3-238D-4724-B844-B4C79EC977CC}"/>
              </a:ext>
            </a:extLst>
          </p:cNvPr>
          <p:cNvSpPr/>
          <p:nvPr/>
        </p:nvSpPr>
        <p:spPr>
          <a:xfrm>
            <a:off x="6218641" y="4999383"/>
            <a:ext cx="2984994" cy="2120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0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F62AFE-CAAD-4CD3-9354-672990F2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62F703-5332-44BF-B336-646CFED8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04" y="1306419"/>
            <a:ext cx="10095799" cy="4627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21D640A-38F5-497D-8226-E035B571E1D2}"/>
              </a:ext>
            </a:extLst>
          </p:cNvPr>
          <p:cNvSpPr/>
          <p:nvPr/>
        </p:nvSpPr>
        <p:spPr>
          <a:xfrm>
            <a:off x="906278" y="3336235"/>
            <a:ext cx="1558626" cy="5996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2A71D1-935D-4D05-8CA5-80706537AA0A}"/>
              </a:ext>
            </a:extLst>
          </p:cNvPr>
          <p:cNvSpPr/>
          <p:nvPr/>
        </p:nvSpPr>
        <p:spPr>
          <a:xfrm>
            <a:off x="2464904" y="2816431"/>
            <a:ext cx="397565" cy="7713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D04BA3-F0A2-4D4B-859D-67EFFDA3BA2D}"/>
              </a:ext>
            </a:extLst>
          </p:cNvPr>
          <p:cNvSpPr/>
          <p:nvPr/>
        </p:nvSpPr>
        <p:spPr>
          <a:xfrm>
            <a:off x="7225748" y="4035286"/>
            <a:ext cx="3706755" cy="18983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9AA1ACE-9312-4E10-9A7D-C696755C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73936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上尋找文獻全文</a:t>
            </a:r>
            <a:endParaRPr lang="zh-TW" altLang="en-US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1D362ED-87EC-4577-A54A-BBAE610C70FA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endParaRPr lang="zh-TW" altLang="en-US" sz="20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D1718E-431F-47E1-A878-B35788BB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79" y="5993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4000" dirty="0">
              <a:solidFill>
                <a:schemeClr val="tx2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30BF7E-3E32-4D63-B42F-26317DE7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702" y="1811267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notebook</a:t>
            </a:r>
          </a:p>
          <a:p>
            <a:endParaRPr lang="en-US" altLang="zh-TW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54A168-D251-4D26-BDD5-F39B734A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BA167A-EBCC-4791-BE69-94EEDF28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9213" y="6317587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3BC80C9-9402-4DA8-876E-DDAD9F74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10" y="1684509"/>
            <a:ext cx="9571383" cy="4641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C11DB809-A2AC-431E-BEE5-3AA6F35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自己在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中匯入全文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A493E05-8BDD-4B31-88AA-4680FAFEAE69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endParaRPr lang="zh-TW" altLang="en-US" sz="20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1A2DFB-2E7B-4F9C-90DE-01DDB609658D}"/>
              </a:ext>
            </a:extLst>
          </p:cNvPr>
          <p:cNvSpPr/>
          <p:nvPr/>
        </p:nvSpPr>
        <p:spPr>
          <a:xfrm>
            <a:off x="7320999" y="4137813"/>
            <a:ext cx="318052" cy="289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B387E72-5D4E-4B58-A48D-13B3C25788A1}"/>
              </a:ext>
            </a:extLst>
          </p:cNvPr>
          <p:cNvSpPr txBox="1"/>
          <p:nvPr/>
        </p:nvSpPr>
        <p:spPr>
          <a:xfrm>
            <a:off x="714170" y="1213528"/>
            <a:ext cx="814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點擊右下角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“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迴紋針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，即可自己上傳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paper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全文的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  <a:endParaRPr lang="en-US" altLang="zh-TW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68F72B-84A8-47BC-9934-FC2C57AD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788" y="6331991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3180A0D-E778-42FE-B563-C0D17872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去除重複的文獻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13B9A22-0665-4FA2-A99E-97C7D52083A2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endParaRPr lang="zh-TW" altLang="en-US" sz="20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D489B6E5-D62D-4131-B706-55427E9C2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83" b="22963"/>
          <a:stretch/>
        </p:blipFill>
        <p:spPr>
          <a:xfrm>
            <a:off x="442580" y="1920474"/>
            <a:ext cx="3061974" cy="422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 descr="一張含有 文字, 螢幕擷取畫面, 室內 的圖片&#10;&#10;自動產生的描述">
            <a:extLst>
              <a:ext uri="{FF2B5EF4-FFF2-40B4-BE49-F238E27FC236}">
                <a16:creationId xmlns:a16="http://schemas.microsoft.com/office/drawing/2014/main" id="{0037E9EA-968B-48A2-9473-AD007972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49" y="1615374"/>
            <a:ext cx="8526499" cy="4614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7C8864B-79D8-4353-9C4D-D50886E02C95}"/>
              </a:ext>
            </a:extLst>
          </p:cNvPr>
          <p:cNvSpPr/>
          <p:nvPr/>
        </p:nvSpPr>
        <p:spPr>
          <a:xfrm>
            <a:off x="1128380" y="5388900"/>
            <a:ext cx="909970" cy="2073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DBE0266-4CAB-4442-BAFD-A4D961CB356E}"/>
              </a:ext>
            </a:extLst>
          </p:cNvPr>
          <p:cNvSpPr/>
          <p:nvPr/>
        </p:nvSpPr>
        <p:spPr>
          <a:xfrm>
            <a:off x="5720798" y="3271036"/>
            <a:ext cx="889552" cy="2223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2B4FCB-7768-4F90-A950-B95F7642CC95}"/>
              </a:ext>
            </a:extLst>
          </p:cNvPr>
          <p:cNvSpPr/>
          <p:nvPr/>
        </p:nvSpPr>
        <p:spPr>
          <a:xfrm>
            <a:off x="8857198" y="3261511"/>
            <a:ext cx="889552" cy="2223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14B1F1C-0BC8-4286-9438-2F4C44443D13}"/>
              </a:ext>
            </a:extLst>
          </p:cNvPr>
          <p:cNvSpPr txBox="1"/>
          <p:nvPr/>
        </p:nvSpPr>
        <p:spPr>
          <a:xfrm>
            <a:off x="7420882" y="31975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zh-TW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7743469-7E1C-4588-B93D-E733FA1BC74B}"/>
              </a:ext>
            </a:extLst>
          </p:cNvPr>
          <p:cNvCxnSpPr>
            <a:stCxn id="14" idx="1"/>
          </p:cNvCxnSpPr>
          <p:nvPr/>
        </p:nvCxnSpPr>
        <p:spPr>
          <a:xfrm flipH="1">
            <a:off x="6829425" y="3382230"/>
            <a:ext cx="5914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42E4F58-5BB0-4BEF-83CF-AF53A13D8BC5}"/>
              </a:ext>
            </a:extLst>
          </p:cNvPr>
          <p:cNvCxnSpPr>
            <a:cxnSpLocks/>
          </p:cNvCxnSpPr>
          <p:nvPr/>
        </p:nvCxnSpPr>
        <p:spPr>
          <a:xfrm>
            <a:off x="7951797" y="3382230"/>
            <a:ext cx="6483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E068F46C-1720-46E6-9D9F-C44F121A4330}"/>
              </a:ext>
            </a:extLst>
          </p:cNvPr>
          <p:cNvSpPr/>
          <p:nvPr/>
        </p:nvSpPr>
        <p:spPr>
          <a:xfrm>
            <a:off x="3200400" y="4484025"/>
            <a:ext cx="438150" cy="3619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11DB0E-9B22-438B-8DA1-6D5F7BE8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788" y="6327282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7818FBB-4A6C-4125-81C5-09198685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2" y="451513"/>
            <a:ext cx="8596668" cy="758162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AD62079-BDA0-4595-B167-29F80D6CB435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endParaRPr lang="zh-TW" altLang="en-US" sz="20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568DD08-16ED-4273-899E-C16704C61468}"/>
              </a:ext>
            </a:extLst>
          </p:cNvPr>
          <p:cNvSpPr txBox="1"/>
          <p:nvPr/>
        </p:nvSpPr>
        <p:spPr>
          <a:xfrm>
            <a:off x="904670" y="1174606"/>
            <a:ext cx="8141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是一種把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分門別類的方式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9" name="圖片 8" descr="一張含有 文字, 螢幕擷取畫面, 室內 的圖片&#10;&#10;自動產生的描述">
            <a:extLst>
              <a:ext uri="{FF2B5EF4-FFF2-40B4-BE49-F238E27FC236}">
                <a16:creationId xmlns:a16="http://schemas.microsoft.com/office/drawing/2014/main" id="{3369BC21-BE33-4EE4-BAEB-393BD9C8C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781" b="38629"/>
          <a:stretch/>
        </p:blipFill>
        <p:spPr>
          <a:xfrm>
            <a:off x="2688509" y="2168753"/>
            <a:ext cx="2780573" cy="4523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56BF8825-BC83-477B-905B-01810830E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95" y="3617950"/>
            <a:ext cx="2876550" cy="695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15E316A-174C-4837-95CE-1328934A8305}"/>
              </a:ext>
            </a:extLst>
          </p:cNvPr>
          <p:cNvSpPr txBox="1"/>
          <p:nvPr/>
        </p:nvSpPr>
        <p:spPr>
          <a:xfrm>
            <a:off x="3076370" y="1584061"/>
            <a:ext cx="421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My groups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→按右鍵→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Create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070029-573F-48CF-834C-69F9865B620E}"/>
              </a:ext>
            </a:extLst>
          </p:cNvPr>
          <p:cNvSpPr/>
          <p:nvPr/>
        </p:nvSpPr>
        <p:spPr>
          <a:xfrm>
            <a:off x="3412848" y="5273855"/>
            <a:ext cx="2056233" cy="2410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F56FC97F-BB01-4EC5-89BB-AAD8C404E90F}"/>
              </a:ext>
            </a:extLst>
          </p:cNvPr>
          <p:cNvSpPr/>
          <p:nvPr/>
        </p:nvSpPr>
        <p:spPr>
          <a:xfrm>
            <a:off x="5840902" y="3784637"/>
            <a:ext cx="438150" cy="3619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2B068C-2111-459D-975D-D89B07B6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6338" y="6456288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B66D132E-CF6F-4930-B157-F4F24F8F9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4" t="3163" r="474" b="5503"/>
          <a:stretch/>
        </p:blipFill>
        <p:spPr>
          <a:xfrm>
            <a:off x="175880" y="1570378"/>
            <a:ext cx="7738891" cy="3975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C66316E3-C7E0-4878-92CB-996C1E24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77" y="314757"/>
            <a:ext cx="8596668" cy="758162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F8771E2-A12C-4893-9A58-F42F6DDEAA70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endParaRPr lang="zh-TW" altLang="en-US" sz="2000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B1E688-C61E-4684-B7B3-DE889B0733D5}"/>
              </a:ext>
            </a:extLst>
          </p:cNvPr>
          <p:cNvSpPr/>
          <p:nvPr/>
        </p:nvSpPr>
        <p:spPr>
          <a:xfrm>
            <a:off x="3946249" y="2624867"/>
            <a:ext cx="1559201" cy="1523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82B4808-354D-4FA5-A835-AF05ABFEB821}"/>
              </a:ext>
            </a:extLst>
          </p:cNvPr>
          <p:cNvSpPr/>
          <p:nvPr/>
        </p:nvSpPr>
        <p:spPr>
          <a:xfrm>
            <a:off x="5505450" y="3196535"/>
            <a:ext cx="1190625" cy="1523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84E458A-6B3A-482F-9594-17151841F130}"/>
              </a:ext>
            </a:extLst>
          </p:cNvPr>
          <p:cNvSpPr txBox="1"/>
          <p:nvPr/>
        </p:nvSpPr>
        <p:spPr>
          <a:xfrm>
            <a:off x="2068704" y="1059621"/>
            <a:ext cx="723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回到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頁面→選取要加到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→按右鍵加入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</a:p>
          <a:p>
            <a:pPr algn="ctr"/>
            <a:endParaRPr lang="en-US" altLang="zh-TW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endParaRPr lang="zh-TW" altLang="en-US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3A772DAC-BF85-4C5F-8DB0-728724EE6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24" y="3972985"/>
            <a:ext cx="7433301" cy="2214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A630CF21-0D20-42C9-9C66-A172084409BA}"/>
              </a:ext>
            </a:extLst>
          </p:cNvPr>
          <p:cNvSpPr/>
          <p:nvPr/>
        </p:nvSpPr>
        <p:spPr>
          <a:xfrm rot="4634624">
            <a:off x="5888038" y="3646155"/>
            <a:ext cx="578892" cy="3290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5DE61F9-36A4-42BC-A143-35C6FD932105}"/>
              </a:ext>
            </a:extLst>
          </p:cNvPr>
          <p:cNvSpPr/>
          <p:nvPr/>
        </p:nvSpPr>
        <p:spPr>
          <a:xfrm>
            <a:off x="4615824" y="5935636"/>
            <a:ext cx="1613526" cy="183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AE8070E-1E6D-48AE-965E-F9E696C402C4}"/>
              </a:ext>
            </a:extLst>
          </p:cNvPr>
          <p:cNvSpPr/>
          <p:nvPr/>
        </p:nvSpPr>
        <p:spPr>
          <a:xfrm>
            <a:off x="6401844" y="3992692"/>
            <a:ext cx="5647280" cy="8442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F73461F-64FE-43D8-A3BB-4AD2DE10D5CB}"/>
              </a:ext>
            </a:extLst>
          </p:cNvPr>
          <p:cNvSpPr txBox="1"/>
          <p:nvPr/>
        </p:nvSpPr>
        <p:spPr>
          <a:xfrm>
            <a:off x="-682937" y="5894888"/>
            <a:ext cx="6105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也可以選取後，直接把</a:t>
            </a:r>
            <a:r>
              <a:rPr lang="en-US" altLang="zh-TW" sz="1600" dirty="0" err="1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</a:t>
            </a:r>
            <a:r>
              <a:rPr lang="zh-TW" altLang="en-US" sz="16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拉到</a:t>
            </a:r>
            <a:r>
              <a:rPr lang="en-US" altLang="zh-TW" sz="16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</a:p>
          <a:p>
            <a:pPr algn="ctr"/>
            <a:r>
              <a:rPr lang="zh-TW" altLang="en-US" sz="16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更快</a:t>
            </a:r>
            <a:r>
              <a:rPr lang="en-US" altLang="zh-TW" sz="16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!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290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9AC737-FA62-4260-9861-D22308DF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61B0AA2-D054-4C38-8200-28B03B74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59" y="451513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word……</a:t>
            </a:r>
            <a:endParaRPr lang="zh-TW" altLang="en-US" sz="32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69DF743-6007-46FD-B6F1-6A420F4F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234" y="1643394"/>
            <a:ext cx="8596668" cy="452688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三種方法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5FE707-B587-4FAC-B606-075B38F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2538" y="6438675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559FFC4-6C4E-4FD0-9BA5-F88B3B22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2407"/>
            <a:ext cx="8596668" cy="758162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reference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59C5DDA-CB1C-4EB9-BAF1-81EBECD7A8EF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sz="2000" dirty="0">
              <a:solidFill>
                <a:srgbClr val="FF66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F35FF0D-041C-4A51-ABE9-31F924C9E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4" r="42534" b="51666"/>
          <a:stretch/>
        </p:blipFill>
        <p:spPr>
          <a:xfrm>
            <a:off x="204094" y="1798407"/>
            <a:ext cx="7075491" cy="3030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BEA70F5-9CF4-4AAF-85D7-F79C25351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6680"/>
            <a:ext cx="5478118" cy="3912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A6C9A6C7-F0C3-4828-974B-8BD63D9B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253" y="5243363"/>
            <a:ext cx="5225156" cy="1325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64CE7B6A-8764-4DA0-B5D7-2F5E42612A41}"/>
              </a:ext>
            </a:extLst>
          </p:cNvPr>
          <p:cNvSpPr/>
          <p:nvPr/>
        </p:nvSpPr>
        <p:spPr>
          <a:xfrm>
            <a:off x="5707062" y="3335929"/>
            <a:ext cx="578892" cy="3290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1A4DC0E5-F67D-4DA7-9ADD-4AB47B7C66B8}"/>
              </a:ext>
            </a:extLst>
          </p:cNvPr>
          <p:cNvSpPr/>
          <p:nvPr/>
        </p:nvSpPr>
        <p:spPr>
          <a:xfrm rot="8731231">
            <a:off x="6205393" y="5142722"/>
            <a:ext cx="578892" cy="3290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957EE33-22E4-4767-8D02-D729D2A25031}"/>
              </a:ext>
            </a:extLst>
          </p:cNvPr>
          <p:cNvSpPr txBox="1"/>
          <p:nvPr/>
        </p:nvSpPr>
        <p:spPr>
          <a:xfrm>
            <a:off x="2278291" y="1247074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Citation 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在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中搜尋關鍵字 →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</a:t>
            </a:r>
            <a:endParaRPr lang="zh-TW" altLang="en-US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C018FF3-B1BF-4536-B2D8-2C3409BFFD4C}"/>
              </a:ext>
            </a:extLst>
          </p:cNvPr>
          <p:cNvSpPr/>
          <p:nvPr/>
        </p:nvSpPr>
        <p:spPr>
          <a:xfrm>
            <a:off x="6356074" y="1796307"/>
            <a:ext cx="923511" cy="282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9F9CD5C-7B54-4A34-8C77-4B172818B668}"/>
              </a:ext>
            </a:extLst>
          </p:cNvPr>
          <p:cNvSpPr/>
          <p:nvPr/>
        </p:nvSpPr>
        <p:spPr>
          <a:xfrm>
            <a:off x="248863" y="2102687"/>
            <a:ext cx="2056187" cy="10616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3BFFAE2-F2D9-4E75-82E4-E040FD9373CA}"/>
              </a:ext>
            </a:extLst>
          </p:cNvPr>
          <p:cNvSpPr/>
          <p:nvPr/>
        </p:nvSpPr>
        <p:spPr>
          <a:xfrm>
            <a:off x="6163109" y="2837979"/>
            <a:ext cx="2189429" cy="1837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B86F00B-3E71-4861-BF33-DAE213D4A69A}"/>
              </a:ext>
            </a:extLst>
          </p:cNvPr>
          <p:cNvSpPr/>
          <p:nvPr/>
        </p:nvSpPr>
        <p:spPr>
          <a:xfrm>
            <a:off x="6096000" y="3170760"/>
            <a:ext cx="5295900" cy="1392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8A5EE54-45F5-40EB-B34F-8366009077E2}"/>
              </a:ext>
            </a:extLst>
          </p:cNvPr>
          <p:cNvSpPr/>
          <p:nvPr/>
        </p:nvSpPr>
        <p:spPr>
          <a:xfrm>
            <a:off x="9772650" y="6254541"/>
            <a:ext cx="542925" cy="1392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667A8BB-4CEF-40B1-9271-9ACA49B3EE03}"/>
              </a:ext>
            </a:extLst>
          </p:cNvPr>
          <p:cNvSpPr txBox="1"/>
          <p:nvPr/>
        </p:nvSpPr>
        <p:spPr>
          <a:xfrm>
            <a:off x="7483825" y="1863023"/>
            <a:ext cx="2420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可以一次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cite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多篇</a:t>
            </a:r>
            <a:endParaRPr lang="en-US" altLang="zh-TW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700041-29EB-4BD0-A803-27FC0BC3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6838" y="6305221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4056BA9-9558-4848-8B64-D031632A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562407"/>
            <a:ext cx="8596668" cy="758162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15BAA83-BE77-42C7-A3E2-FC0AA67A0AA5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sz="2000" dirty="0">
              <a:solidFill>
                <a:srgbClr val="FF66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A877B2B-DDD6-4450-81E3-5EB7757B4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089"/>
          <a:stretch/>
        </p:blipFill>
        <p:spPr>
          <a:xfrm>
            <a:off x="833437" y="3022682"/>
            <a:ext cx="9876801" cy="3272911"/>
          </a:xfrm>
          <a:prstGeom prst="rect">
            <a:avLst/>
          </a:prstGeom>
        </p:spPr>
      </p:pic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97E66B57-1C58-4F4D-922E-71379C0B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1579614"/>
            <a:ext cx="2843213" cy="118402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1AADB48-A908-4F2A-A2AC-E16D1955D96E}"/>
              </a:ext>
            </a:extLst>
          </p:cNvPr>
          <p:cNvSpPr/>
          <p:nvPr/>
        </p:nvSpPr>
        <p:spPr>
          <a:xfrm>
            <a:off x="1726924" y="1662958"/>
            <a:ext cx="1349651" cy="2325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9E39262-9B94-4540-89E9-E267B445C572}"/>
              </a:ext>
            </a:extLst>
          </p:cNvPr>
          <p:cNvSpPr/>
          <p:nvPr/>
        </p:nvSpPr>
        <p:spPr>
          <a:xfrm>
            <a:off x="2401749" y="3190874"/>
            <a:ext cx="284301" cy="1401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1A81396-D732-42CF-8550-A6FCE395467F}"/>
              </a:ext>
            </a:extLst>
          </p:cNvPr>
          <p:cNvSpPr/>
          <p:nvPr/>
        </p:nvSpPr>
        <p:spPr>
          <a:xfrm>
            <a:off x="2543899" y="3686174"/>
            <a:ext cx="1475651" cy="1401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74DB33-7569-4AF3-B409-98530D02550F}"/>
              </a:ext>
            </a:extLst>
          </p:cNvPr>
          <p:cNvSpPr/>
          <p:nvPr/>
        </p:nvSpPr>
        <p:spPr>
          <a:xfrm>
            <a:off x="4725124" y="3826291"/>
            <a:ext cx="1732826" cy="2123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7486CFB3-B739-4A32-B1AF-54E298260D17}"/>
              </a:ext>
            </a:extLst>
          </p:cNvPr>
          <p:cNvSpPr/>
          <p:nvPr/>
        </p:nvSpPr>
        <p:spPr>
          <a:xfrm rot="3903148">
            <a:off x="3577703" y="2735557"/>
            <a:ext cx="578892" cy="31520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C40240A-7923-4C50-8ECF-E84C50C368B2}"/>
              </a:ext>
            </a:extLst>
          </p:cNvPr>
          <p:cNvSpPr txBox="1"/>
          <p:nvPr/>
        </p:nvSpPr>
        <p:spPr>
          <a:xfrm>
            <a:off x="5166426" y="1895067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可以一次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cite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5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DF1B21-681C-4E52-A47C-B5E49B03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0821" y="6295593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337AD2D-7B94-4AA9-ADED-7B19DF312D7C}"/>
              </a:ext>
            </a:extLst>
          </p:cNvPr>
          <p:cNvSpPr txBox="1">
            <a:spLocks/>
          </p:cNvSpPr>
          <p:nvPr/>
        </p:nvSpPr>
        <p:spPr>
          <a:xfrm>
            <a:off x="1566863" y="562407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選好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，再從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1A180919-8D71-4DAF-87C9-6F2788842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00" b="43408"/>
          <a:stretch/>
        </p:blipFill>
        <p:spPr>
          <a:xfrm>
            <a:off x="458470" y="1908764"/>
            <a:ext cx="7571508" cy="32792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BCBCFAC-F6DF-4DFA-B9C7-CF94424D2F7F}"/>
              </a:ext>
            </a:extLst>
          </p:cNvPr>
          <p:cNvSpPr txBox="1"/>
          <p:nvPr/>
        </p:nvSpPr>
        <p:spPr>
          <a:xfrm>
            <a:off x="1508403" y="1339309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先在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選好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回到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Citation 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Selected Citation</a:t>
            </a:r>
            <a:endParaRPr lang="zh-TW" altLang="en-US" dirty="0">
              <a:solidFill>
                <a:srgbClr val="9933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C80B280-F526-4144-9943-3235E5966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889" r="62500" b="51111"/>
          <a:stretch/>
        </p:blipFill>
        <p:spPr>
          <a:xfrm>
            <a:off x="6602690" y="3278073"/>
            <a:ext cx="4572000" cy="30175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D851BD-788C-4076-9496-76E0254D32EB}"/>
              </a:ext>
            </a:extLst>
          </p:cNvPr>
          <p:cNvSpPr/>
          <p:nvPr/>
        </p:nvSpPr>
        <p:spPr>
          <a:xfrm>
            <a:off x="2083287" y="2085975"/>
            <a:ext cx="336063" cy="218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FFC932B-1C32-4C19-BC1B-9FA9C49AFC31}"/>
              </a:ext>
            </a:extLst>
          </p:cNvPr>
          <p:cNvSpPr/>
          <p:nvPr/>
        </p:nvSpPr>
        <p:spPr>
          <a:xfrm>
            <a:off x="2083287" y="2548589"/>
            <a:ext cx="4288938" cy="2171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793C27-E88B-4FD6-8F2D-7A3EFC71160B}"/>
              </a:ext>
            </a:extLst>
          </p:cNvPr>
          <p:cNvSpPr/>
          <p:nvPr/>
        </p:nvSpPr>
        <p:spPr>
          <a:xfrm>
            <a:off x="6665320" y="4569706"/>
            <a:ext cx="1973855" cy="230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56F8445-7E86-4047-8FEA-820D89CE5AFA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rgbClr val="FF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sz="2000" dirty="0">
              <a:solidFill>
                <a:srgbClr val="FF66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2B9007C4-76B5-4FE3-8BD4-FE96AA19DF0D}"/>
              </a:ext>
            </a:extLst>
          </p:cNvPr>
          <p:cNvSpPr/>
          <p:nvPr/>
        </p:nvSpPr>
        <p:spPr>
          <a:xfrm rot="2120273">
            <a:off x="6703149" y="3271397"/>
            <a:ext cx="578892" cy="31520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1BE6055-14F3-4004-9DBF-1030FACA61F5}"/>
              </a:ext>
            </a:extLst>
          </p:cNvPr>
          <p:cNvSpPr txBox="1"/>
          <p:nvPr/>
        </p:nvSpPr>
        <p:spPr>
          <a:xfrm>
            <a:off x="999771" y="5845195"/>
            <a:ext cx="2839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可以一次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cite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多篇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too</a:t>
            </a:r>
          </a:p>
        </p:txBody>
      </p:sp>
    </p:spTree>
    <p:extLst>
      <p:ext uri="{BB962C8B-B14F-4D97-AF65-F5344CB8AC3E}">
        <p14:creationId xmlns:p14="http://schemas.microsoft.com/office/powerpoint/2010/main" val="3171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B23A7E-F453-4F82-8481-D92B1856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C14D233-7EE1-4096-BACC-85EA7A1052D5}"/>
              </a:ext>
            </a:extLst>
          </p:cNvPr>
          <p:cNvSpPr txBox="1">
            <a:spLocks/>
          </p:cNvSpPr>
          <p:nvPr/>
        </p:nvSpPr>
        <p:spPr>
          <a:xfrm>
            <a:off x="1490663" y="461830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的全名或縮寫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6A739B5-B41C-420D-96E4-7F4268BAEB4B}"/>
              </a:ext>
            </a:extLst>
          </p:cNvPr>
          <p:cNvSpPr txBox="1"/>
          <p:nvPr/>
        </p:nvSpPr>
        <p:spPr>
          <a:xfrm>
            <a:off x="656692" y="1207336"/>
            <a:ext cx="7525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每個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的來源不同，但每個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要求的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格式也不同，為了使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的格式統一，</a:t>
            </a:r>
            <a:r>
              <a:rPr lang="zh-TW" altLang="en-US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可編輯好</a:t>
            </a:r>
            <a:r>
              <a:rPr lang="en-US" altLang="zh-TW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的全名和簡寫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F11E353-25F7-4AA7-9D28-6714DE57D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" r="27278" b="41948"/>
          <a:stretch/>
        </p:blipFill>
        <p:spPr>
          <a:xfrm>
            <a:off x="290512" y="1990811"/>
            <a:ext cx="6961657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139E497-6A4C-432D-97BA-F85D941FF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24" t="16691" r="12053" b="1806"/>
          <a:stretch/>
        </p:blipFill>
        <p:spPr>
          <a:xfrm>
            <a:off x="7572375" y="1990811"/>
            <a:ext cx="4076700" cy="3267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DE191947-D5BF-4F3C-A3BD-27B7B7716B36}"/>
              </a:ext>
            </a:extLst>
          </p:cNvPr>
          <p:cNvSpPr/>
          <p:nvPr/>
        </p:nvSpPr>
        <p:spPr>
          <a:xfrm>
            <a:off x="7180174" y="3382876"/>
            <a:ext cx="511822" cy="33813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29D7AD4-2A4D-42BB-81A0-DE142B23E73E}"/>
              </a:ext>
            </a:extLst>
          </p:cNvPr>
          <p:cNvSpPr/>
          <p:nvPr/>
        </p:nvSpPr>
        <p:spPr>
          <a:xfrm>
            <a:off x="1776732" y="2158913"/>
            <a:ext cx="309244" cy="181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482A575-E7E2-423C-B4AA-787F24DA0640}"/>
              </a:ext>
            </a:extLst>
          </p:cNvPr>
          <p:cNvSpPr/>
          <p:nvPr/>
        </p:nvSpPr>
        <p:spPr>
          <a:xfrm>
            <a:off x="1931353" y="3442752"/>
            <a:ext cx="935671" cy="181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D9083B-A387-4EAF-A277-ADFE5B614B01}"/>
              </a:ext>
            </a:extLst>
          </p:cNvPr>
          <p:cNvSpPr/>
          <p:nvPr/>
        </p:nvSpPr>
        <p:spPr>
          <a:xfrm>
            <a:off x="4078402" y="3607679"/>
            <a:ext cx="935671" cy="181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9D773C5-2CDA-4A63-B709-FDA851F47C7B}"/>
              </a:ext>
            </a:extLst>
          </p:cNvPr>
          <p:cNvSpPr/>
          <p:nvPr/>
        </p:nvSpPr>
        <p:spPr>
          <a:xfrm>
            <a:off x="10585375" y="3129791"/>
            <a:ext cx="935671" cy="181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FC0359A-E27B-49CB-8F1C-D9E7FE3D1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60" y="2158913"/>
            <a:ext cx="3441612" cy="4366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A4686729-F784-47C2-A158-583FED88E209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3920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51B259-A481-438A-871C-7A3AFB84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FE4C456-0072-4BCD-8212-202D94D44BE5}"/>
              </a:ext>
            </a:extLst>
          </p:cNvPr>
          <p:cNvSpPr txBox="1">
            <a:spLocks/>
          </p:cNvSpPr>
          <p:nvPr/>
        </p:nvSpPr>
        <p:spPr>
          <a:xfrm>
            <a:off x="1490663" y="461830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修改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 style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6DEBFD2-1FD2-4618-8B88-0C6AE9577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8" r="60516" b="10192"/>
          <a:stretch/>
        </p:blipFill>
        <p:spPr>
          <a:xfrm>
            <a:off x="305689" y="1852173"/>
            <a:ext cx="3295649" cy="4189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D848E77-DC3B-4F66-BAB9-085226A99884}"/>
              </a:ext>
            </a:extLst>
          </p:cNvPr>
          <p:cNvSpPr txBox="1"/>
          <p:nvPr/>
        </p:nvSpPr>
        <p:spPr>
          <a:xfrm>
            <a:off x="751942" y="1219992"/>
            <a:ext cx="7525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修改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的匯出格式 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</a:t>
            </a:r>
            <a:r>
              <a:rPr lang="zh-TW" altLang="en-US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設定是要用</a:t>
            </a:r>
            <a:r>
              <a:rPr lang="en-US" altLang="zh-TW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的全名還是簡寫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1EC9159-8935-4A31-92C9-E7597281E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64" y="2347486"/>
            <a:ext cx="8143875" cy="2897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63543BD6-DCCD-493F-8FD2-D6D2776FC6B4}"/>
              </a:ext>
            </a:extLst>
          </p:cNvPr>
          <p:cNvSpPr/>
          <p:nvPr/>
        </p:nvSpPr>
        <p:spPr>
          <a:xfrm>
            <a:off x="3528454" y="3703756"/>
            <a:ext cx="653021" cy="28983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957F35-FD0F-4B10-A929-391468CEC40A}"/>
              </a:ext>
            </a:extLst>
          </p:cNvPr>
          <p:cNvSpPr/>
          <p:nvPr/>
        </p:nvSpPr>
        <p:spPr>
          <a:xfrm>
            <a:off x="635001" y="1978154"/>
            <a:ext cx="260349" cy="1744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6D6B75B-05C2-4379-B9EA-20ECAE4E52DB}"/>
              </a:ext>
            </a:extLst>
          </p:cNvPr>
          <p:cNvSpPr/>
          <p:nvPr/>
        </p:nvSpPr>
        <p:spPr>
          <a:xfrm>
            <a:off x="751942" y="3795657"/>
            <a:ext cx="962558" cy="1979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B26860-EC65-4915-A079-D9D5379A9C71}"/>
              </a:ext>
            </a:extLst>
          </p:cNvPr>
          <p:cNvSpPr/>
          <p:nvPr/>
        </p:nvSpPr>
        <p:spPr>
          <a:xfrm>
            <a:off x="11405032" y="5010150"/>
            <a:ext cx="593807" cy="2348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55DA77F-611C-4F26-A907-46AC681C9A81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7BB5C38-2592-4BD2-89ED-15731178B103}"/>
              </a:ext>
            </a:extLst>
          </p:cNvPr>
          <p:cNvSpPr/>
          <p:nvPr/>
        </p:nvSpPr>
        <p:spPr>
          <a:xfrm>
            <a:off x="2254402" y="4215185"/>
            <a:ext cx="962558" cy="1979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1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FC2179-3E05-4041-A152-3F29C656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839E546-E9D8-445F-B9B1-E9978E91958E}"/>
              </a:ext>
            </a:extLst>
          </p:cNvPr>
          <p:cNvSpPr txBox="1"/>
          <p:nvPr/>
        </p:nvSpPr>
        <p:spPr>
          <a:xfrm>
            <a:off x="4602823" y="626992"/>
            <a:ext cx="6102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notebook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2A4B5D-CE27-48A3-97C3-FD723FB2B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01" y="1500966"/>
            <a:ext cx="9780998" cy="454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6B7A73-A6AE-455A-A7AC-9D73D486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DF9CC52-6B46-4673-9831-93FA8CB88F49}"/>
              </a:ext>
            </a:extLst>
          </p:cNvPr>
          <p:cNvSpPr txBox="1">
            <a:spLocks/>
          </p:cNvSpPr>
          <p:nvPr/>
        </p:nvSpPr>
        <p:spPr>
          <a:xfrm>
            <a:off x="1490663" y="461830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修改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 style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E286D834-7EBD-40D2-AC13-ADE7CAC2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806" y="1528763"/>
            <a:ext cx="8391525" cy="440055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0EEED43-7EB8-4EC5-A020-87C9B036656C}"/>
              </a:ext>
            </a:extLst>
          </p:cNvPr>
          <p:cNvSpPr/>
          <p:nvPr/>
        </p:nvSpPr>
        <p:spPr>
          <a:xfrm>
            <a:off x="1828534" y="3300356"/>
            <a:ext cx="1283938" cy="242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84C6E24-DD51-44FB-A2E8-ADF048DB12E7}"/>
              </a:ext>
            </a:extLst>
          </p:cNvPr>
          <p:cNvSpPr/>
          <p:nvPr/>
        </p:nvSpPr>
        <p:spPr>
          <a:xfrm>
            <a:off x="4607629" y="2376431"/>
            <a:ext cx="2171967" cy="19764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5DE9063-6EC7-489D-A0EB-7661C9306B78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786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4FD303-A7B0-48C7-AA69-1E6F9532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80834C8F-A388-4E66-BD1C-2F60D1FE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428625"/>
            <a:ext cx="9116347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8F137D-C3DD-4E78-B3B2-D8A685FA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2022" y="6403312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55C2586-E335-4984-9653-C00D7B560E5E}"/>
              </a:ext>
            </a:extLst>
          </p:cNvPr>
          <p:cNvSpPr txBox="1">
            <a:spLocks/>
          </p:cNvSpPr>
          <p:nvPr/>
        </p:nvSpPr>
        <p:spPr>
          <a:xfrm>
            <a:off x="1566863" y="562407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調整引用文獻格式 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(style)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07D9281-E819-4E1A-9057-10E96A03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3" y="1733566"/>
            <a:ext cx="5594911" cy="4291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664D70B-4F6B-4CE0-90B2-07224A0B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849" y="1733566"/>
            <a:ext cx="5153024" cy="455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9151323-9BBB-470F-AA42-DD784CEA54B9}"/>
              </a:ext>
            </a:extLst>
          </p:cNvPr>
          <p:cNvSpPr/>
          <p:nvPr/>
        </p:nvSpPr>
        <p:spPr>
          <a:xfrm>
            <a:off x="419100" y="1866900"/>
            <a:ext cx="1743075" cy="285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667A36-2DCD-4356-AB8A-D4A24C3DB288}"/>
              </a:ext>
            </a:extLst>
          </p:cNvPr>
          <p:cNvSpPr/>
          <p:nvPr/>
        </p:nvSpPr>
        <p:spPr>
          <a:xfrm>
            <a:off x="971551" y="3509963"/>
            <a:ext cx="990600" cy="285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E8A8EF1-EF8D-4C29-B5F5-706B032A84A9}"/>
              </a:ext>
            </a:extLst>
          </p:cNvPr>
          <p:cNvSpPr/>
          <p:nvPr/>
        </p:nvSpPr>
        <p:spPr>
          <a:xfrm>
            <a:off x="6428848" y="1871663"/>
            <a:ext cx="1893173" cy="2809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4EAD3CB-9D49-433A-833E-E8DBA8DBCF3E}"/>
              </a:ext>
            </a:extLst>
          </p:cNvPr>
          <p:cNvSpPr/>
          <p:nvPr/>
        </p:nvSpPr>
        <p:spPr>
          <a:xfrm>
            <a:off x="7257523" y="3676650"/>
            <a:ext cx="972077" cy="2024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A037B4C4-4B98-4D6A-BFD6-82A26E006F96}"/>
              </a:ext>
            </a:extLst>
          </p:cNvPr>
          <p:cNvSpPr/>
          <p:nvPr/>
        </p:nvSpPr>
        <p:spPr>
          <a:xfrm>
            <a:off x="5797867" y="3676650"/>
            <a:ext cx="767189" cy="28098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A58FBDC-A0E9-4A7A-986E-84D251A9F255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41893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BB13CD-70A5-4803-AEDF-E9A34AED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5888" y="6290420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C69E4A9-D341-403B-9BB2-ABA31A6D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139" y="1233998"/>
            <a:ext cx="3063126" cy="2963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3A36FF0-AC70-4E08-AE9E-610D69671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03" y="1669507"/>
            <a:ext cx="6285159" cy="2029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395F85F-A980-4E72-B576-ADB26723B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622" y="4641467"/>
            <a:ext cx="3972541" cy="156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A9A1038-43BF-4F68-859F-3FA2FEAE7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081" y="4722312"/>
            <a:ext cx="3516880" cy="156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7817ED9-D361-4EE5-BD89-9E4B04CDC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987"/>
          <a:stretch/>
        </p:blipFill>
        <p:spPr>
          <a:xfrm>
            <a:off x="222893" y="4623858"/>
            <a:ext cx="4037085" cy="1067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D0726C4D-AF2E-4562-85F3-91FF1C167EF8}"/>
              </a:ext>
            </a:extLst>
          </p:cNvPr>
          <p:cNvSpPr txBox="1">
            <a:spLocks/>
          </p:cNvSpPr>
          <p:nvPr/>
        </p:nvSpPr>
        <p:spPr>
          <a:xfrm>
            <a:off x="1557338" y="449174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額外匯入格式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(style)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E7039C0B-68A4-4662-BBFC-9D2671D70573}"/>
              </a:ext>
            </a:extLst>
          </p:cNvPr>
          <p:cNvSpPr/>
          <p:nvPr/>
        </p:nvSpPr>
        <p:spPr>
          <a:xfrm>
            <a:off x="7135772" y="2802789"/>
            <a:ext cx="767189" cy="28098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3B088FB3-FF23-430A-9455-0B407B607CBF}"/>
              </a:ext>
            </a:extLst>
          </p:cNvPr>
          <p:cNvSpPr/>
          <p:nvPr/>
        </p:nvSpPr>
        <p:spPr>
          <a:xfrm rot="5400000">
            <a:off x="9417263" y="4347877"/>
            <a:ext cx="480317" cy="268556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7552223C-492B-46B4-B05B-294B0A69BB1E}"/>
              </a:ext>
            </a:extLst>
          </p:cNvPr>
          <p:cNvSpPr/>
          <p:nvPr/>
        </p:nvSpPr>
        <p:spPr>
          <a:xfrm rot="10800000">
            <a:off x="7743298" y="5421929"/>
            <a:ext cx="397622" cy="285487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95B0C868-5B11-40AE-903B-19FB9D79B4A3}"/>
              </a:ext>
            </a:extLst>
          </p:cNvPr>
          <p:cNvSpPr/>
          <p:nvPr/>
        </p:nvSpPr>
        <p:spPr>
          <a:xfrm rot="10800000" flipV="1">
            <a:off x="4028862" y="5124389"/>
            <a:ext cx="397622" cy="285489"/>
          </a:xfrm>
          <a:prstGeom prst="rightArrow">
            <a:avLst>
              <a:gd name="adj1" fmla="val 50001"/>
              <a:gd name="adj2" fmla="val 600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C34D4F7-5381-4490-BAEC-BC4C7808452F}"/>
              </a:ext>
            </a:extLst>
          </p:cNvPr>
          <p:cNvSpPr/>
          <p:nvPr/>
        </p:nvSpPr>
        <p:spPr>
          <a:xfrm>
            <a:off x="1926028" y="1768729"/>
            <a:ext cx="1523361" cy="3355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2FDFB48-5DCA-4E9D-A1A4-D2653A8E9399}"/>
              </a:ext>
            </a:extLst>
          </p:cNvPr>
          <p:cNvSpPr/>
          <p:nvPr/>
        </p:nvSpPr>
        <p:spPr>
          <a:xfrm>
            <a:off x="9344922" y="3918517"/>
            <a:ext cx="932480" cy="272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7762DF8-9A10-4C1A-BC22-855849877314}"/>
              </a:ext>
            </a:extLst>
          </p:cNvPr>
          <p:cNvSpPr/>
          <p:nvPr/>
        </p:nvSpPr>
        <p:spPr>
          <a:xfrm>
            <a:off x="8577520" y="5931766"/>
            <a:ext cx="869911" cy="146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79FEDA2-DE34-4F6A-842F-959CD544D9F0}"/>
              </a:ext>
            </a:extLst>
          </p:cNvPr>
          <p:cNvSpPr/>
          <p:nvPr/>
        </p:nvSpPr>
        <p:spPr>
          <a:xfrm>
            <a:off x="174113" y="5378154"/>
            <a:ext cx="869911" cy="146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DC803FD-6801-4D87-ABA0-536BD2A96EB9}"/>
              </a:ext>
            </a:extLst>
          </p:cNvPr>
          <p:cNvSpPr txBox="1"/>
          <p:nvPr/>
        </p:nvSpPr>
        <p:spPr>
          <a:xfrm>
            <a:off x="609068" y="1109479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若想投稿的</a:t>
            </a:r>
            <a:r>
              <a:rPr lang="en-US" altLang="zh-TW" sz="1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sz="1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，它的</a:t>
            </a:r>
            <a:r>
              <a:rPr lang="en-US" altLang="zh-TW" sz="1800" dirty="0" err="1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citatio</a:t>
            </a:r>
            <a:r>
              <a:rPr lang="zh-TW" altLang="en-US" sz="1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  <a:r>
              <a:rPr lang="en-US" altLang="zh-TW" sz="1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1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沒有內建</a:t>
            </a:r>
            <a:r>
              <a:rPr lang="en-US" altLang="zh-TW" sz="1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F1A7272-6D8A-4FF7-A05B-C21C1A9558DB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25902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BD6A51-DA10-4A7D-9875-0BAE99A4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363" y="6359702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9700A39-BD29-4A9C-95E0-9DB8D1AF78FE}"/>
              </a:ext>
            </a:extLst>
          </p:cNvPr>
          <p:cNvSpPr txBox="1">
            <a:spLocks/>
          </p:cNvSpPr>
          <p:nvPr/>
        </p:nvSpPr>
        <p:spPr>
          <a:xfrm>
            <a:off x="1557338" y="449174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中刪除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或調整順序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4E0393F-0771-4AA1-BEC4-40FA8C5DB457}"/>
              </a:ext>
            </a:extLst>
          </p:cNvPr>
          <p:cNvSpPr txBox="1"/>
          <p:nvPr/>
        </p:nvSpPr>
        <p:spPr>
          <a:xfrm>
            <a:off x="656692" y="1207336"/>
            <a:ext cx="6896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若想要在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中刪除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，沒辦法直接按</a:t>
            </a:r>
            <a:r>
              <a:rPr lang="en-US" altLang="zh-TW" dirty="0" err="1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delet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把它刪掉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FBC86D17-DDE4-4BC2-8849-E0CCAE77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66" y="2334830"/>
            <a:ext cx="2783743" cy="1453976"/>
          </a:xfrm>
          <a:prstGeom prst="rect">
            <a:avLst/>
          </a:prstGeom>
        </p:spPr>
      </p:pic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B601BD05-F284-4807-A166-BF43501FE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31" t="4583" r="20860" b="11907"/>
          <a:stretch/>
        </p:blipFill>
        <p:spPr>
          <a:xfrm>
            <a:off x="5150581" y="1784316"/>
            <a:ext cx="5075613" cy="4575386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2D0FF9A-45BE-4CC2-8D31-6A82EBED0FF0}"/>
              </a:ext>
            </a:extLst>
          </p:cNvPr>
          <p:cNvSpPr/>
          <p:nvPr/>
        </p:nvSpPr>
        <p:spPr>
          <a:xfrm>
            <a:off x="4380676" y="3362014"/>
            <a:ext cx="915224" cy="2768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8D12F7-B54B-4F87-90F7-735D2F7C8EA9}"/>
              </a:ext>
            </a:extLst>
          </p:cNvPr>
          <p:cNvSpPr/>
          <p:nvPr/>
        </p:nvSpPr>
        <p:spPr>
          <a:xfrm>
            <a:off x="2395856" y="2952749"/>
            <a:ext cx="2071369" cy="276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35F3D89-8987-4156-9A9B-0EB6BDAF9F7F}"/>
              </a:ext>
            </a:extLst>
          </p:cNvPr>
          <p:cNvSpPr/>
          <p:nvPr/>
        </p:nvSpPr>
        <p:spPr>
          <a:xfrm>
            <a:off x="8558531" y="3362014"/>
            <a:ext cx="1667663" cy="138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6CE37DD-53C5-4DB3-A37E-57C65586E43F}"/>
              </a:ext>
            </a:extLst>
          </p:cNvPr>
          <p:cNvSpPr/>
          <p:nvPr/>
        </p:nvSpPr>
        <p:spPr>
          <a:xfrm>
            <a:off x="5150582" y="2344666"/>
            <a:ext cx="478694" cy="7414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3126467-8BF9-469F-A014-7A893B408346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5252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10C89B-DDAE-4F42-8666-20E03A82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1109" y="6492875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6FEFDAC-604F-4ACD-8CE9-ECCAD9ECD506}"/>
              </a:ext>
            </a:extLst>
          </p:cNvPr>
          <p:cNvSpPr txBox="1">
            <a:spLocks/>
          </p:cNvSpPr>
          <p:nvPr/>
        </p:nvSpPr>
        <p:spPr>
          <a:xfrm>
            <a:off x="1490663" y="461830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修改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02A1BF-2BAD-4E36-90EF-A7E173303901}"/>
              </a:ext>
            </a:extLst>
          </p:cNvPr>
          <p:cNvSpPr txBox="1"/>
          <p:nvPr/>
        </p:nvSpPr>
        <p:spPr>
          <a:xfrm>
            <a:off x="751942" y="1219992"/>
            <a:ext cx="9744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無法直接更改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 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就算改了，再重新匯入新的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字體又會變回去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所以需要別種方法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A28B7035-6896-49B7-9721-D86D60BA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11" y="2587134"/>
            <a:ext cx="4994798" cy="30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C7C5B88-0538-4A58-B2ED-3868CA8741EB}"/>
              </a:ext>
            </a:extLst>
          </p:cNvPr>
          <p:cNvSpPr txBox="1"/>
          <p:nvPr/>
        </p:nvSpPr>
        <p:spPr>
          <a:xfrm>
            <a:off x="719593" y="22456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Before (</a:t>
            </a:r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Calibri)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52BB419B-E1CF-4147-B082-42C05FA4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52" y="2013638"/>
            <a:ext cx="6431289" cy="1116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63B2EB8-C569-4FCC-B1D7-21EE39A49EB4}"/>
              </a:ext>
            </a:extLst>
          </p:cNvPr>
          <p:cNvSpPr/>
          <p:nvPr/>
        </p:nvSpPr>
        <p:spPr>
          <a:xfrm>
            <a:off x="4897963" y="2450642"/>
            <a:ext cx="1514741" cy="242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一張含有 文字 的圖片&#10;&#10;自動產生的描述">
            <a:extLst>
              <a:ext uri="{FF2B5EF4-FFF2-40B4-BE49-F238E27FC236}">
                <a16:creationId xmlns:a16="http://schemas.microsoft.com/office/drawing/2014/main" id="{FDEDD90E-A1D7-4D7E-9E47-C125950231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30" t="4862" r="26797" b="6584"/>
          <a:stretch/>
        </p:blipFill>
        <p:spPr>
          <a:xfrm>
            <a:off x="6687947" y="2450642"/>
            <a:ext cx="4293001" cy="3945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3271D7D-3EA1-41DA-966A-C5A9C171A997}"/>
              </a:ext>
            </a:extLst>
          </p:cNvPr>
          <p:cNvSpPr/>
          <p:nvPr/>
        </p:nvSpPr>
        <p:spPr>
          <a:xfrm>
            <a:off x="6793438" y="6082810"/>
            <a:ext cx="1941560" cy="154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C33C6062-AC45-4EE8-970C-3BFD7873F427}"/>
              </a:ext>
            </a:extLst>
          </p:cNvPr>
          <p:cNvSpPr/>
          <p:nvPr/>
        </p:nvSpPr>
        <p:spPr>
          <a:xfrm rot="2343847">
            <a:off x="6160484" y="2965795"/>
            <a:ext cx="653021" cy="28983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C13FB96-EE60-4088-AA8D-F9F1AE560E7F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7599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372358-3215-41A4-8AA2-F93D19BD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F6A665E3-E0ED-4FD4-97CD-935CFDC30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74" y="1768304"/>
            <a:ext cx="4405302" cy="3938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149D8413-79D3-47D2-AC31-0F5FB3A7C7DD}"/>
              </a:ext>
            </a:extLst>
          </p:cNvPr>
          <p:cNvSpPr txBox="1">
            <a:spLocks/>
          </p:cNvSpPr>
          <p:nvPr/>
        </p:nvSpPr>
        <p:spPr>
          <a:xfrm>
            <a:off x="1490663" y="461830"/>
            <a:ext cx="8596668" cy="7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修改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0B8D609D-18C1-4768-A49D-784D4D93C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997" y="2600325"/>
            <a:ext cx="5793286" cy="3471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03A893D-17DE-4643-A80A-FBAFE0A82EE7}"/>
              </a:ext>
            </a:extLst>
          </p:cNvPr>
          <p:cNvSpPr/>
          <p:nvPr/>
        </p:nvSpPr>
        <p:spPr>
          <a:xfrm>
            <a:off x="2002363" y="2124075"/>
            <a:ext cx="531287" cy="2238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D7DA75F-A13E-408C-9CA0-97D615CC055F}"/>
              </a:ext>
            </a:extLst>
          </p:cNvPr>
          <p:cNvSpPr/>
          <p:nvPr/>
        </p:nvSpPr>
        <p:spPr>
          <a:xfrm>
            <a:off x="883176" y="2600325"/>
            <a:ext cx="3041124" cy="257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26819B-E9E1-42FA-A629-48C032443D27}"/>
              </a:ext>
            </a:extLst>
          </p:cNvPr>
          <p:cNvSpPr/>
          <p:nvPr/>
        </p:nvSpPr>
        <p:spPr>
          <a:xfrm>
            <a:off x="2268006" y="5362575"/>
            <a:ext cx="903819" cy="257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A6121FC6-436D-47BA-B0AC-6275CB5E0114}"/>
              </a:ext>
            </a:extLst>
          </p:cNvPr>
          <p:cNvSpPr/>
          <p:nvPr/>
        </p:nvSpPr>
        <p:spPr>
          <a:xfrm>
            <a:off x="5029360" y="3737539"/>
            <a:ext cx="653021" cy="28983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B64D376-B202-4482-885A-9D1DFE397CC4}"/>
              </a:ext>
            </a:extLst>
          </p:cNvPr>
          <p:cNvSpPr txBox="1"/>
          <p:nvPr/>
        </p:nvSpPr>
        <p:spPr>
          <a:xfrm>
            <a:off x="5682381" y="2230993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After (</a:t>
            </a:r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:Times New Roman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7B5646-0278-44DD-836C-089BD01B5554}"/>
              </a:ext>
            </a:extLst>
          </p:cNvPr>
          <p:cNvSpPr txBox="1"/>
          <p:nvPr/>
        </p:nvSpPr>
        <p:spPr>
          <a:xfrm>
            <a:off x="1" y="0"/>
            <a:ext cx="2943224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20722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FA9BE4-F39D-432B-90B5-4B9EE7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63D9854-97B6-4A5E-AEB1-49FAD367539A}"/>
              </a:ext>
            </a:extLst>
          </p:cNvPr>
          <p:cNvSpPr txBox="1">
            <a:spLocks/>
          </p:cNvSpPr>
          <p:nvPr/>
        </p:nvSpPr>
        <p:spPr>
          <a:xfrm>
            <a:off x="893761" y="2099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Questions</a:t>
            </a:r>
            <a:endParaRPr lang="zh-TW" altLang="en-US" sz="4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CC73D8-E783-4DFF-8AEE-5E8A8F38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CD945CD-280E-41AF-8A1D-785022FA01B2}"/>
              </a:ext>
            </a:extLst>
          </p:cNvPr>
          <p:cNvSpPr txBox="1">
            <a:spLocks/>
          </p:cNvSpPr>
          <p:nvPr/>
        </p:nvSpPr>
        <p:spPr>
          <a:xfrm>
            <a:off x="750886" y="575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小明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想要凍細胞到液態氮桶，請問實驗室網站中的哪裡可以  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清楚的看到目前液態氮中細胞的擺放情形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CDDD6089-52F2-428A-A303-8A5DDBC87CA2}"/>
              </a:ext>
            </a:extLst>
          </p:cNvPr>
          <p:cNvSpPr txBox="1">
            <a:spLocks/>
          </p:cNvSpPr>
          <p:nvPr/>
        </p:nvSpPr>
        <p:spPr>
          <a:xfrm>
            <a:off x="1771237" y="232793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專案中心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位置管理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實驗室資料夾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實驗室照片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6996E1B-81CA-4068-AEF3-B775C39FB8CF}"/>
              </a:ext>
            </a:extLst>
          </p:cNvPr>
          <p:cNvSpPr txBox="1">
            <a:spLocks/>
          </p:cNvSpPr>
          <p:nvPr/>
        </p:nvSpPr>
        <p:spPr>
          <a:xfrm>
            <a:off x="750886" y="575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的功能</a:t>
            </a:r>
            <a:r>
              <a:rPr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包括以下何者？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10EC829-A58C-4C9D-AA6B-317819724AF1}"/>
              </a:ext>
            </a:extLst>
          </p:cNvPr>
          <p:cNvSpPr txBox="1">
            <a:spLocks/>
          </p:cNvSpPr>
          <p:nvPr/>
        </p:nvSpPr>
        <p:spPr>
          <a:xfrm>
            <a:off x="1771237" y="232793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在期刊上發表文章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寫論文的時候可以編輯參考文獻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可以直接在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上面線上檢索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可以從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Web of Science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上面匯入參考文獻</a:t>
            </a: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CC627A9-A70B-493B-8439-88DA118D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064" y="503259"/>
            <a:ext cx="4723058" cy="81581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3200" dirty="0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new library</a:t>
            </a:r>
            <a:endParaRPr lang="zh-TW" altLang="en-US" sz="3200" dirty="0">
              <a:solidFill>
                <a:schemeClr val="tx2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81BDD8-F2C4-401F-BA0D-F32C0F616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29" b="42193"/>
          <a:stretch/>
        </p:blipFill>
        <p:spPr>
          <a:xfrm>
            <a:off x="1534672" y="2041067"/>
            <a:ext cx="3134345" cy="4081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AAC9724-3C4D-4951-97A1-C7FFFB998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736"/>
          <a:stretch/>
        </p:blipFill>
        <p:spPr>
          <a:xfrm>
            <a:off x="5340770" y="5013510"/>
            <a:ext cx="1408602" cy="1578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94D76DA-DA58-4CD1-9C83-997479F6B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28"/>
          <a:stretch/>
        </p:blipFill>
        <p:spPr>
          <a:xfrm>
            <a:off x="5223539" y="1562140"/>
            <a:ext cx="6013939" cy="3199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8BA2552-1AD3-4ED4-91A5-A7B819F2C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29"/>
          <a:stretch/>
        </p:blipFill>
        <p:spPr>
          <a:xfrm>
            <a:off x="7023029" y="5036918"/>
            <a:ext cx="1291371" cy="1569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向右箭號 6">
            <a:extLst>
              <a:ext uri="{FF2B5EF4-FFF2-40B4-BE49-F238E27FC236}">
                <a16:creationId xmlns:a16="http://schemas.microsoft.com/office/drawing/2014/main" id="{804FA47C-751C-46E7-BF0A-358E9A812586}"/>
              </a:ext>
            </a:extLst>
          </p:cNvPr>
          <p:cNvSpPr/>
          <p:nvPr/>
        </p:nvSpPr>
        <p:spPr>
          <a:xfrm>
            <a:off x="4497078" y="2669233"/>
            <a:ext cx="571499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7">
            <a:extLst>
              <a:ext uri="{FF2B5EF4-FFF2-40B4-BE49-F238E27FC236}">
                <a16:creationId xmlns:a16="http://schemas.microsoft.com/office/drawing/2014/main" id="{DB9F17CA-79EF-4A73-BBF3-B0B8E3854F81}"/>
              </a:ext>
            </a:extLst>
          </p:cNvPr>
          <p:cNvSpPr/>
          <p:nvPr/>
        </p:nvSpPr>
        <p:spPr>
          <a:xfrm rot="2125351">
            <a:off x="4408058" y="4742492"/>
            <a:ext cx="571499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76BE88-FB77-4BC5-BAB1-F44BF3B8836E}"/>
              </a:ext>
            </a:extLst>
          </p:cNvPr>
          <p:cNvSpPr txBox="1"/>
          <p:nvPr/>
        </p:nvSpPr>
        <p:spPr>
          <a:xfrm>
            <a:off x="1349738" y="1162030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zh-TW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TW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New…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CD8948E5-C07B-447C-BA99-B73360C6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ECAD38F-8C42-4702-9B5F-9C12994FC04F}"/>
              </a:ext>
            </a:extLst>
          </p:cNvPr>
          <p:cNvSpPr txBox="1"/>
          <p:nvPr/>
        </p:nvSpPr>
        <p:spPr>
          <a:xfrm>
            <a:off x="585627" y="295075"/>
            <a:ext cx="6102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DD1B7B2-F1B8-4CA5-976A-8A679048BE4C}"/>
              </a:ext>
            </a:extLst>
          </p:cNvPr>
          <p:cNvSpPr txBox="1">
            <a:spLocks/>
          </p:cNvSpPr>
          <p:nvPr/>
        </p:nvSpPr>
        <p:spPr>
          <a:xfrm>
            <a:off x="750886" y="575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檔裡面引用參考資料，想要更改格式的時候要按什麼？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AC03E38-52E6-4A18-8D02-B217040D6130}"/>
              </a:ext>
            </a:extLst>
          </p:cNvPr>
          <p:cNvSpPr txBox="1">
            <a:spLocks/>
          </p:cNvSpPr>
          <p:nvPr/>
        </p:nvSpPr>
        <p:spPr>
          <a:xfrm>
            <a:off x="1771237" y="232793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Style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citation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 to endnote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exit</a:t>
            </a: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41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4A12D0F-228E-47AF-B777-CE0A1E3A2C08}"/>
              </a:ext>
            </a:extLst>
          </p:cNvPr>
          <p:cNvSpPr txBox="1">
            <a:spLocks/>
          </p:cNvSpPr>
          <p:nvPr/>
        </p:nvSpPr>
        <p:spPr>
          <a:xfrm>
            <a:off x="750886" y="575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以下哪個網站可以從上面建立書目文獻匯入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8C97BE68-683D-403A-AA01-3AB4023E8FB6}"/>
              </a:ext>
            </a:extLst>
          </p:cNvPr>
          <p:cNvSpPr txBox="1">
            <a:spLocks/>
          </p:cNvSpPr>
          <p:nvPr/>
        </p:nvSpPr>
        <p:spPr>
          <a:xfrm>
            <a:off x="1771237" y="232793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PubMed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Web of science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Google scholar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以上皆是</a:t>
            </a: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E98EC79-626D-4024-82F3-EC2758D77D22}"/>
              </a:ext>
            </a:extLst>
          </p:cNvPr>
          <p:cNvSpPr txBox="1">
            <a:spLocks/>
          </p:cNvSpPr>
          <p:nvPr/>
        </p:nvSpPr>
        <p:spPr>
          <a:xfrm>
            <a:off x="1086643" y="451513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關於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以下何者</a:t>
            </a:r>
            <a:r>
              <a:rPr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正確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C789A90-C109-4F7D-BE44-BD4A724D11B8}"/>
              </a:ext>
            </a:extLst>
          </p:cNvPr>
          <p:cNvSpPr txBox="1">
            <a:spLocks/>
          </p:cNvSpPr>
          <p:nvPr/>
        </p:nvSpPr>
        <p:spPr>
          <a:xfrm>
            <a:off x="1086643" y="2060808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上沒有查找全文的功能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上面手動更改或是增加參考資料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中有重複的文獻，只能自己慢慢把它挑出來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上觀看實驗操作影片</a:t>
            </a:r>
          </a:p>
        </p:txBody>
      </p:sp>
    </p:spTree>
    <p:extLst>
      <p:ext uri="{BB962C8B-B14F-4D97-AF65-F5344CB8AC3E}">
        <p14:creationId xmlns:p14="http://schemas.microsoft.com/office/powerpoint/2010/main" val="11292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A8F58AF-042A-41C8-86C0-F823BCCC25E7}"/>
              </a:ext>
            </a:extLst>
          </p:cNvPr>
          <p:cNvSpPr txBox="1">
            <a:spLocks/>
          </p:cNvSpPr>
          <p:nvPr/>
        </p:nvSpPr>
        <p:spPr>
          <a:xfrm>
            <a:off x="1086643" y="451513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有關匯入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檔到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，何者為非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29D9313-AB3B-48DF-875A-C8AAF67B6F22}"/>
              </a:ext>
            </a:extLst>
          </p:cNvPr>
          <p:cNvSpPr txBox="1">
            <a:spLocks/>
          </p:cNvSpPr>
          <p:nvPr/>
        </p:nvSpPr>
        <p:spPr>
          <a:xfrm>
            <a:off x="1394868" y="2060808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可匯入已儲存的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可匯入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資料夾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能夠直接在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中搜尋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檔不能直接從資料夾中自動匯入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C440935-5B96-42AA-9A1F-69BA3F8EC534}"/>
              </a:ext>
            </a:extLst>
          </p:cNvPr>
          <p:cNvSpPr txBox="1">
            <a:spLocks/>
          </p:cNvSpPr>
          <p:nvPr/>
        </p:nvSpPr>
        <p:spPr>
          <a:xfrm>
            <a:off x="1086643" y="451513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要使用線上檢索功能的步驟是什麼？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42D61B57-14A8-427D-A100-ED36C616EBF3}"/>
              </a:ext>
            </a:extLst>
          </p:cNvPr>
          <p:cNvSpPr txBox="1">
            <a:spLocks/>
          </p:cNvSpPr>
          <p:nvPr/>
        </p:nvSpPr>
        <p:spPr>
          <a:xfrm>
            <a:off x="1456512" y="2091630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Edit → output styles → open style manager…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tool → online search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 → Import → File… → Choose… 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以上皆是</a:t>
            </a:r>
          </a:p>
        </p:txBody>
      </p:sp>
    </p:spTree>
    <p:extLst>
      <p:ext uri="{BB962C8B-B14F-4D97-AF65-F5344CB8AC3E}">
        <p14:creationId xmlns:p14="http://schemas.microsoft.com/office/powerpoint/2010/main" val="34610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45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EFECD99-7827-410A-956B-DCFB0CCDC7E1}"/>
              </a:ext>
            </a:extLst>
          </p:cNvPr>
          <p:cNvSpPr txBox="1">
            <a:spLocks/>
          </p:cNvSpPr>
          <p:nvPr/>
        </p:nvSpPr>
        <p:spPr>
          <a:xfrm>
            <a:off x="1086643" y="451513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想修改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 style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的步驟是什麼？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6892BB5-CD18-4940-8466-6F60A4B693E6}"/>
              </a:ext>
            </a:extLst>
          </p:cNvPr>
          <p:cNvSpPr txBox="1">
            <a:spLocks/>
          </p:cNvSpPr>
          <p:nvPr/>
        </p:nvSpPr>
        <p:spPr>
          <a:xfrm>
            <a:off x="1538706" y="2204112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Edit → output styles → open style manager…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 → import → file…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References → new reference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 → import → folder…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DFECC3B-C62F-4910-A711-C694BBDB0418}"/>
              </a:ext>
            </a:extLst>
          </p:cNvPr>
          <p:cNvSpPr txBox="1">
            <a:spLocks/>
          </p:cNvSpPr>
          <p:nvPr/>
        </p:nvSpPr>
        <p:spPr>
          <a:xfrm>
            <a:off x="890731" y="353937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小明想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PubMed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上匯入文獻，勾選好文獻後接下來他應該 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要點哪裡？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44DEF0A-3A18-4DDD-86C4-C5F060ECDC3D}"/>
              </a:ext>
            </a:extLst>
          </p:cNvPr>
          <p:cNvSpPr txBox="1">
            <a:spLocks/>
          </p:cNvSpPr>
          <p:nvPr/>
        </p:nvSpPr>
        <p:spPr>
          <a:xfrm>
            <a:off x="2022296" y="37337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Save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Email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Send to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X</a:t>
            </a:r>
          </a:p>
          <a:p>
            <a:pPr marL="0" indent="0">
              <a:buClr>
                <a:srgbClr val="0070C0"/>
              </a:buClr>
              <a:buSzPct val="120000"/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B63768D4-8E82-410C-9819-C7C8DA56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56" y="1930450"/>
            <a:ext cx="9483048" cy="16429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25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8233F-8A1A-4B58-ACDD-138C3175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47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00C8FBB-1CAF-40E0-96B8-CC6318B0577B}"/>
              </a:ext>
            </a:extLst>
          </p:cNvPr>
          <p:cNvSpPr txBox="1">
            <a:spLocks/>
          </p:cNvSpPr>
          <p:nvPr/>
        </p:nvSpPr>
        <p:spPr>
          <a:xfrm>
            <a:off x="1086643" y="451513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若要從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Google scholar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匯入文獻，請問要點哪裡呢？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610AA9-94FA-423B-BFE3-657E61C9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10" y="1879744"/>
            <a:ext cx="8304275" cy="166085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955D24A-D6C5-428F-A1CF-3B7CBE2F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140" y="3964912"/>
            <a:ext cx="495300" cy="20764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52103EE-6A2F-4703-982F-96180B751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987" y="4033542"/>
            <a:ext cx="276225" cy="2571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3105B20-A193-440B-AB7C-DF20E5D52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666" y="4612106"/>
            <a:ext cx="361950" cy="2381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3A78C78-CEA4-4F9B-8B1D-5117A4CB7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666" y="5126820"/>
            <a:ext cx="1038225" cy="27622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07E3505-9829-4ABE-B9EA-92E312E0BE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62" t="-3571"/>
          <a:stretch/>
        </p:blipFill>
        <p:spPr>
          <a:xfrm>
            <a:off x="3064666" y="5757731"/>
            <a:ext cx="3810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8301AB-180A-496B-8DB5-44FBB6A5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62" y="60960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從網站匯入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library……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ACBB08-6800-41C3-926A-69A6D811A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62" y="1669312"/>
            <a:ext cx="8596668" cy="437205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Google scholar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</a:p>
          <a:p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2CF3A2-A86B-49CE-8F45-C6D2D3E6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B166EB-DC8B-4E93-92DC-43E2E7C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52242F6-2D25-4AC2-B96F-3BB14A4B3E5E}"/>
              </a:ext>
            </a:extLst>
          </p:cNvPr>
          <p:cNvSpPr txBox="1">
            <a:spLocks/>
          </p:cNvSpPr>
          <p:nvPr/>
        </p:nvSpPr>
        <p:spPr>
          <a:xfrm>
            <a:off x="1602366" y="50220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Google scholar</a:t>
            </a: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D16169DE-B570-4BC5-8B2F-FC7FB99C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55" y="1665543"/>
            <a:ext cx="7775548" cy="43030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83DBB72-0ECF-4693-BC21-56C0A5E64D00}"/>
              </a:ext>
            </a:extLst>
          </p:cNvPr>
          <p:cNvSpPr txBox="1"/>
          <p:nvPr/>
        </p:nvSpPr>
        <p:spPr>
          <a:xfrm>
            <a:off x="1" y="0"/>
            <a:ext cx="438061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從網站匯入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paper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13F4642-BBFE-478E-B71B-246A3D86B6DB}"/>
              </a:ext>
            </a:extLst>
          </p:cNvPr>
          <p:cNvSpPr txBox="1"/>
          <p:nvPr/>
        </p:nvSpPr>
        <p:spPr>
          <a:xfrm>
            <a:off x="1244475" y="1163335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選取文獻 →       → </a:t>
            </a:r>
            <a:r>
              <a:rPr lang="en-US" altLang="zh-TW" sz="2000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F15BCDE-D12C-47F8-A218-AE4A7451D4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A666E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770579" y="1249120"/>
            <a:ext cx="304800" cy="314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21BC308-F8F4-4AFC-A268-6E1641ADEF66}"/>
              </a:ext>
            </a:extLst>
          </p:cNvPr>
          <p:cNvSpPr/>
          <p:nvPr/>
        </p:nvSpPr>
        <p:spPr>
          <a:xfrm>
            <a:off x="5777021" y="4831154"/>
            <a:ext cx="552894" cy="2588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2219C20-2CFC-4614-A90A-997275B2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407" y="3950251"/>
            <a:ext cx="1905000" cy="638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EA60328F-AC76-4957-A65A-7FEC36888278}"/>
              </a:ext>
            </a:extLst>
          </p:cNvPr>
          <p:cNvSpPr txBox="1"/>
          <p:nvPr/>
        </p:nvSpPr>
        <p:spPr>
          <a:xfrm>
            <a:off x="909834" y="6146184"/>
            <a:ext cx="850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下載好的檔案可直接拉到建立好的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中，或以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開啟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F28B3F-88F8-4F6F-8931-686A3829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71" y="459127"/>
            <a:ext cx="8596668" cy="1320800"/>
          </a:xfrm>
        </p:spPr>
        <p:txBody>
          <a:bodyPr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PubMed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endParaRPr lang="zh-TW" alt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A9EBF6-7BED-4DC5-8C7C-1337B026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181169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45147F-883C-411D-BCFD-B9987C54CB2F}"/>
              </a:ext>
            </a:extLst>
          </p:cNvPr>
          <p:cNvSpPr txBox="1"/>
          <p:nvPr/>
        </p:nvSpPr>
        <p:spPr>
          <a:xfrm>
            <a:off x="1" y="0"/>
            <a:ext cx="438061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從網站匯入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paper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795D3BCF-9DB8-410B-A8F3-C80FDDD6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71" y="1575303"/>
            <a:ext cx="10124607" cy="4466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386A9965-D5D3-4404-9244-86BD186EF150}"/>
              </a:ext>
            </a:extLst>
          </p:cNvPr>
          <p:cNvSpPr/>
          <p:nvPr/>
        </p:nvSpPr>
        <p:spPr>
          <a:xfrm>
            <a:off x="4380614" y="4416009"/>
            <a:ext cx="1339702" cy="338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2D53B66-3176-468C-9E30-3F9406CDF7C3}"/>
              </a:ext>
            </a:extLst>
          </p:cNvPr>
          <p:cNvSpPr/>
          <p:nvPr/>
        </p:nvSpPr>
        <p:spPr>
          <a:xfrm>
            <a:off x="4986669" y="2745552"/>
            <a:ext cx="818707" cy="338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9C95C81-341F-4901-9207-4825F3FE45D8}"/>
              </a:ext>
            </a:extLst>
          </p:cNvPr>
          <p:cNvSpPr/>
          <p:nvPr/>
        </p:nvSpPr>
        <p:spPr>
          <a:xfrm>
            <a:off x="3724939" y="3726934"/>
            <a:ext cx="464289" cy="24542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3E17982-11EA-48E1-ADFF-89631865A7F1}"/>
              </a:ext>
            </a:extLst>
          </p:cNvPr>
          <p:cNvSpPr txBox="1"/>
          <p:nvPr/>
        </p:nvSpPr>
        <p:spPr>
          <a:xfrm>
            <a:off x="909834" y="6146184"/>
            <a:ext cx="6013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下載好的檔案可直接拉到建立好的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r>
              <a:rPr lang="zh-TW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846FFAD-CC0F-4239-A468-56435DE88641}"/>
              </a:ext>
            </a:extLst>
          </p:cNvPr>
          <p:cNvSpPr txBox="1"/>
          <p:nvPr/>
        </p:nvSpPr>
        <p:spPr>
          <a:xfrm>
            <a:off x="485620" y="1225401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勾選一個或多個文獻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Send to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Citation manager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Create file</a:t>
            </a:r>
          </a:p>
        </p:txBody>
      </p:sp>
    </p:spTree>
    <p:extLst>
      <p:ext uri="{BB962C8B-B14F-4D97-AF65-F5344CB8AC3E}">
        <p14:creationId xmlns:p14="http://schemas.microsoft.com/office/powerpoint/2010/main" val="39747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E9C57E-2660-4F73-B601-02217568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627" y="6398873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40CD6B1-62A5-4FEF-BFEF-1B142520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95" y="1404286"/>
            <a:ext cx="6344396" cy="3242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76EA3D22-6588-419D-BFEA-4400256B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71" y="459127"/>
            <a:ext cx="8596668" cy="1320800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Web of science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endParaRPr lang="zh-TW" altLang="en-US" sz="4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7198A39-B5AA-4583-9051-F9DD4AA23B6F}"/>
              </a:ext>
            </a:extLst>
          </p:cNvPr>
          <p:cNvSpPr txBox="1"/>
          <p:nvPr/>
        </p:nvSpPr>
        <p:spPr>
          <a:xfrm>
            <a:off x="1" y="0"/>
            <a:ext cx="438061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從網站匯入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paper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0348B84-CD4B-4503-8163-C9AD3E5A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42" y="2661582"/>
            <a:ext cx="7176169" cy="3843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7DD8893-B0C9-4444-B6F5-02347C7E410B}"/>
              </a:ext>
            </a:extLst>
          </p:cNvPr>
          <p:cNvSpPr/>
          <p:nvPr/>
        </p:nvSpPr>
        <p:spPr>
          <a:xfrm>
            <a:off x="2647507" y="3197243"/>
            <a:ext cx="1010093" cy="7261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EC826AE-7E3C-4A96-919A-4CA035215B34}"/>
              </a:ext>
            </a:extLst>
          </p:cNvPr>
          <p:cNvSpPr/>
          <p:nvPr/>
        </p:nvSpPr>
        <p:spPr>
          <a:xfrm>
            <a:off x="4598542" y="3455968"/>
            <a:ext cx="420025" cy="26152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C41A845-D7DD-47FB-810D-0C35EA9000F7}"/>
              </a:ext>
            </a:extLst>
          </p:cNvPr>
          <p:cNvSpPr/>
          <p:nvPr/>
        </p:nvSpPr>
        <p:spPr>
          <a:xfrm>
            <a:off x="6891836" y="2864090"/>
            <a:ext cx="699811" cy="251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6465D07-7AFD-4400-ACD2-F7456D6CF1EA}"/>
              </a:ext>
            </a:extLst>
          </p:cNvPr>
          <p:cNvSpPr/>
          <p:nvPr/>
        </p:nvSpPr>
        <p:spPr>
          <a:xfrm>
            <a:off x="6906212" y="3409700"/>
            <a:ext cx="1000240" cy="251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22C8090-24A7-45C6-BB29-5EC5CDB9DA76}"/>
              </a:ext>
            </a:extLst>
          </p:cNvPr>
          <p:cNvSpPr txBox="1"/>
          <p:nvPr/>
        </p:nvSpPr>
        <p:spPr>
          <a:xfrm>
            <a:off x="463406" y="1005446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輸入關鍵字→勾選一個或多個文獻 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Export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desktop</a:t>
            </a:r>
            <a:r>
              <a:rPr lang="zh-TW" altLang="en-US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export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3C49A30F-2080-4E56-9289-B1CF60A8C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08" y="5820856"/>
            <a:ext cx="2286000" cy="485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67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E6C8DC-DCEB-4BDE-96EF-7239FE8A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59" y="451513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檔案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3F90BC-E7B9-488B-82B0-D0B16800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59" y="1643394"/>
            <a:ext cx="8596668" cy="452688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匯入已儲存的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資料夾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設定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自動匯入資料夾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線上搜尋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A58574-19CD-4B4C-97B7-4B0018B5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9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1569</TotalTime>
  <Words>1144</Words>
  <Application>Microsoft Office PowerPoint</Application>
  <PresentationFormat>寬螢幕</PresentationFormat>
  <Paragraphs>229</Paragraphs>
  <Slides>47</Slides>
  <Notes>2</Notes>
  <HiddenSlides>1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6" baseType="lpstr"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Wingdings 3</vt:lpstr>
      <vt:lpstr>多面向</vt:lpstr>
      <vt:lpstr>How to write lab notebook  and use EndNote</vt:lpstr>
      <vt:lpstr>Outline</vt:lpstr>
      <vt:lpstr>PowerPoint 簡報</vt:lpstr>
      <vt:lpstr>建立new library</vt:lpstr>
      <vt:lpstr>從網站匯入reference到Endnote library……</vt:lpstr>
      <vt:lpstr>PowerPoint 簡報</vt:lpstr>
      <vt:lpstr>PubMed </vt:lpstr>
      <vt:lpstr>Web of science  </vt:lpstr>
      <vt:lpstr>匯入pdf檔案……</vt:lpstr>
      <vt:lpstr>匯入已儲存的PDF檔案</vt:lpstr>
      <vt:lpstr>匯入已儲存的PDF資料夾</vt:lpstr>
      <vt:lpstr>設定PDF自動匯入資料夾</vt:lpstr>
      <vt:lpstr>EndNote線上搜尋</vt:lpstr>
      <vt:lpstr>EndNote線上搜尋</vt:lpstr>
      <vt:lpstr>編輯reference……</vt:lpstr>
      <vt:lpstr>PowerPoint 簡報</vt:lpstr>
      <vt:lpstr>PowerPoint 簡報</vt:lpstr>
      <vt:lpstr>在EndNote上尋找文獻全文</vt:lpstr>
      <vt:lpstr>在EndNote上尋找文獻全文</vt:lpstr>
      <vt:lpstr>自己在reference中匯入全文</vt:lpstr>
      <vt:lpstr>去除重複的文獻</vt:lpstr>
      <vt:lpstr>建立Group</vt:lpstr>
      <vt:lpstr>建立Group</vt:lpstr>
      <vt:lpstr>將reference套用到word……</vt:lpstr>
      <vt:lpstr>從word匯入EndNote reference</vt:lpstr>
      <vt:lpstr>從EndNote匯入reference到word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lab notebook  and use Endnote</dc:title>
  <dc:creator>ann Chen</dc:creator>
  <cp:lastModifiedBy>llai</cp:lastModifiedBy>
  <cp:revision>71</cp:revision>
  <dcterms:created xsi:type="dcterms:W3CDTF">2021-07-31T15:41:00Z</dcterms:created>
  <dcterms:modified xsi:type="dcterms:W3CDTF">2021-08-02T02:46:52Z</dcterms:modified>
</cp:coreProperties>
</file>