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sldIdLst>
    <p:sldId id="256" r:id="rId2"/>
    <p:sldId id="361" r:id="rId3"/>
    <p:sldId id="309" r:id="rId4"/>
    <p:sldId id="351" r:id="rId5"/>
    <p:sldId id="409" r:id="rId6"/>
    <p:sldId id="410" r:id="rId7"/>
    <p:sldId id="373" r:id="rId8"/>
    <p:sldId id="376" r:id="rId9"/>
    <p:sldId id="411" r:id="rId10"/>
    <p:sldId id="412" r:id="rId11"/>
    <p:sldId id="413" r:id="rId12"/>
    <p:sldId id="414" r:id="rId13"/>
    <p:sldId id="415" r:id="rId14"/>
    <p:sldId id="416" r:id="rId15"/>
    <p:sldId id="438" r:id="rId16"/>
    <p:sldId id="417" r:id="rId17"/>
    <p:sldId id="418" r:id="rId18"/>
    <p:sldId id="419" r:id="rId19"/>
    <p:sldId id="420" r:id="rId20"/>
    <p:sldId id="439" r:id="rId21"/>
    <p:sldId id="422" r:id="rId22"/>
    <p:sldId id="423" r:id="rId23"/>
    <p:sldId id="424" r:id="rId24"/>
    <p:sldId id="440" r:id="rId25"/>
    <p:sldId id="425" r:id="rId26"/>
    <p:sldId id="426" r:id="rId27"/>
    <p:sldId id="427" r:id="rId28"/>
    <p:sldId id="428" r:id="rId29"/>
    <p:sldId id="429" r:id="rId30"/>
    <p:sldId id="443" r:id="rId31"/>
    <p:sldId id="430" r:id="rId32"/>
    <p:sldId id="431" r:id="rId33"/>
    <p:sldId id="432" r:id="rId34"/>
    <p:sldId id="43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FE1E1"/>
    <a:srgbClr val="E2E890"/>
    <a:srgbClr val="97F088"/>
    <a:srgbClr val="8DB1F3"/>
    <a:srgbClr val="77A3F1"/>
    <a:srgbClr val="93ED6F"/>
    <a:srgbClr val="EF67D8"/>
    <a:srgbClr val="EB43CF"/>
    <a:srgbClr val="523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8" autoAdjust="0"/>
    <p:restoredTop sz="91386" autoAdjust="0"/>
  </p:normalViewPr>
  <p:slideViewPr>
    <p:cSldViewPr snapToGrid="0">
      <p:cViewPr varScale="1">
        <p:scale>
          <a:sx n="79" d="100"/>
          <a:sy n="79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6D64-6B32-4CD0-953F-87AF61E4E1AF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729EE-AACF-4AF2-8EC3-AC04A41A78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52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69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831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83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98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54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526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37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999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56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76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406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424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848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414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887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50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332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027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649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745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37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311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703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827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248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455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50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33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49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59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14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26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729EE-AACF-4AF2-8EC3-AC04A41A787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77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8F33-A747-4D20-A42E-B21EA4563173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4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7ABD-1DE2-4672-9647-8A4D6D3B1A7D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3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260C-01AF-4A65-A1CD-4D7321ABD180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6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E934-7777-4639-A20E-FD60C7787605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7518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813-9671-47AB-8668-26963FBB43F4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8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E934-7777-4639-A20E-FD60C7787605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8333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E934-7777-4639-A20E-FD60C7787605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9121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8DB0-2846-4300-A741-E29C87BA36C9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8591-216F-4F76-9989-AC7AB1008C6B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1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6BE7-582E-4096-9F12-E1F317A2A380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7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FDAC-D9B8-441C-BBDB-53C781BC6462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2E934-7777-4639-A20E-FD60C7787605}" type="datetime1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668-C53B-4A51-870C-8A290EF953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05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FAB7EA9-A6AE-4285-B662-9A71BA4C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424"/>
            <a:ext cx="12192000" cy="53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suppressed tumor proliferation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775890-F138-4110-B567-05E5746E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02" y="1220702"/>
            <a:ext cx="5129291" cy="246965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D5CAE54-2635-46FF-A423-7AD353FD3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5" y="3690361"/>
            <a:ext cx="5129291" cy="25988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51D5E5E-42C6-4795-AC10-643428B97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252" y="1220702"/>
            <a:ext cx="5620752" cy="25988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8762B0-030F-49F0-992D-CE5511141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5" y="3868898"/>
            <a:ext cx="4932496" cy="25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suppressed tumor proliferation and caused G1 arrest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F34293C-5E4B-4823-94B4-5361D999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" y="1332162"/>
            <a:ext cx="5993490" cy="23687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699A7FD-F76B-4BE3-A889-5189080A4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47" y="3730652"/>
            <a:ext cx="5956428" cy="27667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4A7B07-1A7E-4EF5-A64A-B5D0DE980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61" y="1225974"/>
            <a:ext cx="5358992" cy="27667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DEFE70D-58F7-4C1D-9D5C-2D42F87D3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627" y="3992772"/>
            <a:ext cx="4379092" cy="27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enhanced tumor apoptosis and suppressed migration/invasion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25E82B3-D9C7-4443-A701-5844C13C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52" y="1267292"/>
            <a:ext cx="4319008" cy="20970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DCD0FDA-BE31-4478-8B8C-6DEC0D7FB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16535"/>
            <a:ext cx="4129695" cy="23477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72D7FC-7060-40C5-A8D7-416CAA5DC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400" y="3505603"/>
            <a:ext cx="4440460" cy="32479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7F6DFB6-0EAB-4DD3-A5AE-9895C432C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208" y="3426254"/>
            <a:ext cx="3955487" cy="34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suppressed tumor migration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3123650-AB1F-4C5A-B6C1-B004169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4" y="1610055"/>
            <a:ext cx="11682919" cy="41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suppressed tumor volume and cause less liver metastasis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CC881C4-F61B-48CD-BAC0-2E0CB158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0" y="1061115"/>
            <a:ext cx="10583694" cy="56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51000">
                <a:srgbClr val="FF5D5D"/>
              </a:gs>
              <a:gs pos="0">
                <a:srgbClr val="FFE1E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Summary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F95817-2A9E-41BC-83F9-C286EE07EE93}"/>
              </a:ext>
            </a:extLst>
          </p:cNvPr>
          <p:cNvSpPr txBox="1"/>
          <p:nvPr/>
        </p:nvSpPr>
        <p:spPr>
          <a:xfrm>
            <a:off x="2092883" y="3020407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7F7E55C-E486-4C85-ABD0-2330DBAD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t="18814" r="11082" b="8237"/>
          <a:stretch/>
        </p:blipFill>
        <p:spPr>
          <a:xfrm>
            <a:off x="2458022" y="1779889"/>
            <a:ext cx="1225540" cy="1104090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4767A4F0-C317-43F6-B442-005CD8C6411B}"/>
              </a:ext>
            </a:extLst>
          </p:cNvPr>
          <p:cNvSpPr/>
          <p:nvPr/>
        </p:nvSpPr>
        <p:spPr>
          <a:xfrm>
            <a:off x="2622933" y="3853549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DEE6E3D-04C3-4EB2-BAE5-E7356BD46C92}"/>
              </a:ext>
            </a:extLst>
          </p:cNvPr>
          <p:cNvSpPr/>
          <p:nvPr/>
        </p:nvSpPr>
        <p:spPr>
          <a:xfrm>
            <a:off x="2854533" y="4105549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7F110EA2-4FE8-411A-92A2-518998BDDAC3}"/>
              </a:ext>
            </a:extLst>
          </p:cNvPr>
          <p:cNvSpPr/>
          <p:nvPr/>
        </p:nvSpPr>
        <p:spPr>
          <a:xfrm>
            <a:off x="3070792" y="4366969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E149694-66B7-4D69-8A1E-872844E0773B}"/>
              </a:ext>
            </a:extLst>
          </p:cNvPr>
          <p:cNvSpPr/>
          <p:nvPr/>
        </p:nvSpPr>
        <p:spPr>
          <a:xfrm>
            <a:off x="2760116" y="4469573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DBE2B892-F1DE-4450-BE6F-9651FA76A927}"/>
              </a:ext>
            </a:extLst>
          </p:cNvPr>
          <p:cNvSpPr/>
          <p:nvPr/>
        </p:nvSpPr>
        <p:spPr>
          <a:xfrm>
            <a:off x="3311733" y="4114969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0A6D1576-E648-45A1-BFF1-BE4CF2F21CD2}"/>
              </a:ext>
            </a:extLst>
          </p:cNvPr>
          <p:cNvSpPr/>
          <p:nvPr/>
        </p:nvSpPr>
        <p:spPr>
          <a:xfrm>
            <a:off x="3106533" y="3868386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F2223A88-93CA-4BA4-80A2-1E035B5D1445}"/>
              </a:ext>
            </a:extLst>
          </p:cNvPr>
          <p:cNvSpPr/>
          <p:nvPr/>
        </p:nvSpPr>
        <p:spPr>
          <a:xfrm>
            <a:off x="2570654" y="4164985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406908C-CE57-400E-9A1E-78FC506F6B59}"/>
              </a:ext>
            </a:extLst>
          </p:cNvPr>
          <p:cNvSpPr/>
          <p:nvPr/>
        </p:nvSpPr>
        <p:spPr>
          <a:xfrm>
            <a:off x="2886116" y="3668325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AC5319E9-1EF8-4C4C-8EC9-B6FA59470FE8}"/>
              </a:ext>
            </a:extLst>
          </p:cNvPr>
          <p:cNvSpPr/>
          <p:nvPr/>
        </p:nvSpPr>
        <p:spPr>
          <a:xfrm>
            <a:off x="3369716" y="3760937"/>
            <a:ext cx="252000" cy="2520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687959-810D-471F-B862-2F78FD71AB5E}"/>
              </a:ext>
            </a:extLst>
          </p:cNvPr>
          <p:cNvSpPr txBox="1"/>
          <p:nvPr/>
        </p:nvSpPr>
        <p:spPr>
          <a:xfrm>
            <a:off x="5246280" y="2390359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Proliferation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F9E3A5A-AF99-4518-893C-DE56745C2180}"/>
              </a:ext>
            </a:extLst>
          </p:cNvPr>
          <p:cNvSpPr txBox="1"/>
          <p:nvPr/>
        </p:nvSpPr>
        <p:spPr>
          <a:xfrm>
            <a:off x="5453868" y="1588347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zh-TW" alt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D1B31E-3121-4DFC-809E-9C92F478C3EE}"/>
              </a:ext>
            </a:extLst>
          </p:cNvPr>
          <p:cNvSpPr txBox="1"/>
          <p:nvPr/>
        </p:nvSpPr>
        <p:spPr>
          <a:xfrm>
            <a:off x="8473949" y="1588346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endParaRPr lang="zh-TW" alt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2B2B885-346C-4C32-83F3-95F2C69BA674}"/>
              </a:ext>
            </a:extLst>
          </p:cNvPr>
          <p:cNvSpPr txBox="1"/>
          <p:nvPr/>
        </p:nvSpPr>
        <p:spPr>
          <a:xfrm>
            <a:off x="5408984" y="2979114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Cell cycle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BA91BE5-6E58-46B5-A224-FB56A95DE548}"/>
              </a:ext>
            </a:extLst>
          </p:cNvPr>
          <p:cNvSpPr txBox="1"/>
          <p:nvPr/>
        </p:nvSpPr>
        <p:spPr>
          <a:xfrm>
            <a:off x="5392153" y="3567869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AFDFA9-5135-4354-90B5-92504403725D}"/>
              </a:ext>
            </a:extLst>
          </p:cNvPr>
          <p:cNvSpPr txBox="1"/>
          <p:nvPr/>
        </p:nvSpPr>
        <p:spPr>
          <a:xfrm>
            <a:off x="5434632" y="4156624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3115B4D-AEAE-4E6D-A69B-2631F55C279C}"/>
              </a:ext>
            </a:extLst>
          </p:cNvPr>
          <p:cNvSpPr txBox="1"/>
          <p:nvPr/>
        </p:nvSpPr>
        <p:spPr>
          <a:xfrm>
            <a:off x="5494745" y="4745379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Invasion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47BBB53-5A5A-43BA-9028-D4FF15B265CD}"/>
              </a:ext>
            </a:extLst>
          </p:cNvPr>
          <p:cNvSpPr txBox="1"/>
          <p:nvPr/>
        </p:nvSpPr>
        <p:spPr>
          <a:xfrm>
            <a:off x="8139018" y="2390359"/>
            <a:ext cx="203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Tumor weight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66CC621-9681-40B1-B3FF-F73B00D8B8E3}"/>
              </a:ext>
            </a:extLst>
          </p:cNvPr>
          <p:cNvSpPr txBox="1"/>
          <p:nvPr/>
        </p:nvSpPr>
        <p:spPr>
          <a:xfrm>
            <a:off x="8330481" y="2979114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Metastasis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24748010-5538-4AAD-AABE-F27775A97410}"/>
              </a:ext>
            </a:extLst>
          </p:cNvPr>
          <p:cNvSpPr/>
          <p:nvPr/>
        </p:nvSpPr>
        <p:spPr>
          <a:xfrm rot="10800000">
            <a:off x="7153232" y="2389500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F99AF0B2-D74C-4287-83F6-0C266C1C9AEE}"/>
              </a:ext>
            </a:extLst>
          </p:cNvPr>
          <p:cNvSpPr/>
          <p:nvPr/>
        </p:nvSpPr>
        <p:spPr>
          <a:xfrm rot="10800000">
            <a:off x="7153232" y="2979814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4EDA275A-783F-4426-9847-325DDF5EF7A2}"/>
              </a:ext>
            </a:extLst>
          </p:cNvPr>
          <p:cNvSpPr/>
          <p:nvPr/>
        </p:nvSpPr>
        <p:spPr>
          <a:xfrm>
            <a:off x="7153232" y="3570128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2EFD0250-F937-438E-B6BB-46B57B59C31E}"/>
              </a:ext>
            </a:extLst>
          </p:cNvPr>
          <p:cNvSpPr/>
          <p:nvPr/>
        </p:nvSpPr>
        <p:spPr>
          <a:xfrm rot="10800000">
            <a:off x="7153232" y="4160442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44E68CCE-568B-454C-AE08-4B978DD4DA02}"/>
              </a:ext>
            </a:extLst>
          </p:cNvPr>
          <p:cNvSpPr/>
          <p:nvPr/>
        </p:nvSpPr>
        <p:spPr>
          <a:xfrm rot="10800000">
            <a:off x="7153232" y="4750756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9BD57BB-FB7B-4F85-9594-2DEB78357A1B}"/>
              </a:ext>
            </a:extLst>
          </p:cNvPr>
          <p:cNvSpPr txBox="1"/>
          <p:nvPr/>
        </p:nvSpPr>
        <p:spPr>
          <a:xfrm>
            <a:off x="6258230" y="882419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Functional assay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EED259B3-5ED5-4EB8-8CBB-86A87DE3FA33}"/>
              </a:ext>
            </a:extLst>
          </p:cNvPr>
          <p:cNvSpPr/>
          <p:nvPr/>
        </p:nvSpPr>
        <p:spPr>
          <a:xfrm rot="10800000">
            <a:off x="10281958" y="2389500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箭號: 向下 43">
            <a:extLst>
              <a:ext uri="{FF2B5EF4-FFF2-40B4-BE49-F238E27FC236}">
                <a16:creationId xmlns:a16="http://schemas.microsoft.com/office/drawing/2014/main" id="{2830684B-DA7D-4061-91EC-4BC89537801B}"/>
              </a:ext>
            </a:extLst>
          </p:cNvPr>
          <p:cNvSpPr/>
          <p:nvPr/>
        </p:nvSpPr>
        <p:spPr>
          <a:xfrm rot="10800000">
            <a:off x="10281958" y="2979814"/>
            <a:ext cx="340468" cy="461665"/>
          </a:xfrm>
          <a:prstGeom prst="downArrow">
            <a:avLst>
              <a:gd name="adj1" fmla="val 44286"/>
              <a:gd name="adj2" fmla="val 5571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E5F1079-7B80-4AE7-A1C1-AF910B957365}"/>
              </a:ext>
            </a:extLst>
          </p:cNvPr>
          <p:cNvSpPr txBox="1"/>
          <p:nvPr/>
        </p:nvSpPr>
        <p:spPr>
          <a:xfrm>
            <a:off x="1815154" y="1288506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Colorectal cancer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/>
      <p:bldP spid="43" grpId="0" animBg="1"/>
      <p:bldP spid="44" grpId="0" animBg="1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located in nucleus and potential binding with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17BF36E-FE9D-4A55-A231-27D1C2311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3" y="2028003"/>
            <a:ext cx="3586688" cy="31999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1C2B7BF-D86F-4D48-8142-0E7DD82E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54" y="1829019"/>
            <a:ext cx="4364326" cy="31999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94E9F4-F179-4610-8945-D89D443A9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163" y="1579823"/>
            <a:ext cx="3810532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were binding with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in nucleus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BEF28F5-84A4-40EA-88FE-CD1C5419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7" y="1789887"/>
            <a:ext cx="3132184" cy="368536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ED5A5D6-9A9E-44E9-BF41-30FDE3DA3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405" y="1663122"/>
            <a:ext cx="2834117" cy="40965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92749D-336E-443A-9F57-6506119F6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606" y="1658969"/>
            <a:ext cx="5922394" cy="38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Detected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binding site with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E8DE532-DA9A-4CAB-B436-7DB08E11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143" y="1183269"/>
            <a:ext cx="3910781" cy="27876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A21F016-F343-4007-90F6-04F0043C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88" y="3970913"/>
            <a:ext cx="3183960" cy="28870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2A1CF9-7DBB-45C4-A370-9312CE7F8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99833"/>
            <a:ext cx="5240315" cy="35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The level of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unchanged while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overexpressed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39F6FA5-B048-419B-A024-61E4CA52F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5" y="1986201"/>
            <a:ext cx="6354062" cy="342947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28E3D9A-BCE6-4AF8-AB33-4F34ABB48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522" y="1181384"/>
            <a:ext cx="2762086" cy="27227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28CC72-3154-4974-849D-05A18257D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358" y="3927563"/>
            <a:ext cx="2922406" cy="27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3539"/>
            <a:ext cx="1501255" cy="419934"/>
          </a:xfrm>
          <a:prstGeom prst="rect">
            <a:avLst/>
          </a:prstGeom>
          <a:solidFill>
            <a:srgbClr val="76D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Introduction</a:t>
            </a:r>
            <a:endParaRPr lang="zh-TW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1501255" y="-3539"/>
            <a:ext cx="10690745" cy="4264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44500"/>
                  <a:satMod val="160000"/>
                  <a:lumMod val="50000"/>
                  <a:lumOff val="50000"/>
                </a:srgbClr>
              </a:gs>
              <a:gs pos="100000">
                <a:srgbClr val="7DDF4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5C5C17-76CF-C546-9BEE-E324FC717BDC}"/>
              </a:ext>
            </a:extLst>
          </p:cNvPr>
          <p:cNvSpPr/>
          <p:nvPr/>
        </p:nvSpPr>
        <p:spPr>
          <a:xfrm>
            <a:off x="3333296" y="550604"/>
            <a:ext cx="5537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Cancer Statistics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C9F87A-69E0-B445-B78E-5F05B8E98FDF}"/>
              </a:ext>
            </a:extLst>
          </p:cNvPr>
          <p:cNvSpPr/>
          <p:nvPr/>
        </p:nvSpPr>
        <p:spPr>
          <a:xfrm>
            <a:off x="1859479" y="2241403"/>
            <a:ext cx="748773" cy="41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2035793" y="2525339"/>
            <a:ext cx="365662" cy="393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71401E7-33FD-4AAF-8A24-A940D107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02" y="1146478"/>
            <a:ext cx="6229996" cy="531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3140E197-3600-4F85-808D-9F15B16F6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3939"/>
            <a:ext cx="86407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TW" i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CA: A Cancer Journal for Clinicians 71: 1: 7-33 (2021)</a:t>
            </a: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C083B3AA-1D66-4695-A8F2-6CC44FB6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0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51000">
                <a:srgbClr val="FF5D5D"/>
              </a:gs>
              <a:gs pos="0">
                <a:srgbClr val="FFE1E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Summary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F95817-2A9E-41BC-83F9-C286EE07EE93}"/>
              </a:ext>
            </a:extLst>
          </p:cNvPr>
          <p:cNvSpPr txBox="1"/>
          <p:nvPr/>
        </p:nvSpPr>
        <p:spPr>
          <a:xfrm>
            <a:off x="450325" y="706106"/>
            <a:ext cx="210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00E0C571-23DA-47C2-9FAC-FD6F1092F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1" t="22120" r="6781" b="54500"/>
          <a:stretch/>
        </p:blipFill>
        <p:spPr>
          <a:xfrm>
            <a:off x="6377042" y="2533462"/>
            <a:ext cx="4662603" cy="100448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0451899-AAE4-4413-ADDC-69FB3B327B7A}"/>
              </a:ext>
            </a:extLst>
          </p:cNvPr>
          <p:cNvSpPr/>
          <p:nvPr/>
        </p:nvSpPr>
        <p:spPr>
          <a:xfrm>
            <a:off x="6610742" y="3340112"/>
            <a:ext cx="447981" cy="1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1242A013-4C5B-43EE-9D33-4B7BDB490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5173" t="24660" r="13530" b="58132"/>
          <a:stretch/>
        </p:blipFill>
        <p:spPr>
          <a:xfrm>
            <a:off x="9958434" y="2636869"/>
            <a:ext cx="680936" cy="739302"/>
          </a:xfrm>
          <a:prstGeom prst="rect">
            <a:avLst/>
          </a:prstGeom>
        </p:spPr>
      </p:pic>
      <p:pic>
        <p:nvPicPr>
          <p:cNvPr id="1026" name="Picture 2" descr="Protein HNRPK PDB 1j5k.png">
            <a:extLst>
              <a:ext uri="{FF2B5EF4-FFF2-40B4-BE49-F238E27FC236}">
                <a16:creationId xmlns:a16="http://schemas.microsoft.com/office/drawing/2014/main" id="{03579E55-4F8F-4A58-86BF-FECFD544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20" y="1311242"/>
            <a:ext cx="2899097" cy="17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6C7BCFC9-BD37-416D-929E-0EC22130BB7D}"/>
              </a:ext>
            </a:extLst>
          </p:cNvPr>
          <p:cNvSpPr txBox="1"/>
          <p:nvPr/>
        </p:nvSpPr>
        <p:spPr>
          <a:xfrm>
            <a:off x="2752523" y="706106"/>
            <a:ext cx="210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9763911D-DAEF-4AFC-8AA8-5611FB81B259}"/>
              </a:ext>
            </a:extLst>
          </p:cNvPr>
          <p:cNvSpPr/>
          <p:nvPr/>
        </p:nvSpPr>
        <p:spPr>
          <a:xfrm>
            <a:off x="585972" y="3056150"/>
            <a:ext cx="5273407" cy="3445334"/>
          </a:xfrm>
          <a:prstGeom prst="ellipse">
            <a:avLst/>
          </a:prstGeom>
          <a:blipFill dpi="0" rotWithShape="1">
            <a:blip r:embed="rId5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5FA460A9-B42F-450F-8446-FCC779E47362}"/>
              </a:ext>
            </a:extLst>
          </p:cNvPr>
          <p:cNvSpPr/>
          <p:nvPr/>
        </p:nvSpPr>
        <p:spPr>
          <a:xfrm>
            <a:off x="585971" y="3056150"/>
            <a:ext cx="5273407" cy="3445334"/>
          </a:xfrm>
          <a:prstGeom prst="ellipse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5644" y1="69361" x2="75644" y2="69361"/>
                          <a14:backgroundMark x1="79381" y1="62575" x2="61662" y2="73553"/>
                          <a14:backgroundMark x1="53544" y1="77545" x2="57861" y2="64671"/>
                          <a14:backgroundMark x1="57861" y1="64671" x2="66817" y2="51597"/>
                          <a14:backgroundMark x1="55348" y1="25050" x2="52448" y2="53792"/>
                          <a14:backgroundMark x1="52448" y1="53792" x2="52255" y2="5439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475D9CEF-138C-4CCA-9282-57EFF9185722}"/>
              </a:ext>
            </a:extLst>
          </p:cNvPr>
          <p:cNvSpPr/>
          <p:nvPr/>
        </p:nvSpPr>
        <p:spPr>
          <a:xfrm>
            <a:off x="8540885" y="3774332"/>
            <a:ext cx="642026" cy="1004485"/>
          </a:xfrm>
          <a:prstGeom prst="downArrow">
            <a:avLst>
              <a:gd name="adj1" fmla="val 43939"/>
              <a:gd name="adj2" fmla="val 65152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ADAFC13-CA86-4E6B-9FC7-BC0FBB08295F}"/>
              </a:ext>
            </a:extLst>
          </p:cNvPr>
          <p:cNvSpPr txBox="1"/>
          <p:nvPr/>
        </p:nvSpPr>
        <p:spPr>
          <a:xfrm>
            <a:off x="8510680" y="4642629"/>
            <a:ext cx="702436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781CF99E-CE65-481F-91A5-EE342C163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515" y="1524487"/>
            <a:ext cx="941560" cy="871293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29FBC000-461B-4A1D-B678-451FDFDDEA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4379"/>
          <a:stretch/>
        </p:blipFill>
        <p:spPr>
          <a:xfrm>
            <a:off x="9828122" y="1060132"/>
            <a:ext cx="941560" cy="8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00143 0.1196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19" grpId="0" animBg="1"/>
      <p:bldP spid="51" grpId="0" animBg="1"/>
      <p:bldP spid="23" grpId="0" animBg="1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enhanced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SUMOylation through SENP2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05B5D2B-C6BA-4D7D-8701-243BE109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73" y="1567426"/>
            <a:ext cx="2869571" cy="45441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7D972CC-7A9E-4537-8789-E70009C1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358" y="1436168"/>
            <a:ext cx="4157151" cy="4529547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ED75EF9F-E4B2-421A-A073-470E27E8CDE8}"/>
              </a:ext>
            </a:extLst>
          </p:cNvPr>
          <p:cNvGrpSpPr/>
          <p:nvPr/>
        </p:nvGrpSpPr>
        <p:grpSpPr>
          <a:xfrm>
            <a:off x="3364419" y="1367416"/>
            <a:ext cx="4208390" cy="5018105"/>
            <a:chOff x="3364419" y="1367416"/>
            <a:chExt cx="4208390" cy="5018105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5AAA6DB-6896-4992-9A76-84122CF35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4419" y="1367416"/>
              <a:ext cx="4208390" cy="494028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08E9B95-BFE0-45B0-A56E-D0FB9A6D1227}"/>
                </a:ext>
              </a:extLst>
            </p:cNvPr>
            <p:cNvSpPr/>
            <p:nvPr/>
          </p:nvSpPr>
          <p:spPr>
            <a:xfrm>
              <a:off x="4095345" y="6111568"/>
              <a:ext cx="282102" cy="273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20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SUMOylation enhanced the interaction with p53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26B19C-3D71-46CD-82C3-C5830238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126" y="1599714"/>
            <a:ext cx="4633877" cy="47858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B95634-6A98-453B-94C5-F25697648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646" y="2061086"/>
            <a:ext cx="3250039" cy="3539269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7AA6DBF-CD33-4D3C-8296-1A854E135219}"/>
              </a:ext>
            </a:extLst>
          </p:cNvPr>
          <p:cNvGrpSpPr/>
          <p:nvPr/>
        </p:nvGrpSpPr>
        <p:grpSpPr>
          <a:xfrm>
            <a:off x="182556" y="1275922"/>
            <a:ext cx="3707851" cy="5109599"/>
            <a:chOff x="182556" y="1275922"/>
            <a:chExt cx="3707851" cy="5109599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2A2DF052-9BB2-4076-A4DB-469D95C33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556" y="1275922"/>
              <a:ext cx="3707851" cy="510959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94188A1-5B7E-4B89-8F38-7AF3DF31F524}"/>
                </a:ext>
              </a:extLst>
            </p:cNvPr>
            <p:cNvSpPr/>
            <p:nvPr/>
          </p:nvSpPr>
          <p:spPr>
            <a:xfrm>
              <a:off x="3696511" y="1275922"/>
              <a:ext cx="193896" cy="368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3B0950E1-1EF4-401B-BBE6-12E61DA8B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31" y="1313589"/>
            <a:ext cx="336729" cy="3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SUMOylation enhanced the interaction with p53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A75FCCC-0560-464B-9141-92170EBD0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360"/>
          <a:stretch/>
        </p:blipFill>
        <p:spPr>
          <a:xfrm>
            <a:off x="347157" y="2078010"/>
            <a:ext cx="3579785" cy="36029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980C67B-BC28-4861-9462-53803257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04" y="1406802"/>
            <a:ext cx="7618590" cy="46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51000">
                <a:srgbClr val="FF5D5D"/>
              </a:gs>
              <a:gs pos="0">
                <a:srgbClr val="FFE1E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Summary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16F35E-A78F-4E93-B2D8-2A76698EF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836" y="3307011"/>
            <a:ext cx="1440905" cy="1327912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224FC89F-F348-4EB0-B194-A2D5E51F1458}"/>
              </a:ext>
            </a:extLst>
          </p:cNvPr>
          <p:cNvSpPr/>
          <p:nvPr/>
        </p:nvSpPr>
        <p:spPr>
          <a:xfrm>
            <a:off x="4931859" y="3959789"/>
            <a:ext cx="2470890" cy="1108170"/>
          </a:xfrm>
          <a:prstGeom prst="ellipse">
            <a:avLst/>
          </a:prstGeom>
          <a:solidFill>
            <a:srgbClr val="8D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zh-TW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721DB1B-8259-4574-BD3F-0F4D3EE562FE}"/>
              </a:ext>
            </a:extLst>
          </p:cNvPr>
          <p:cNvSpPr/>
          <p:nvPr/>
        </p:nvSpPr>
        <p:spPr>
          <a:xfrm rot="21021547">
            <a:off x="7061748" y="2566662"/>
            <a:ext cx="1658656" cy="8422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SUMO</a:t>
            </a:r>
            <a:endParaRPr lang="zh-TW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AFC1C8DA-A9C9-4F5C-AF6A-A09B2505C447}"/>
              </a:ext>
            </a:extLst>
          </p:cNvPr>
          <p:cNvSpPr/>
          <p:nvPr/>
        </p:nvSpPr>
        <p:spPr>
          <a:xfrm>
            <a:off x="3450935" y="1636234"/>
            <a:ext cx="1776290" cy="865257"/>
          </a:xfrm>
          <a:prstGeom prst="ellipse">
            <a:avLst/>
          </a:prstGeom>
          <a:solidFill>
            <a:srgbClr val="97F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SENP2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32CB43C-25BD-4611-9D4A-522A7F1E14E0}"/>
              </a:ext>
            </a:extLst>
          </p:cNvPr>
          <p:cNvSpPr/>
          <p:nvPr/>
        </p:nvSpPr>
        <p:spPr>
          <a:xfrm>
            <a:off x="8494883" y="3959789"/>
            <a:ext cx="1281415" cy="915998"/>
          </a:xfrm>
          <a:prstGeom prst="ellipse">
            <a:avLst/>
          </a:prstGeom>
          <a:solidFill>
            <a:srgbClr val="E2E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  <a:endParaRPr lang="zh-TW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圖形 13" descr="箭號 (略彎曲線)">
            <a:extLst>
              <a:ext uri="{FF2B5EF4-FFF2-40B4-BE49-F238E27FC236}">
                <a16:creationId xmlns:a16="http://schemas.microsoft.com/office/drawing/2014/main" id="{BA3D9F26-85E1-40BB-8DF0-62BB987C37E8}"/>
              </a:ext>
            </a:extLst>
          </p:cNvPr>
          <p:cNvSpPr/>
          <p:nvPr/>
        </p:nvSpPr>
        <p:spPr>
          <a:xfrm rot="20374040">
            <a:off x="3391274" y="3398496"/>
            <a:ext cx="1761204" cy="745627"/>
          </a:xfrm>
          <a:custGeom>
            <a:avLst/>
            <a:gdLst>
              <a:gd name="connsiteX0" fmla="*/ 1180213 w 1192950"/>
              <a:gd name="connsiteY0" fmla="*/ 331893 h 662750"/>
              <a:gd name="connsiteX1" fmla="*/ 862093 w 1192950"/>
              <a:gd name="connsiteY1" fmla="*/ 13773 h 662750"/>
              <a:gd name="connsiteX2" fmla="*/ 862093 w 1192950"/>
              <a:gd name="connsiteY2" fmla="*/ 212598 h 662750"/>
              <a:gd name="connsiteX3" fmla="*/ 13773 w 1192950"/>
              <a:gd name="connsiteY3" fmla="*/ 212598 h 662750"/>
              <a:gd name="connsiteX4" fmla="*/ 862093 w 1192950"/>
              <a:gd name="connsiteY4" fmla="*/ 517463 h 662750"/>
              <a:gd name="connsiteX5" fmla="*/ 862093 w 1192950"/>
              <a:gd name="connsiteY5" fmla="*/ 650013 h 662750"/>
              <a:gd name="connsiteX6" fmla="*/ 1180213 w 1192950"/>
              <a:gd name="connsiteY6" fmla="*/ 331893 h 6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2950" h="662750">
                <a:moveTo>
                  <a:pt x="1180213" y="331893"/>
                </a:moveTo>
                <a:cubicBezTo>
                  <a:pt x="1184189" y="331893"/>
                  <a:pt x="862093" y="13773"/>
                  <a:pt x="862093" y="13773"/>
                </a:cubicBezTo>
                <a:lnTo>
                  <a:pt x="862093" y="212598"/>
                </a:lnTo>
                <a:cubicBezTo>
                  <a:pt x="651338" y="308034"/>
                  <a:pt x="13773" y="212598"/>
                  <a:pt x="13773" y="212598"/>
                </a:cubicBezTo>
                <a:cubicBezTo>
                  <a:pt x="13773" y="212598"/>
                  <a:pt x="465768" y="558553"/>
                  <a:pt x="862093" y="517463"/>
                </a:cubicBezTo>
                <a:lnTo>
                  <a:pt x="862093" y="650013"/>
                </a:lnTo>
                <a:lnTo>
                  <a:pt x="1180213" y="331893"/>
                </a:lnTo>
                <a:close/>
              </a:path>
            </a:pathLst>
          </a:custGeom>
          <a:solidFill>
            <a:srgbClr val="FFC000"/>
          </a:solidFill>
          <a:ln w="13196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539974F-B6DA-4A68-BB16-0C67BF2E2B14}"/>
              </a:ext>
            </a:extLst>
          </p:cNvPr>
          <p:cNvSpPr txBox="1"/>
          <p:nvPr/>
        </p:nvSpPr>
        <p:spPr>
          <a:xfrm>
            <a:off x="1632359" y="2907696"/>
            <a:ext cx="210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14000E-A8D9-469B-82D2-067C16C38E72}"/>
              </a:ext>
            </a:extLst>
          </p:cNvPr>
          <p:cNvGrpSpPr/>
          <p:nvPr/>
        </p:nvGrpSpPr>
        <p:grpSpPr>
          <a:xfrm rot="2833888">
            <a:off x="4895222" y="2685081"/>
            <a:ext cx="1229399" cy="731974"/>
            <a:chOff x="6358176" y="1429966"/>
            <a:chExt cx="1229399" cy="73197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E15C1D6-024B-4874-8AD0-1D17FD7C13CC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10FCC08-4AEE-4CB9-9632-97E35DCFD81D}"/>
                </a:ext>
              </a:extLst>
            </p:cNvPr>
            <p:cNvSpPr/>
            <p:nvPr/>
          </p:nvSpPr>
          <p:spPr>
            <a:xfrm>
              <a:off x="7305473" y="1429966"/>
              <a:ext cx="282102" cy="731974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3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06472 0.0877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08932 0.0041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06342 0.0868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08932 0.00162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06342 0.086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08932 0.00162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9" grpId="3" animBg="1"/>
      <p:bldP spid="11" grpId="0" animBg="1"/>
      <p:bldP spid="12" grpId="0" animBg="1"/>
      <p:bldP spid="12" grpId="1" animBg="1"/>
      <p:bldP spid="12" grpId="2" animBg="1"/>
      <p:bldP spid="12" grpId="3" animBg="1"/>
      <p:bldP spid="36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The downstream genes influenced by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1693604-733E-47C5-A797-3237B3767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8" y="1595336"/>
            <a:ext cx="2817669" cy="44801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08A8F1-64CE-454F-8F09-4F1C5F0C0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387" y="1673333"/>
            <a:ext cx="4486137" cy="4794407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FB5A99F4-F263-4F7A-A01E-603CC90393F8}"/>
              </a:ext>
            </a:extLst>
          </p:cNvPr>
          <p:cNvGrpSpPr/>
          <p:nvPr/>
        </p:nvGrpSpPr>
        <p:grpSpPr>
          <a:xfrm>
            <a:off x="3800017" y="1507788"/>
            <a:ext cx="3104642" cy="4877733"/>
            <a:chOff x="3800017" y="1507788"/>
            <a:chExt cx="3104642" cy="487773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D0F017D-DEC6-4284-B740-725667087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017" y="1507788"/>
              <a:ext cx="3104642" cy="479440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71C3F9-B4BD-4C59-8F08-DB1AFE5EAB9B}"/>
                </a:ext>
              </a:extLst>
            </p:cNvPr>
            <p:cNvSpPr/>
            <p:nvPr/>
          </p:nvSpPr>
          <p:spPr>
            <a:xfrm>
              <a:off x="6507804" y="6075508"/>
              <a:ext cx="396855" cy="310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4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The level of Serpine1 was downregulated by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5AF71B2-0C2E-4319-90DF-1BB72DBE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6" y="1752275"/>
            <a:ext cx="4638169" cy="20347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7F548A-1161-472D-A663-C9C88BC58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48" y="4189195"/>
            <a:ext cx="4882597" cy="24095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055A25-C0C5-4B76-8CFD-15702C217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486" y="1414219"/>
            <a:ext cx="2911953" cy="23126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632CA48-7A03-485D-8186-44551C3CC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181" y="4021170"/>
            <a:ext cx="1828441" cy="26436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0ED204C-C92B-46AC-833E-C10C1FFB3D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7"/>
          <a:stretch/>
        </p:blipFill>
        <p:spPr>
          <a:xfrm>
            <a:off x="7842147" y="4001715"/>
            <a:ext cx="1463127" cy="264367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49EF21C-7CA3-4D1C-B4C4-4145EA066B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06"/>
          <a:stretch/>
        </p:blipFill>
        <p:spPr>
          <a:xfrm>
            <a:off x="9580505" y="3917378"/>
            <a:ext cx="1643211" cy="28123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624B3D2-160E-462F-A57C-3EB66EAC2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987" y="1386522"/>
            <a:ext cx="3010088" cy="240051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7A70EAB-1458-4E9A-935C-1E6381108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169" y="1386522"/>
            <a:ext cx="276614" cy="3380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164673C-E5D5-41C5-B0A4-4468C4A4AE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20" y="4189195"/>
            <a:ext cx="266907" cy="28552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747398B-59BD-41FC-8056-E718B7C8A6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2470" y="1386522"/>
            <a:ext cx="308031" cy="33808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348DA3E-68E2-4BF3-8992-D1298901D9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6655" y="3850795"/>
            <a:ext cx="276152" cy="30184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DB96BD9-D2E2-4633-B25A-8D5B1DE17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7124" y="3792368"/>
            <a:ext cx="274531" cy="36391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42C7AC0-6B82-4768-B5E5-E3BADF4B15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4733" y="3814235"/>
            <a:ext cx="194955" cy="3639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C186B1F-E382-47DD-88A4-87B80DB60C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8593" y="1209683"/>
            <a:ext cx="348083" cy="3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regulated cell cycle through Serpine1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8BFF1FD-9604-4456-B235-D8511A8E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75" y="1753792"/>
            <a:ext cx="7382039" cy="413425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28ABA45-D7C1-42D8-8A0C-04D17D3FA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472" y="1600964"/>
            <a:ext cx="3550235" cy="44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F720E41-533C-4230-8EA4-265614F94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76" y="1267327"/>
            <a:ext cx="11692647" cy="511819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3BC36C1-FF9D-45F5-B025-4F19F0A22D9F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regulated apoptosis through Serpine1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B219080-677F-4328-A875-B6B6D8F7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00" y="1122201"/>
            <a:ext cx="9965800" cy="56328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60A7DEF-3531-4AE7-82BC-7DE97EA0748B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regulated cell cycle and apoptosis through Serpine1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869E099-B598-CD49-BDE1-D45D4B9EC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95" y="2653352"/>
            <a:ext cx="8265410" cy="31373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5C5C17-76CF-C546-9BEE-E324FC717BDC}"/>
              </a:ext>
            </a:extLst>
          </p:cNvPr>
          <p:cNvSpPr/>
          <p:nvPr/>
        </p:nvSpPr>
        <p:spPr>
          <a:xfrm>
            <a:off x="3333296" y="550604"/>
            <a:ext cx="5537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Circular RNA (circRNA)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C9F87A-69E0-B445-B78E-5F05B8E98FDF}"/>
              </a:ext>
            </a:extLst>
          </p:cNvPr>
          <p:cNvSpPr/>
          <p:nvPr/>
        </p:nvSpPr>
        <p:spPr>
          <a:xfrm>
            <a:off x="1859479" y="2426229"/>
            <a:ext cx="748773" cy="41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E8A7D3C-9A64-384F-9645-CA06CD941329}"/>
              </a:ext>
            </a:extLst>
          </p:cNvPr>
          <p:cNvSpPr txBox="1"/>
          <p:nvPr/>
        </p:nvSpPr>
        <p:spPr>
          <a:xfrm>
            <a:off x="2035793" y="1453265"/>
            <a:ext cx="835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CircRNAs are formed by back-splicing of pre-mRNA transcripts with canonical splicing sites : AG-GT (U)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938B5D7-C7BD-6948-B6E2-72DBF9583336}"/>
              </a:ext>
            </a:extLst>
          </p:cNvPr>
          <p:cNvSpPr txBox="1"/>
          <p:nvPr/>
        </p:nvSpPr>
        <p:spPr>
          <a:xfrm>
            <a:off x="0" y="6550223"/>
            <a:ext cx="4946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 i="1" dirty="0">
                <a:solidFill>
                  <a:schemeClr val="bg2">
                    <a:lumMod val="50000"/>
                  </a:schemeClr>
                </a:solidFill>
              </a:rPr>
              <a:t>Nature </a:t>
            </a:r>
            <a:r>
              <a:rPr lang="en-US" altLang="zh-TW" sz="1400" i="1" dirty="0">
                <a:solidFill>
                  <a:schemeClr val="bg2">
                    <a:lumMod val="50000"/>
                  </a:schemeClr>
                </a:solidFill>
              </a:rPr>
              <a:t>495:333-338.</a:t>
            </a:r>
            <a:r>
              <a:rPr lang="en" altLang="zh-TW" sz="1400" i="1" dirty="0">
                <a:solidFill>
                  <a:schemeClr val="bg2">
                    <a:lumMod val="50000"/>
                  </a:schemeClr>
                </a:solidFill>
              </a:rPr>
              <a:t> (2013) </a:t>
            </a:r>
            <a:endParaRPr lang="zh-TW" altLang="en-US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5793" y="2710165"/>
            <a:ext cx="365662" cy="393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56BFB3-5CD5-43A8-B886-37082DB7DFDE}"/>
              </a:ext>
            </a:extLst>
          </p:cNvPr>
          <p:cNvSpPr/>
          <p:nvPr/>
        </p:nvSpPr>
        <p:spPr>
          <a:xfrm>
            <a:off x="0" y="-3539"/>
            <a:ext cx="1501255" cy="419934"/>
          </a:xfrm>
          <a:prstGeom prst="rect">
            <a:avLst/>
          </a:prstGeom>
          <a:solidFill>
            <a:srgbClr val="76D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Introduction</a:t>
            </a:r>
            <a:endParaRPr lang="zh-TW" altLang="en-US" sz="2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1A115DB-6F3C-4EBF-8110-03BA7399741C}"/>
              </a:ext>
            </a:extLst>
          </p:cNvPr>
          <p:cNvSpPr/>
          <p:nvPr/>
        </p:nvSpPr>
        <p:spPr>
          <a:xfrm>
            <a:off x="1501255" y="-3539"/>
            <a:ext cx="10690745" cy="4264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44500"/>
                  <a:satMod val="160000"/>
                  <a:lumMod val="50000"/>
                  <a:lumOff val="50000"/>
                </a:srgbClr>
              </a:gs>
              <a:gs pos="100000">
                <a:srgbClr val="7DDF4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">
            <a:extLst>
              <a:ext uri="{FF2B5EF4-FFF2-40B4-BE49-F238E27FC236}">
                <a16:creationId xmlns:a16="http://schemas.microsoft.com/office/drawing/2014/main" id="{3638C137-5702-45F6-87C1-07302868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0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51000">
                <a:srgbClr val="FF5D5D"/>
              </a:gs>
              <a:gs pos="0">
                <a:srgbClr val="FFE1E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Summary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16F35E-A78F-4E93-B2D8-2A76698EF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07" y="1737764"/>
            <a:ext cx="1440905" cy="1327912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224FC89F-F348-4EB0-B194-A2D5E51F1458}"/>
              </a:ext>
            </a:extLst>
          </p:cNvPr>
          <p:cNvSpPr/>
          <p:nvPr/>
        </p:nvSpPr>
        <p:spPr>
          <a:xfrm>
            <a:off x="2848276" y="4198820"/>
            <a:ext cx="2470890" cy="1108170"/>
          </a:xfrm>
          <a:prstGeom prst="ellipse">
            <a:avLst/>
          </a:prstGeom>
          <a:solidFill>
            <a:srgbClr val="8D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zh-TW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721DB1B-8259-4574-BD3F-0F4D3EE562FE}"/>
              </a:ext>
            </a:extLst>
          </p:cNvPr>
          <p:cNvSpPr/>
          <p:nvPr/>
        </p:nvSpPr>
        <p:spPr>
          <a:xfrm rot="21021547">
            <a:off x="2775928" y="3395309"/>
            <a:ext cx="1658656" cy="8422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SUMO</a:t>
            </a:r>
            <a:endParaRPr lang="zh-TW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32CB43C-25BD-4611-9D4A-522A7F1E14E0}"/>
              </a:ext>
            </a:extLst>
          </p:cNvPr>
          <p:cNvSpPr/>
          <p:nvPr/>
        </p:nvSpPr>
        <p:spPr>
          <a:xfrm>
            <a:off x="4564028" y="3479607"/>
            <a:ext cx="1281415" cy="915998"/>
          </a:xfrm>
          <a:prstGeom prst="ellipse">
            <a:avLst/>
          </a:prstGeom>
          <a:solidFill>
            <a:srgbClr val="E2E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  <a:endParaRPr lang="zh-TW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539974F-B6DA-4A68-BB16-0C67BF2E2B14}"/>
              </a:ext>
            </a:extLst>
          </p:cNvPr>
          <p:cNvSpPr txBox="1"/>
          <p:nvPr/>
        </p:nvSpPr>
        <p:spPr>
          <a:xfrm>
            <a:off x="207730" y="1276099"/>
            <a:ext cx="210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B55A6F3-385A-435B-B04B-1C5BE6E97BF0}"/>
              </a:ext>
            </a:extLst>
          </p:cNvPr>
          <p:cNvSpPr/>
          <p:nvPr/>
        </p:nvSpPr>
        <p:spPr>
          <a:xfrm>
            <a:off x="5452276" y="1345079"/>
            <a:ext cx="2470890" cy="1108170"/>
          </a:xfrm>
          <a:prstGeom prst="ellipse">
            <a:avLst/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endParaRPr lang="zh-TW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圖形 2" descr="箭號 (直線)">
            <a:extLst>
              <a:ext uri="{FF2B5EF4-FFF2-40B4-BE49-F238E27FC236}">
                <a16:creationId xmlns:a16="http://schemas.microsoft.com/office/drawing/2014/main" id="{6E253C29-1537-4D31-A542-BCA2A2C4635E}"/>
              </a:ext>
            </a:extLst>
          </p:cNvPr>
          <p:cNvSpPr/>
          <p:nvPr/>
        </p:nvSpPr>
        <p:spPr>
          <a:xfrm rot="13742360">
            <a:off x="1209970" y="3274519"/>
            <a:ext cx="1793445" cy="689109"/>
          </a:xfrm>
          <a:custGeom>
            <a:avLst/>
            <a:gdLst>
              <a:gd name="connsiteX0" fmla="*/ 339363 w 1218527"/>
              <a:gd name="connsiteY0" fmla="*/ 132344 h 506581"/>
              <a:gd name="connsiteX1" fmla="*/ 339363 w 1218527"/>
              <a:gd name="connsiteY1" fmla="*/ 10765 h 506581"/>
              <a:gd name="connsiteX2" fmla="*/ 14423 w 1218527"/>
              <a:gd name="connsiteY2" fmla="*/ 253924 h 506581"/>
              <a:gd name="connsiteX3" fmla="*/ 339363 w 1218527"/>
              <a:gd name="connsiteY3" fmla="*/ 497083 h 506581"/>
              <a:gd name="connsiteX4" fmla="*/ 339363 w 1218527"/>
              <a:gd name="connsiteY4" fmla="*/ 375503 h 506581"/>
              <a:gd name="connsiteX5" fmla="*/ 1205872 w 1218527"/>
              <a:gd name="connsiteY5" fmla="*/ 253924 h 506581"/>
              <a:gd name="connsiteX6" fmla="*/ 339363 w 1218527"/>
              <a:gd name="connsiteY6" fmla="*/ 132344 h 50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27" h="506581">
                <a:moveTo>
                  <a:pt x="339363" y="132344"/>
                </a:moveTo>
                <a:lnTo>
                  <a:pt x="339363" y="10765"/>
                </a:lnTo>
                <a:lnTo>
                  <a:pt x="14423" y="253924"/>
                </a:lnTo>
                <a:cubicBezTo>
                  <a:pt x="10361" y="253924"/>
                  <a:pt x="339363" y="497083"/>
                  <a:pt x="339363" y="497083"/>
                </a:cubicBezTo>
                <a:lnTo>
                  <a:pt x="339363" y="375503"/>
                </a:lnTo>
                <a:lnTo>
                  <a:pt x="1205872" y="253924"/>
                </a:lnTo>
                <a:lnTo>
                  <a:pt x="339363" y="132344"/>
                </a:lnTo>
                <a:close/>
              </a:path>
            </a:pathLst>
          </a:custGeom>
          <a:solidFill>
            <a:srgbClr val="FF0000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6146" name="Picture 2" descr="查看來源圖片">
            <a:extLst>
              <a:ext uri="{FF2B5EF4-FFF2-40B4-BE49-F238E27FC236}">
                <a16:creationId xmlns:a16="http://schemas.microsoft.com/office/drawing/2014/main" id="{12673A90-54A2-4170-8398-6FCA419D9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8" b="96484" l="3471" r="54801">
                        <a14:foregroundMark x1="18095" y1="21745" x2="18095" y2="21745"/>
                        <a14:foregroundMark x1="18095" y1="23698" x2="12629" y2="38411"/>
                        <a14:foregroundMark x1="12629" y1="38411" x2="11004" y2="57031"/>
                        <a14:foregroundMark x1="11004" y1="57031" x2="11669" y2="66016"/>
                        <a14:foregroundMark x1="11669" y1="66016" x2="13589" y2="72917"/>
                        <a14:foregroundMark x1="13589" y1="72917" x2="17578" y2="79427"/>
                        <a14:foregroundMark x1="17578" y1="79427" x2="29911" y2="86979"/>
                        <a14:foregroundMark x1="29911" y1="86979" x2="41211" y2="82161"/>
                        <a14:foregroundMark x1="41211" y1="82161" x2="47341" y2="72396"/>
                        <a14:foregroundMark x1="47341" y1="72396" x2="52585" y2="35938"/>
                        <a14:foregroundMark x1="52585" y1="35938" x2="29764" y2="7943"/>
                        <a14:foregroundMark x1="29764" y1="7943" x2="28360" y2="7943"/>
                        <a14:foregroundMark x1="19424" y1="11328" x2="14476" y2="17708"/>
                        <a14:foregroundMark x1="14476" y1="17708" x2="11226" y2="25781"/>
                        <a14:foregroundMark x1="11226" y1="25781" x2="9601" y2="41536"/>
                        <a14:foregroundMark x1="22378" y1="20313" x2="18981" y2="34635"/>
                        <a14:foregroundMark x1="18981" y1="34635" x2="13811" y2="47135"/>
                        <a14:foregroundMark x1="13811" y1="47135" x2="12703" y2="58464"/>
                        <a14:foregroundMark x1="22009" y1="8984" x2="24520" y2="15755"/>
                        <a14:foregroundMark x1="24520" y1="15755" x2="24594" y2="23438"/>
                        <a14:foregroundMark x1="24594" y1="23438" x2="22157" y2="28385"/>
                        <a14:foregroundMark x1="28434" y1="4948" x2="30576" y2="5208"/>
                        <a14:foregroundMark x1="25923" y1="15234" x2="22304" y2="19401"/>
                        <a14:foregroundMark x1="22304" y1="19401" x2="21492" y2="22005"/>
                        <a14:foregroundMark x1="43427" y1="23307" x2="47489" y2="27344"/>
                        <a14:foregroundMark x1="47489" y1="27344" x2="50222" y2="36198"/>
                        <a14:foregroundMark x1="52363" y1="41016" x2="54874" y2="44922"/>
                        <a14:foregroundMark x1="51773" y1="41797" x2="50369" y2="58594"/>
                        <a14:foregroundMark x1="50369" y1="58594" x2="48006" y2="69792"/>
                        <a14:foregroundMark x1="48006" y1="69792" x2="43501" y2="79688"/>
                        <a14:foregroundMark x1="44830" y1="57031" x2="48892" y2="56510"/>
                        <a14:foregroundMark x1="48892" y1="56510" x2="52659" y2="60547"/>
                        <a14:foregroundMark x1="52659" y1="60547" x2="51699" y2="67969"/>
                        <a14:foregroundMark x1="51699" y1="67969" x2="51625" y2="68229"/>
                        <a14:foregroundMark x1="46824" y1="77995" x2="52511" y2="64974"/>
                        <a14:foregroundMark x1="52511" y1="64974" x2="54357" y2="50651"/>
                        <a14:foregroundMark x1="54357" y1="50651" x2="54357" y2="50651"/>
                        <a14:foregroundMark x1="54948" y1="49219" x2="55391" y2="56250"/>
                        <a14:foregroundMark x1="55391" y1="56250" x2="53693" y2="63542"/>
                        <a14:foregroundMark x1="53693" y1="63542" x2="50739" y2="68750"/>
                        <a14:foregroundMark x1="50739" y1="68750" x2="49705" y2="75521"/>
                        <a14:foregroundMark x1="49705" y1="75521" x2="42614" y2="85156"/>
                        <a14:foregroundMark x1="42614" y1="85156" x2="33309" y2="90104"/>
                        <a14:foregroundMark x1="33309" y1="90104" x2="20532" y2="88281"/>
                        <a14:foregroundMark x1="20532" y1="88281" x2="20310" y2="88021"/>
                        <a14:foregroundMark x1="25554" y1="78125" x2="31315" y2="78385"/>
                        <a14:foregroundMark x1="31315" y1="78385" x2="36706" y2="78125"/>
                        <a14:foregroundMark x1="36706" y1="78125" x2="43131" y2="67188"/>
                        <a14:foregroundMark x1="43131" y1="67188" x2="46086" y2="53255"/>
                        <a14:foregroundMark x1="46086" y1="53255" x2="44756" y2="60938"/>
                        <a14:foregroundMark x1="44756" y1="60938" x2="41802" y2="67578"/>
                        <a14:foregroundMark x1="41802" y1="67578" x2="45716" y2="72917"/>
                        <a14:foregroundMark x1="45716" y1="72917" x2="37001" y2="81380"/>
                        <a14:foregroundMark x1="37001" y1="81380" x2="24372" y2="80599"/>
                        <a14:foregroundMark x1="24372" y1="80599" x2="19202" y2="77734"/>
                        <a14:foregroundMark x1="19202" y1="77734" x2="16617" y2="72005"/>
                        <a14:foregroundMark x1="16617" y1="72005" x2="17061" y2="69661"/>
                        <a14:foregroundMark x1="46824" y1="54167" x2="43722" y2="58724"/>
                        <a14:foregroundMark x1="43722" y1="58724" x2="42097" y2="67839"/>
                        <a14:foregroundMark x1="42097" y1="67839" x2="38479" y2="74219"/>
                        <a14:foregroundMark x1="38479" y1="74219" x2="34638" y2="72135"/>
                        <a14:foregroundMark x1="34638" y1="72135" x2="34934" y2="61719"/>
                        <a14:foregroundMark x1="34934" y1="61719" x2="39660" y2="48177"/>
                        <a14:foregroundMark x1="39660" y1="48177" x2="43501" y2="44661"/>
                        <a14:foregroundMark x1="43501" y1="44661" x2="41950" y2="51172"/>
                        <a14:foregroundMark x1="41950" y1="51172" x2="34934" y2="57552"/>
                        <a14:foregroundMark x1="34934" y1="57552" x2="25406" y2="54948"/>
                        <a14:foregroundMark x1="25406" y1="54948" x2="24446" y2="46875"/>
                        <a14:foregroundMark x1="24446" y1="46875" x2="28287" y2="38802"/>
                        <a14:foregroundMark x1="28287" y1="38802" x2="34860" y2="37891"/>
                        <a14:foregroundMark x1="34860" y1="37891" x2="38774" y2="47917"/>
                        <a14:foregroundMark x1="38774" y1="47917" x2="33752" y2="61849"/>
                        <a14:foregroundMark x1="33752" y1="61849" x2="19350" y2="68359"/>
                        <a14:foregroundMark x1="19350" y1="68359" x2="14180" y2="64844"/>
                        <a14:foregroundMark x1="14180" y1="64844" x2="17799" y2="53516"/>
                        <a14:foregroundMark x1="17799" y1="53516" x2="29025" y2="47005"/>
                        <a14:foregroundMark x1="29025" y1="47005" x2="35894" y2="52995"/>
                        <a14:foregroundMark x1="35894" y1="52995" x2="31758" y2="64974"/>
                        <a14:foregroundMark x1="31758" y1="64974" x2="17356" y2="71615"/>
                        <a14:foregroundMark x1="17356" y1="71615" x2="8936" y2="67578"/>
                        <a14:foregroundMark x1="8936" y1="67578" x2="12555" y2="54167"/>
                        <a14:foregroundMark x1="12555" y1="54167" x2="31832" y2="43099"/>
                        <a14:foregroundMark x1="31832" y1="43099" x2="41137" y2="49349"/>
                        <a14:foregroundMark x1="41137" y1="49349" x2="39069" y2="60938"/>
                        <a14:foregroundMark x1="39069" y1="60938" x2="26662" y2="69010"/>
                        <a14:foregroundMark x1="26662" y1="69010" x2="13811" y2="61589"/>
                        <a14:foregroundMark x1="13811" y1="61589" x2="13663" y2="48047"/>
                        <a14:foregroundMark x1="13663" y1="48047" x2="24298" y2="35938"/>
                        <a14:foregroundMark x1="24298" y1="35938" x2="34343" y2="38802"/>
                        <a14:foregroundMark x1="34343" y1="38802" x2="36632" y2="48958"/>
                        <a14:foregroundMark x1="36632" y1="48958" x2="29542" y2="58724"/>
                        <a14:foregroundMark x1="29542" y1="58724" x2="12186" y2="57813"/>
                        <a14:foregroundMark x1="12186" y1="57813" x2="7755" y2="48828"/>
                        <a14:foregroundMark x1="7755" y1="48828" x2="23855" y2="37760"/>
                        <a14:foregroundMark x1="23855" y1="37760" x2="40251" y2="38151"/>
                        <a14:foregroundMark x1="40251" y1="38151" x2="45790" y2="46094"/>
                        <a14:foregroundMark x1="45790" y1="46094" x2="32275" y2="60026"/>
                        <a14:foregroundMark x1="32275" y1="60026" x2="16691" y2="63021"/>
                        <a14:foregroundMark x1="16691" y1="63021" x2="24151" y2="46745"/>
                        <a14:foregroundMark x1="24151" y1="46745" x2="31462" y2="45182"/>
                        <a14:foregroundMark x1="31462" y1="45182" x2="21049" y2="53646"/>
                        <a14:foregroundMark x1="21049" y1="53646" x2="16544" y2="51432"/>
                        <a14:foregroundMark x1="16544" y1="51432" x2="23634" y2="43359"/>
                        <a14:foregroundMark x1="23634" y1="43359" x2="34121" y2="38411"/>
                        <a14:foregroundMark x1="34121" y1="38411" x2="20901" y2="41927"/>
                        <a14:foregroundMark x1="20901" y1="41927" x2="25332" y2="36198"/>
                        <a14:foregroundMark x1="25332" y1="36198" x2="35968" y2="33464"/>
                        <a14:foregroundMark x1="35968" y1="33464" x2="20901" y2="36719"/>
                        <a14:foregroundMark x1="20901" y1="36719" x2="39217" y2="29948"/>
                        <a14:foregroundMark x1="39217" y1="29948" x2="13737" y2="33984"/>
                        <a14:foregroundMark x1="13737" y1="33984" x2="9675" y2="30859"/>
                        <a14:foregroundMark x1="9675" y1="30859" x2="6352" y2="36068"/>
                        <a14:foregroundMark x1="6352" y1="36068" x2="4653" y2="42839"/>
                        <a14:foregroundMark x1="4653" y1="42839" x2="4653" y2="50000"/>
                        <a14:foregroundMark x1="4653" y1="50000" x2="12482" y2="78776"/>
                        <a14:foregroundMark x1="12482" y1="78776" x2="16100" y2="82813"/>
                        <a14:foregroundMark x1="16100" y1="82813" x2="12482" y2="76302"/>
                        <a14:foregroundMark x1="12482" y1="76302" x2="19202" y2="69922"/>
                        <a14:foregroundMark x1="19202" y1="69922" x2="17134" y2="77604"/>
                        <a14:foregroundMark x1="17134" y1="77604" x2="22230" y2="76172"/>
                        <a14:foregroundMark x1="22230" y1="76172" x2="17430" y2="82552"/>
                        <a14:foregroundMark x1="17430" y1="82552" x2="23043" y2="75911"/>
                        <a14:foregroundMark x1="23043" y1="75911" x2="17725" y2="84505"/>
                        <a14:foregroundMark x1="17725" y1="84505" x2="23486" y2="76563"/>
                        <a14:foregroundMark x1="23486" y1="76563" x2="27548" y2="76432"/>
                        <a14:foregroundMark x1="27548" y1="76432" x2="34860" y2="76823"/>
                        <a14:foregroundMark x1="34860" y1="76823" x2="29542" y2="80339"/>
                        <a14:foregroundMark x1="29542" y1="80339" x2="33383" y2="73307"/>
                        <a14:foregroundMark x1="33383" y1="73307" x2="26957" y2="80990"/>
                        <a14:foregroundMark x1="26957" y1="80990" x2="21640" y2="80599"/>
                        <a14:foregroundMark x1="21640" y1="80599" x2="15436" y2="84245"/>
                        <a14:foregroundMark x1="15436" y1="84245" x2="20236" y2="91667"/>
                        <a14:foregroundMark x1="20236" y1="91667" x2="26662" y2="91016"/>
                        <a14:foregroundMark x1="26662" y1="91016" x2="31905" y2="93750"/>
                        <a14:foregroundMark x1="31905" y1="93750" x2="25923" y2="93229"/>
                        <a14:foregroundMark x1="25923" y1="93229" x2="31241" y2="93750"/>
                        <a14:foregroundMark x1="31241" y1="93750" x2="26662" y2="93229"/>
                        <a14:foregroundMark x1="26662" y1="93229" x2="37518" y2="89844"/>
                        <a14:foregroundMark x1="37518" y1="89844" x2="48301" y2="79557"/>
                        <a14:foregroundMark x1="48301" y1="79557" x2="48449" y2="79427"/>
                        <a14:foregroundMark x1="42541" y1="58724" x2="37592" y2="57813"/>
                        <a14:foregroundMark x1="37592" y1="57813" x2="42467" y2="50260"/>
                        <a14:foregroundMark x1="42467" y1="50260" x2="43796" y2="57682"/>
                        <a14:foregroundMark x1="43796" y1="57682" x2="37001" y2="66667"/>
                        <a14:foregroundMark x1="37001" y1="66667" x2="30133" y2="69792"/>
                        <a14:foregroundMark x1="30133" y1="69792" x2="37149" y2="59766"/>
                        <a14:foregroundMark x1="37149" y1="59766" x2="36706" y2="71354"/>
                        <a14:foregroundMark x1="36706" y1="71354" x2="32127" y2="76302"/>
                        <a14:foregroundMark x1="32127" y1="76302" x2="36780" y2="66927"/>
                        <a14:foregroundMark x1="36780" y1="66927" x2="32866" y2="73568"/>
                        <a14:foregroundMark x1="32866" y1="73568" x2="32866" y2="69141"/>
                        <a14:foregroundMark x1="29025" y1="76302" x2="38552" y2="57682"/>
                        <a14:foregroundMark x1="38552" y1="57682" x2="54136" y2="54167"/>
                        <a14:foregroundMark x1="54136" y1="54167" x2="54210" y2="62109"/>
                        <a14:foregroundMark x1="54210" y1="62109" x2="31241" y2="76302"/>
                        <a14:foregroundMark x1="31241" y1="76302" x2="35894" y2="63281"/>
                        <a14:foregroundMark x1="35894" y1="63281" x2="41211" y2="57813"/>
                        <a14:foregroundMark x1="41211" y1="57813" x2="35672" y2="70964"/>
                        <a14:foregroundMark x1="35672" y1="70964" x2="23929" y2="76563"/>
                        <a14:foregroundMark x1="29542" y1="69531" x2="26366" y2="77474"/>
                        <a14:foregroundMark x1="25702" y1="70964" x2="29099" y2="76823"/>
                        <a14:foregroundMark x1="29099" y1="76823" x2="24520" y2="70964"/>
                        <a14:foregroundMark x1="24520" y1="70964" x2="29099" y2="68490"/>
                        <a14:foregroundMark x1="42097" y1="45052" x2="36928" y2="45573"/>
                        <a14:foregroundMark x1="36928" y1="45573" x2="40251" y2="40885"/>
                        <a14:foregroundMark x1="40251" y1="40885" x2="35820" y2="44792"/>
                        <a14:foregroundMark x1="35820" y1="44792" x2="41654" y2="41146"/>
                        <a14:foregroundMark x1="41654" y1="41146" x2="37814" y2="43359"/>
                        <a14:foregroundMark x1="37814" y1="43359" x2="43058" y2="39844"/>
                        <a14:foregroundMark x1="43058" y1="39844" x2="38405" y2="41016"/>
                        <a14:foregroundMark x1="38405" y1="41016" x2="34786" y2="35807"/>
                        <a14:foregroundMark x1="34786" y1="35807" x2="27179" y2="32813"/>
                        <a14:foregroundMark x1="27179" y1="32813" x2="38774" y2="31380"/>
                        <a14:foregroundMark x1="38774" y1="31380" x2="24594" y2="33854"/>
                        <a14:foregroundMark x1="24594" y1="33854" x2="27253" y2="28255"/>
                        <a14:foregroundMark x1="27253" y1="28255" x2="33678" y2="29167"/>
                        <a14:foregroundMark x1="33678" y1="29167" x2="29025" y2="32943"/>
                        <a14:foregroundMark x1="29025" y1="32943" x2="22526" y2="32682"/>
                        <a14:foregroundMark x1="22526" y1="32682" x2="29394" y2="29557"/>
                        <a14:foregroundMark x1="29394" y1="29557" x2="21270" y2="36198"/>
                        <a14:foregroundMark x1="21270" y1="36198" x2="25185" y2="31380"/>
                        <a14:foregroundMark x1="25185" y1="31380" x2="22747" y2="38672"/>
                        <a14:foregroundMark x1="22747" y1="38672" x2="21196" y2="39974"/>
                        <a14:foregroundMark x1="37223" y1="32943" x2="35451" y2="39583"/>
                        <a14:foregroundMark x1="35451" y1="39583" x2="38109" y2="33333"/>
                        <a14:foregroundMark x1="38109" y1="33333" x2="35377" y2="39193"/>
                        <a14:foregroundMark x1="35377" y1="39193" x2="34121" y2="40234"/>
                        <a14:foregroundMark x1="18242" y1="40625" x2="20753" y2="31380"/>
                        <a14:foregroundMark x1="20753" y1="31380" x2="18316" y2="38672"/>
                        <a14:foregroundMark x1="18316" y1="38672" x2="20384" y2="37109"/>
                        <a14:foregroundMark x1="3619" y1="44531" x2="3545" y2="44792"/>
                        <a14:foregroundMark x1="7016" y1="41667" x2="5539" y2="46354"/>
                        <a14:foregroundMark x1="33900" y1="20573" x2="29911" y2="17448"/>
                        <a14:foregroundMark x1="29911" y1="17448" x2="33678" y2="15104"/>
                        <a14:foregroundMark x1="33678" y1="15104" x2="33456" y2="22396"/>
                        <a14:foregroundMark x1="33456" y1="22396" x2="33826" y2="22656"/>
                        <a14:foregroundMark x1="50517" y1="40755" x2="46233" y2="40625"/>
                        <a14:foregroundMark x1="46233" y1="40625" x2="49926" y2="37891"/>
                        <a14:foregroundMark x1="49926" y1="37891" x2="48080" y2="38021"/>
                        <a14:foregroundMark x1="28434" y1="96224" x2="30207" y2="96484"/>
                        <a14:foregroundMark x1="37297" y1="19271" x2="36189" y2="2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" t="1844" r="42219" b="1703"/>
          <a:stretch/>
        </p:blipFill>
        <p:spPr bwMode="auto">
          <a:xfrm>
            <a:off x="8927848" y="987296"/>
            <a:ext cx="2645300" cy="259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查看來源圖片">
            <a:extLst>
              <a:ext uri="{FF2B5EF4-FFF2-40B4-BE49-F238E27FC236}">
                <a16:creationId xmlns:a16="http://schemas.microsoft.com/office/drawing/2014/main" id="{48CA0104-3981-4E50-B216-540D0327E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877" b="97881" l="55417" r="84306">
                        <a14:foregroundMark x1="65278" y1="58960" x2="71806" y2="57996"/>
                        <a14:foregroundMark x1="72083" y1="74374" x2="69861" y2="73988"/>
                        <a14:foregroundMark x1="68056" y1="77649" x2="66944" y2="72447"/>
                        <a14:foregroundMark x1="56944" y1="68015" x2="56250" y2="65896"/>
                        <a14:foregroundMark x1="68889" y1="58960" x2="71250" y2="57225"/>
                        <a14:foregroundMark x1="82778" y1="74374" x2="83056" y2="76301"/>
                        <a14:foregroundMark x1="83333" y1="74952" x2="84444" y2="76301"/>
                        <a14:foregroundMark x1="64861" y1="85742" x2="64306" y2="85934"/>
                        <a14:foregroundMark x1="65694" y1="85549" x2="65278" y2="85934"/>
                        <a14:foregroundMark x1="65278" y1="84778" x2="63194" y2="85934"/>
                        <a14:foregroundMark x1="64444" y1="97688" x2="71806" y2="96532"/>
                        <a14:foregroundMark x1="71806" y1="96532" x2="78889" y2="96724"/>
                        <a14:foregroundMark x1="78889" y1="96724" x2="64583" y2="95183"/>
                        <a14:foregroundMark x1="64583" y1="95183" x2="72361" y2="96146"/>
                        <a14:foregroundMark x1="72361" y1="96146" x2="65278" y2="96146"/>
                        <a14:foregroundMark x1="65278" y1="96146" x2="73889" y2="97881"/>
                        <a14:foregroundMark x1="56944" y1="68979" x2="61528" y2="76301"/>
                        <a14:foregroundMark x1="61528" y1="76301" x2="67917" y2="80539"/>
                        <a14:foregroundMark x1="67917" y1="80539" x2="75278" y2="80539"/>
                        <a14:foregroundMark x1="75278" y1="80539" x2="78889" y2="71484"/>
                        <a14:foregroundMark x1="78889" y1="71484" x2="80556" y2="61657"/>
                        <a14:foregroundMark x1="80556" y1="61657" x2="74028" y2="57611"/>
                        <a14:foregroundMark x1="74028" y1="57611" x2="66667" y2="56455"/>
                        <a14:foregroundMark x1="66667" y1="56455" x2="60417" y2="61272"/>
                        <a14:foregroundMark x1="60417" y1="61272" x2="55417" y2="68015"/>
                        <a14:foregroundMark x1="55417" y1="68015" x2="56528" y2="68786"/>
                        <a14:foregroundMark x1="58889" y1="69171" x2="58611" y2="69171"/>
                        <a14:foregroundMark x1="68333" y1="71291" x2="68750" y2="73988"/>
                        <a14:foregroundMark x1="62778" y1="75530" x2="64444" y2="71291"/>
                        <a14:foregroundMark x1="61111" y1="67630" x2="69167" y2="70520"/>
                        <a14:foregroundMark x1="69167" y1="70520" x2="61667" y2="65318"/>
                        <a14:foregroundMark x1="61667" y1="65318" x2="63750" y2="68015"/>
                        <a14:foregroundMark x1="73472" y1="66089" x2="77500" y2="64162"/>
                        <a14:foregroundMark x1="60972" y1="58960" x2="69444" y2="56262"/>
                        <a14:foregroundMark x1="63333" y1="57803" x2="70417" y2="55877"/>
                        <a14:foregroundMark x1="70417" y1="55877" x2="75833" y2="58767"/>
                        <a14:foregroundMark x1="58889" y1="73988" x2="58889" y2="73988"/>
                        <a14:foregroundMark x1="58611" y1="72062" x2="60833" y2="76686"/>
                        <a14:foregroundMark x1="59028" y1="73025" x2="60556" y2="75723"/>
                        <a14:foregroundMark x1="64028" y1="79383" x2="70278" y2="81696"/>
                        <a14:foregroundMark x1="60833" y1="76301" x2="63889" y2="80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2" t="53543" r="13223"/>
          <a:stretch/>
        </p:blipFill>
        <p:spPr bwMode="auto">
          <a:xfrm>
            <a:off x="7318567" y="3985930"/>
            <a:ext cx="2295727" cy="229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圖形 2" descr="箭號 (直線)">
            <a:extLst>
              <a:ext uri="{FF2B5EF4-FFF2-40B4-BE49-F238E27FC236}">
                <a16:creationId xmlns:a16="http://schemas.microsoft.com/office/drawing/2014/main" id="{FE5C88E3-8796-41F0-9F4F-842DA46A5C4E}"/>
              </a:ext>
            </a:extLst>
          </p:cNvPr>
          <p:cNvSpPr/>
          <p:nvPr/>
        </p:nvSpPr>
        <p:spPr>
          <a:xfrm rot="11412540">
            <a:off x="7932969" y="1838097"/>
            <a:ext cx="1066925" cy="498699"/>
          </a:xfrm>
          <a:custGeom>
            <a:avLst/>
            <a:gdLst>
              <a:gd name="connsiteX0" fmla="*/ 339363 w 1218527"/>
              <a:gd name="connsiteY0" fmla="*/ 132344 h 506581"/>
              <a:gd name="connsiteX1" fmla="*/ 339363 w 1218527"/>
              <a:gd name="connsiteY1" fmla="*/ 10765 h 506581"/>
              <a:gd name="connsiteX2" fmla="*/ 14423 w 1218527"/>
              <a:gd name="connsiteY2" fmla="*/ 253924 h 506581"/>
              <a:gd name="connsiteX3" fmla="*/ 339363 w 1218527"/>
              <a:gd name="connsiteY3" fmla="*/ 497083 h 506581"/>
              <a:gd name="connsiteX4" fmla="*/ 339363 w 1218527"/>
              <a:gd name="connsiteY4" fmla="*/ 375503 h 506581"/>
              <a:gd name="connsiteX5" fmla="*/ 1205872 w 1218527"/>
              <a:gd name="connsiteY5" fmla="*/ 253924 h 506581"/>
              <a:gd name="connsiteX6" fmla="*/ 339363 w 1218527"/>
              <a:gd name="connsiteY6" fmla="*/ 132344 h 50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27" h="506581">
                <a:moveTo>
                  <a:pt x="339363" y="132344"/>
                </a:moveTo>
                <a:lnTo>
                  <a:pt x="339363" y="10765"/>
                </a:lnTo>
                <a:lnTo>
                  <a:pt x="14423" y="253924"/>
                </a:lnTo>
                <a:cubicBezTo>
                  <a:pt x="10361" y="253924"/>
                  <a:pt x="339363" y="497083"/>
                  <a:pt x="339363" y="497083"/>
                </a:cubicBezTo>
                <a:lnTo>
                  <a:pt x="339363" y="375503"/>
                </a:lnTo>
                <a:lnTo>
                  <a:pt x="1205872" y="253924"/>
                </a:lnTo>
                <a:lnTo>
                  <a:pt x="339363" y="132344"/>
                </a:lnTo>
                <a:close/>
              </a:path>
            </a:pathLst>
          </a:custGeom>
          <a:solidFill>
            <a:srgbClr val="FF0000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1387936-47B4-4B78-BCED-EDD13F1F83E5}"/>
              </a:ext>
            </a:extLst>
          </p:cNvPr>
          <p:cNvGrpSpPr/>
          <p:nvPr/>
        </p:nvGrpSpPr>
        <p:grpSpPr>
          <a:xfrm rot="18375224">
            <a:off x="5213581" y="2627016"/>
            <a:ext cx="1047981" cy="678824"/>
            <a:chOff x="6358176" y="1429966"/>
            <a:chExt cx="1229399" cy="73197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5CEBD73-4327-42F7-BE7C-6A20A5300D71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99F53F9-1F89-4D8C-B1D8-EA6C00DEFC5D}"/>
                </a:ext>
              </a:extLst>
            </p:cNvPr>
            <p:cNvSpPr/>
            <p:nvPr/>
          </p:nvSpPr>
          <p:spPr>
            <a:xfrm>
              <a:off x="7305473" y="1429966"/>
              <a:ext cx="282102" cy="731974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819F3DA-55E9-4D92-8E79-5A1D316B9544}"/>
              </a:ext>
            </a:extLst>
          </p:cNvPr>
          <p:cNvGrpSpPr/>
          <p:nvPr/>
        </p:nvGrpSpPr>
        <p:grpSpPr>
          <a:xfrm rot="3593239">
            <a:off x="6975275" y="2888524"/>
            <a:ext cx="1265400" cy="732763"/>
            <a:chOff x="6358176" y="1412830"/>
            <a:chExt cx="1186414" cy="77857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5A582C5-6C39-42A3-9BA0-3672CD3B1A87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497CC4B-D220-4F57-8C08-B05E742085BC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9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39" grpId="0"/>
      <p:bldP spid="15" grpId="0" animBg="1"/>
      <p:bldP spid="6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BFF2239-1993-4476-87F4-359BD053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948" y="1279877"/>
            <a:ext cx="9114817" cy="256118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F0A5B1A-05F8-4400-BE83-AEE1414A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48" y="4023628"/>
            <a:ext cx="9299643" cy="262667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1FF024-36D6-479A-9D68-2CD8088732BC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inhibited Serpine1 through the SUMOylation of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and p53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20BE2F-2FC0-44C9-B798-2464F8189EC2}"/>
              </a:ext>
            </a:extLst>
          </p:cNvPr>
          <p:cNvSpPr txBox="1"/>
          <p:nvPr/>
        </p:nvSpPr>
        <p:spPr>
          <a:xfrm>
            <a:off x="277917" y="204083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8B7BE6-8A40-4304-B78C-F2C9A207D2E3}"/>
              </a:ext>
            </a:extLst>
          </p:cNvPr>
          <p:cNvSpPr txBox="1"/>
          <p:nvPr/>
        </p:nvSpPr>
        <p:spPr>
          <a:xfrm>
            <a:off x="309977" y="3355081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SUMOylation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E352DE-3470-4823-9DC9-167129B89DAE}"/>
              </a:ext>
            </a:extLst>
          </p:cNvPr>
          <p:cNvSpPr txBox="1"/>
          <p:nvPr/>
        </p:nvSpPr>
        <p:spPr>
          <a:xfrm>
            <a:off x="540809" y="5008657"/>
            <a:ext cx="11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圖形 2" descr="箭號 (直線)">
            <a:extLst>
              <a:ext uri="{FF2B5EF4-FFF2-40B4-BE49-F238E27FC236}">
                <a16:creationId xmlns:a16="http://schemas.microsoft.com/office/drawing/2014/main" id="{03F2344A-A289-47BF-98EF-43C8136245EB}"/>
              </a:ext>
            </a:extLst>
          </p:cNvPr>
          <p:cNvSpPr/>
          <p:nvPr/>
        </p:nvSpPr>
        <p:spPr>
          <a:xfrm rot="16200000">
            <a:off x="715638" y="2674222"/>
            <a:ext cx="809634" cy="378903"/>
          </a:xfrm>
          <a:custGeom>
            <a:avLst/>
            <a:gdLst>
              <a:gd name="connsiteX0" fmla="*/ 339363 w 1218527"/>
              <a:gd name="connsiteY0" fmla="*/ 132344 h 506581"/>
              <a:gd name="connsiteX1" fmla="*/ 339363 w 1218527"/>
              <a:gd name="connsiteY1" fmla="*/ 10765 h 506581"/>
              <a:gd name="connsiteX2" fmla="*/ 14423 w 1218527"/>
              <a:gd name="connsiteY2" fmla="*/ 253924 h 506581"/>
              <a:gd name="connsiteX3" fmla="*/ 339363 w 1218527"/>
              <a:gd name="connsiteY3" fmla="*/ 497083 h 506581"/>
              <a:gd name="connsiteX4" fmla="*/ 339363 w 1218527"/>
              <a:gd name="connsiteY4" fmla="*/ 375503 h 506581"/>
              <a:gd name="connsiteX5" fmla="*/ 1205872 w 1218527"/>
              <a:gd name="connsiteY5" fmla="*/ 253924 h 506581"/>
              <a:gd name="connsiteX6" fmla="*/ 339363 w 1218527"/>
              <a:gd name="connsiteY6" fmla="*/ 132344 h 50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27" h="506581">
                <a:moveTo>
                  <a:pt x="339363" y="132344"/>
                </a:moveTo>
                <a:lnTo>
                  <a:pt x="339363" y="10765"/>
                </a:lnTo>
                <a:lnTo>
                  <a:pt x="14423" y="253924"/>
                </a:lnTo>
                <a:cubicBezTo>
                  <a:pt x="10361" y="253924"/>
                  <a:pt x="339363" y="497083"/>
                  <a:pt x="339363" y="497083"/>
                </a:cubicBezTo>
                <a:lnTo>
                  <a:pt x="339363" y="375503"/>
                </a:lnTo>
                <a:lnTo>
                  <a:pt x="1205872" y="253924"/>
                </a:lnTo>
                <a:lnTo>
                  <a:pt x="339363" y="132344"/>
                </a:lnTo>
                <a:close/>
              </a:path>
            </a:pathLst>
          </a:custGeom>
          <a:solidFill>
            <a:schemeClr val="tx1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3DA21F4-0CDD-415F-ADEC-8024AE02E8B3}"/>
              </a:ext>
            </a:extLst>
          </p:cNvPr>
          <p:cNvGrpSpPr/>
          <p:nvPr/>
        </p:nvGrpSpPr>
        <p:grpSpPr>
          <a:xfrm rot="5400000">
            <a:off x="713564" y="4313357"/>
            <a:ext cx="813781" cy="452157"/>
            <a:chOff x="6358176" y="1412830"/>
            <a:chExt cx="1186414" cy="778570"/>
          </a:xfrm>
          <a:solidFill>
            <a:schemeClr val="tx1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9EAAE7A-11A8-464C-AF63-C692FBE34A70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4473868-9D4B-49B8-9942-C1FE06660AF5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319393-AFA9-420D-BDC3-CEFCFEBCE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32" r="63351"/>
          <a:stretch/>
        </p:blipFill>
        <p:spPr>
          <a:xfrm>
            <a:off x="2480643" y="4524490"/>
            <a:ext cx="3449651" cy="231056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A29A5C7B-1534-4E97-8E6E-528818959A7B}"/>
              </a:ext>
            </a:extLst>
          </p:cNvPr>
          <p:cNvGrpSpPr/>
          <p:nvPr/>
        </p:nvGrpSpPr>
        <p:grpSpPr>
          <a:xfrm>
            <a:off x="2459618" y="1310798"/>
            <a:ext cx="9258600" cy="2648390"/>
            <a:chOff x="2328105" y="1643974"/>
            <a:chExt cx="9258600" cy="264839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CC5CFACF-733E-4880-B40E-2E06DC996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452"/>
            <a:stretch/>
          </p:blipFill>
          <p:spPr>
            <a:xfrm>
              <a:off x="2328105" y="1763173"/>
              <a:ext cx="9258600" cy="2529191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5226645-408E-4293-986A-B7F12BB9C377}"/>
                </a:ext>
              </a:extLst>
            </p:cNvPr>
            <p:cNvSpPr/>
            <p:nvPr/>
          </p:nvSpPr>
          <p:spPr>
            <a:xfrm>
              <a:off x="3064213" y="1643974"/>
              <a:ext cx="215954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FA1427C5-A9A3-4C7C-A575-BF4F33D01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354" y="1203520"/>
            <a:ext cx="2015169" cy="82937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3FB18ED-0230-4F52-B5F7-2D6206FF1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354" y="4028755"/>
            <a:ext cx="2015169" cy="85257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E68E384-840D-4A81-A261-F05439355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071" y="1416249"/>
            <a:ext cx="269572" cy="31858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A724AEA-E576-4C43-8093-2EA0DCE5F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782" y="3995517"/>
            <a:ext cx="278539" cy="29246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0086B2A-F43F-459E-B194-33E631B47F96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regulated Serpine1 through the SUMOylation of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and p53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FEDB4C-50AE-4D03-882E-74691A0FA24C}"/>
              </a:ext>
            </a:extLst>
          </p:cNvPr>
          <p:cNvSpPr txBox="1"/>
          <p:nvPr/>
        </p:nvSpPr>
        <p:spPr>
          <a:xfrm>
            <a:off x="281972" y="15083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C2B467B-84FB-47A9-B626-7ACA1B38293F}"/>
              </a:ext>
            </a:extLst>
          </p:cNvPr>
          <p:cNvSpPr txBox="1"/>
          <p:nvPr/>
        </p:nvSpPr>
        <p:spPr>
          <a:xfrm>
            <a:off x="314032" y="4434066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SUMOylation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CBAB1C1-1613-4AF9-B042-DC0CFF06EA14}"/>
              </a:ext>
            </a:extLst>
          </p:cNvPr>
          <p:cNvSpPr txBox="1"/>
          <p:nvPr/>
        </p:nvSpPr>
        <p:spPr>
          <a:xfrm>
            <a:off x="544864" y="6173933"/>
            <a:ext cx="11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EB6F428-9262-4654-8F12-30B59F3F1122}"/>
              </a:ext>
            </a:extLst>
          </p:cNvPr>
          <p:cNvSpPr txBox="1"/>
          <p:nvPr/>
        </p:nvSpPr>
        <p:spPr>
          <a:xfrm>
            <a:off x="653869" y="297119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SENP2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AAA50CA-2BB1-4E95-A552-A5C125EBD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51" t="29832"/>
          <a:stretch/>
        </p:blipFill>
        <p:spPr>
          <a:xfrm>
            <a:off x="6003827" y="4015323"/>
            <a:ext cx="6112434" cy="2532409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F2C61405-A190-4A13-BCD6-94CF60CF2B80}"/>
              </a:ext>
            </a:extLst>
          </p:cNvPr>
          <p:cNvGrpSpPr/>
          <p:nvPr/>
        </p:nvGrpSpPr>
        <p:grpSpPr>
          <a:xfrm rot="5400000">
            <a:off x="754246" y="2198353"/>
            <a:ext cx="813781" cy="452157"/>
            <a:chOff x="6358176" y="1412830"/>
            <a:chExt cx="1186414" cy="778570"/>
          </a:xfrm>
          <a:solidFill>
            <a:schemeClr val="tx1"/>
          </a:solidFill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F1151AE-A088-43A7-A0C8-031C020B0E02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B30C081-C03C-4D29-9C12-020C4DBF4A31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E6B314AD-D54B-4098-947C-FD4DB344E4D0}"/>
              </a:ext>
            </a:extLst>
          </p:cNvPr>
          <p:cNvGrpSpPr/>
          <p:nvPr/>
        </p:nvGrpSpPr>
        <p:grpSpPr>
          <a:xfrm rot="5400000">
            <a:off x="717619" y="5401086"/>
            <a:ext cx="813781" cy="452157"/>
            <a:chOff x="6358176" y="1412830"/>
            <a:chExt cx="1186414" cy="778570"/>
          </a:xfrm>
          <a:solidFill>
            <a:schemeClr val="tx1"/>
          </a:solidFill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1718648-1522-4FB1-8391-4BE06FDB2BFB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0589168-271F-47FB-A5A8-E9530287E327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58D2B2C1-B0DB-4EE7-B9DD-8F9F3C55BB86}"/>
              </a:ext>
            </a:extLst>
          </p:cNvPr>
          <p:cNvGrpSpPr/>
          <p:nvPr/>
        </p:nvGrpSpPr>
        <p:grpSpPr>
          <a:xfrm rot="5400000">
            <a:off x="726130" y="3661220"/>
            <a:ext cx="813781" cy="452157"/>
            <a:chOff x="6358176" y="1412830"/>
            <a:chExt cx="1186414" cy="778570"/>
          </a:xfrm>
          <a:solidFill>
            <a:schemeClr val="tx1"/>
          </a:solidFill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268CB7A-FC08-4078-B7B2-B454AD067766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28B9DE-12F3-47B6-A0E8-D681ADB3A41E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0D97083-FF8D-4371-AF3B-7A5CD90FE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793" y="1470667"/>
            <a:ext cx="3304834" cy="241885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BD2020E-475C-421B-A4E1-71F010B19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085" y="1513908"/>
            <a:ext cx="3304834" cy="24387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E6FF1A7-46F3-4557-A7FF-530FA4C953EF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regulated Serpine1 through the SUMOylation of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and p53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FF36F47-45CC-4754-BA18-F22FFD0C0255}"/>
              </a:ext>
            </a:extLst>
          </p:cNvPr>
          <p:cNvSpPr txBox="1"/>
          <p:nvPr/>
        </p:nvSpPr>
        <p:spPr>
          <a:xfrm>
            <a:off x="307098" y="147066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altLang="zh-TW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endParaRPr lang="zh-TW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98DF200-D255-461A-8286-801187E291BB}"/>
              </a:ext>
            </a:extLst>
          </p:cNvPr>
          <p:cNvSpPr txBox="1"/>
          <p:nvPr/>
        </p:nvSpPr>
        <p:spPr>
          <a:xfrm>
            <a:off x="339158" y="276901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>
                <a:latin typeface="Arial" panose="020B0604020202020204" pitchFamily="34" charset="0"/>
                <a:cs typeface="Arial" panose="020B0604020202020204" pitchFamily="34" charset="0"/>
              </a:rPr>
              <a:t>hnRNPK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SUMOylation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0C2C44D-1441-48D2-A915-5A08CD32AA26}"/>
              </a:ext>
            </a:extLst>
          </p:cNvPr>
          <p:cNvSpPr txBox="1"/>
          <p:nvPr/>
        </p:nvSpPr>
        <p:spPr>
          <a:xfrm>
            <a:off x="569990" y="6200855"/>
            <a:ext cx="11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圖形 2" descr="箭號 (直線)">
            <a:extLst>
              <a:ext uri="{FF2B5EF4-FFF2-40B4-BE49-F238E27FC236}">
                <a16:creationId xmlns:a16="http://schemas.microsoft.com/office/drawing/2014/main" id="{F1A6FA25-85D3-40A5-8CF4-0CCCAE6F4252}"/>
              </a:ext>
            </a:extLst>
          </p:cNvPr>
          <p:cNvSpPr/>
          <p:nvPr/>
        </p:nvSpPr>
        <p:spPr>
          <a:xfrm rot="16200000">
            <a:off x="744819" y="2115055"/>
            <a:ext cx="809634" cy="378903"/>
          </a:xfrm>
          <a:custGeom>
            <a:avLst/>
            <a:gdLst>
              <a:gd name="connsiteX0" fmla="*/ 339363 w 1218527"/>
              <a:gd name="connsiteY0" fmla="*/ 132344 h 506581"/>
              <a:gd name="connsiteX1" fmla="*/ 339363 w 1218527"/>
              <a:gd name="connsiteY1" fmla="*/ 10765 h 506581"/>
              <a:gd name="connsiteX2" fmla="*/ 14423 w 1218527"/>
              <a:gd name="connsiteY2" fmla="*/ 253924 h 506581"/>
              <a:gd name="connsiteX3" fmla="*/ 339363 w 1218527"/>
              <a:gd name="connsiteY3" fmla="*/ 497083 h 506581"/>
              <a:gd name="connsiteX4" fmla="*/ 339363 w 1218527"/>
              <a:gd name="connsiteY4" fmla="*/ 375503 h 506581"/>
              <a:gd name="connsiteX5" fmla="*/ 1205872 w 1218527"/>
              <a:gd name="connsiteY5" fmla="*/ 253924 h 506581"/>
              <a:gd name="connsiteX6" fmla="*/ 339363 w 1218527"/>
              <a:gd name="connsiteY6" fmla="*/ 132344 h 50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27" h="506581">
                <a:moveTo>
                  <a:pt x="339363" y="132344"/>
                </a:moveTo>
                <a:lnTo>
                  <a:pt x="339363" y="10765"/>
                </a:lnTo>
                <a:lnTo>
                  <a:pt x="14423" y="253924"/>
                </a:lnTo>
                <a:cubicBezTo>
                  <a:pt x="10361" y="253924"/>
                  <a:pt x="339363" y="497083"/>
                  <a:pt x="339363" y="497083"/>
                </a:cubicBezTo>
                <a:lnTo>
                  <a:pt x="339363" y="375503"/>
                </a:lnTo>
                <a:lnTo>
                  <a:pt x="1205872" y="253924"/>
                </a:lnTo>
                <a:lnTo>
                  <a:pt x="339363" y="132344"/>
                </a:lnTo>
                <a:close/>
              </a:path>
            </a:pathLst>
          </a:custGeom>
          <a:solidFill>
            <a:schemeClr val="tx1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9" name="圖形 2" descr="箭號 (直線)">
            <a:extLst>
              <a:ext uri="{FF2B5EF4-FFF2-40B4-BE49-F238E27FC236}">
                <a16:creationId xmlns:a16="http://schemas.microsoft.com/office/drawing/2014/main" id="{C3988063-D7BB-443F-99EC-81A54D249584}"/>
              </a:ext>
            </a:extLst>
          </p:cNvPr>
          <p:cNvSpPr/>
          <p:nvPr/>
        </p:nvSpPr>
        <p:spPr>
          <a:xfrm rot="16200000">
            <a:off x="744819" y="3690402"/>
            <a:ext cx="809634" cy="378903"/>
          </a:xfrm>
          <a:custGeom>
            <a:avLst/>
            <a:gdLst>
              <a:gd name="connsiteX0" fmla="*/ 339363 w 1218527"/>
              <a:gd name="connsiteY0" fmla="*/ 132344 h 506581"/>
              <a:gd name="connsiteX1" fmla="*/ 339363 w 1218527"/>
              <a:gd name="connsiteY1" fmla="*/ 10765 h 506581"/>
              <a:gd name="connsiteX2" fmla="*/ 14423 w 1218527"/>
              <a:gd name="connsiteY2" fmla="*/ 253924 h 506581"/>
              <a:gd name="connsiteX3" fmla="*/ 339363 w 1218527"/>
              <a:gd name="connsiteY3" fmla="*/ 497083 h 506581"/>
              <a:gd name="connsiteX4" fmla="*/ 339363 w 1218527"/>
              <a:gd name="connsiteY4" fmla="*/ 375503 h 506581"/>
              <a:gd name="connsiteX5" fmla="*/ 1205872 w 1218527"/>
              <a:gd name="connsiteY5" fmla="*/ 253924 h 506581"/>
              <a:gd name="connsiteX6" fmla="*/ 339363 w 1218527"/>
              <a:gd name="connsiteY6" fmla="*/ 132344 h 50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27" h="506581">
                <a:moveTo>
                  <a:pt x="339363" y="132344"/>
                </a:moveTo>
                <a:lnTo>
                  <a:pt x="339363" y="10765"/>
                </a:lnTo>
                <a:lnTo>
                  <a:pt x="14423" y="253924"/>
                </a:lnTo>
                <a:cubicBezTo>
                  <a:pt x="10361" y="253924"/>
                  <a:pt x="339363" y="497083"/>
                  <a:pt x="339363" y="497083"/>
                </a:cubicBezTo>
                <a:lnTo>
                  <a:pt x="339363" y="375503"/>
                </a:lnTo>
                <a:lnTo>
                  <a:pt x="1205872" y="253924"/>
                </a:lnTo>
                <a:lnTo>
                  <a:pt x="339363" y="132344"/>
                </a:lnTo>
                <a:close/>
              </a:path>
            </a:pathLst>
          </a:custGeom>
          <a:solidFill>
            <a:schemeClr val="tx1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855DE3C-9305-4964-9077-E32B50430371}"/>
              </a:ext>
            </a:extLst>
          </p:cNvPr>
          <p:cNvSpPr txBox="1"/>
          <p:nvPr/>
        </p:nvSpPr>
        <p:spPr>
          <a:xfrm>
            <a:off x="544342" y="4344362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691D3A9-1B8A-4D8A-B64E-2FC74B38EE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3"/>
          <a:stretch/>
        </p:blipFill>
        <p:spPr>
          <a:xfrm>
            <a:off x="3355211" y="3958708"/>
            <a:ext cx="3259641" cy="285725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B40C66F-C1FD-4D46-8683-F29460DFE9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33"/>
          <a:stretch/>
        </p:blipFill>
        <p:spPr>
          <a:xfrm>
            <a:off x="7002907" y="4124332"/>
            <a:ext cx="3074948" cy="2733668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FF6BDE-204F-411E-8AC5-76E9A6030D59}"/>
              </a:ext>
            </a:extLst>
          </p:cNvPr>
          <p:cNvGrpSpPr/>
          <p:nvPr/>
        </p:nvGrpSpPr>
        <p:grpSpPr>
          <a:xfrm rot="5400000">
            <a:off x="742746" y="5508195"/>
            <a:ext cx="813781" cy="452157"/>
            <a:chOff x="6358176" y="1412830"/>
            <a:chExt cx="1186414" cy="778570"/>
          </a:xfrm>
          <a:solidFill>
            <a:schemeClr val="tx1"/>
          </a:solidFill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B289488-9E8D-4BB5-BE55-46A25F78DAF8}"/>
                </a:ext>
              </a:extLst>
            </p:cNvPr>
            <p:cNvSpPr/>
            <p:nvPr/>
          </p:nvSpPr>
          <p:spPr>
            <a:xfrm>
              <a:off x="6358176" y="1678234"/>
              <a:ext cx="947296" cy="246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954B5C7-9AB2-4334-BF73-AF139E9363F4}"/>
                </a:ext>
              </a:extLst>
            </p:cNvPr>
            <p:cNvSpPr/>
            <p:nvPr/>
          </p:nvSpPr>
          <p:spPr>
            <a:xfrm>
              <a:off x="7284454" y="1412830"/>
              <a:ext cx="260136" cy="778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01254" y="1"/>
            <a:ext cx="10690746" cy="41993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501254" cy="419934"/>
          </a:xfrm>
          <a:prstGeom prst="rect">
            <a:avLst/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Conclusion</a:t>
            </a:r>
            <a:endParaRPr lang="zh-TW" altLang="en-US" sz="2000" b="1" dirty="0"/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BAC5AE7A-5361-41C3-8A53-7BE1F29C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EB49FE48-2B7A-4D94-A0D2-AA00B575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88" y="543925"/>
            <a:ext cx="9307224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21196" y="472479"/>
            <a:ext cx="8760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Function of </a:t>
            </a:r>
            <a:r>
              <a:rPr lang="en-US" altLang="zh-TW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CircRNA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556188"/>
            <a:ext cx="3005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 err="1">
                <a:solidFill>
                  <a:schemeClr val="bg2">
                    <a:lumMod val="50000"/>
                  </a:schemeClr>
                </a:solidFill>
              </a:rPr>
              <a:t>Theranostics</a:t>
            </a:r>
            <a:r>
              <a:rPr lang="en-US" altLang="zh-TW" sz="1400" i="1" dirty="0">
                <a:solidFill>
                  <a:schemeClr val="bg2">
                    <a:lumMod val="50000"/>
                  </a:schemeClr>
                </a:solidFill>
              </a:rPr>
              <a:t> 10, 3503-3517, (2020) </a:t>
            </a:r>
            <a:endParaRPr lang="zh-TW" altLang="en-US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8F39A5-C394-441C-91D2-15F7B09B2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7"/>
          <a:stretch/>
        </p:blipFill>
        <p:spPr>
          <a:xfrm>
            <a:off x="2205676" y="1037044"/>
            <a:ext cx="7742478" cy="541624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BD718C9-3176-49EE-88E2-C8CE5596BD95}"/>
              </a:ext>
            </a:extLst>
          </p:cNvPr>
          <p:cNvSpPr/>
          <p:nvPr/>
        </p:nvSpPr>
        <p:spPr>
          <a:xfrm>
            <a:off x="0" y="-3539"/>
            <a:ext cx="1501255" cy="419934"/>
          </a:xfrm>
          <a:prstGeom prst="rect">
            <a:avLst/>
          </a:prstGeom>
          <a:solidFill>
            <a:srgbClr val="76D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Introduction</a:t>
            </a:r>
            <a:endParaRPr lang="zh-TW" altLang="en-US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D2CB7-2BE6-4EE1-A227-928CFC229693}"/>
              </a:ext>
            </a:extLst>
          </p:cNvPr>
          <p:cNvSpPr/>
          <p:nvPr/>
        </p:nvSpPr>
        <p:spPr>
          <a:xfrm>
            <a:off x="1501255" y="-3539"/>
            <a:ext cx="10690745" cy="4264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44500"/>
                  <a:satMod val="160000"/>
                  <a:lumMod val="50000"/>
                  <a:lumOff val="50000"/>
                </a:srgbClr>
              </a:gs>
              <a:gs pos="100000">
                <a:srgbClr val="7DDF4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0554B984-5E3A-409F-9ECB-8E667D75E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7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21196" y="472479"/>
            <a:ext cx="8760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Post-translational modification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D718C9-3176-49EE-88E2-C8CE5596BD95}"/>
              </a:ext>
            </a:extLst>
          </p:cNvPr>
          <p:cNvSpPr/>
          <p:nvPr/>
        </p:nvSpPr>
        <p:spPr>
          <a:xfrm>
            <a:off x="0" y="-3539"/>
            <a:ext cx="1501255" cy="419934"/>
          </a:xfrm>
          <a:prstGeom prst="rect">
            <a:avLst/>
          </a:prstGeom>
          <a:solidFill>
            <a:srgbClr val="76D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Introduction</a:t>
            </a:r>
            <a:endParaRPr lang="zh-TW" altLang="en-US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D2CB7-2BE6-4EE1-A227-928CFC229693}"/>
              </a:ext>
            </a:extLst>
          </p:cNvPr>
          <p:cNvSpPr/>
          <p:nvPr/>
        </p:nvSpPr>
        <p:spPr>
          <a:xfrm>
            <a:off x="1501255" y="-3539"/>
            <a:ext cx="10690745" cy="4264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44500"/>
                  <a:satMod val="160000"/>
                  <a:lumMod val="50000"/>
                  <a:lumOff val="50000"/>
                </a:srgbClr>
              </a:gs>
              <a:gs pos="100000">
                <a:srgbClr val="7DDF4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0554B984-5E3A-409F-9ECB-8E667D75E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71EFC6-D21B-4FA0-8277-2A450229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56" y="1179176"/>
            <a:ext cx="9082887" cy="50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21196" y="472479"/>
            <a:ext cx="8760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SUMOylation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D718C9-3176-49EE-88E2-C8CE5596BD95}"/>
              </a:ext>
            </a:extLst>
          </p:cNvPr>
          <p:cNvSpPr/>
          <p:nvPr/>
        </p:nvSpPr>
        <p:spPr>
          <a:xfrm>
            <a:off x="0" y="-3539"/>
            <a:ext cx="1501255" cy="419934"/>
          </a:xfrm>
          <a:prstGeom prst="rect">
            <a:avLst/>
          </a:prstGeom>
          <a:solidFill>
            <a:srgbClr val="76D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Introduction</a:t>
            </a:r>
            <a:endParaRPr lang="zh-TW" altLang="en-US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D2CB7-2BE6-4EE1-A227-928CFC229693}"/>
              </a:ext>
            </a:extLst>
          </p:cNvPr>
          <p:cNvSpPr/>
          <p:nvPr/>
        </p:nvSpPr>
        <p:spPr>
          <a:xfrm>
            <a:off x="1501255" y="-3539"/>
            <a:ext cx="10690745" cy="4264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44500"/>
                  <a:satMod val="160000"/>
                  <a:lumMod val="50000"/>
                  <a:lumOff val="50000"/>
                </a:srgbClr>
              </a:gs>
              <a:gs pos="100000">
                <a:srgbClr val="7DDF4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0554B984-5E3A-409F-9ECB-8E667D75E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04C5F72-6D70-41EA-806D-D69BDED1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69" y="1196497"/>
            <a:ext cx="3444735" cy="477095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8F0B155-999D-40BA-A7F2-544C09FBFB9F}"/>
              </a:ext>
            </a:extLst>
          </p:cNvPr>
          <p:cNvSpPr txBox="1"/>
          <p:nvPr/>
        </p:nvSpPr>
        <p:spPr>
          <a:xfrm>
            <a:off x="0" y="5078860"/>
            <a:ext cx="4485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hnRNPK</a:t>
            </a:r>
            <a:r>
              <a:rPr lang="en-US" altLang="zh-TW" dirty="0"/>
              <a:t> : Heterogeneous ribonucleoprotein-K</a:t>
            </a:r>
          </a:p>
          <a:p>
            <a:r>
              <a:rPr lang="en-US" altLang="zh-TW" dirty="0"/>
              <a:t>HDM2 : Double minute 2 protein , MDM2</a:t>
            </a:r>
          </a:p>
          <a:p>
            <a:r>
              <a:rPr lang="en-US" altLang="zh-TW" dirty="0"/>
              <a:t>SUMO : small ubiquitin-like modifier</a:t>
            </a:r>
          </a:p>
          <a:p>
            <a:r>
              <a:rPr lang="en-US" altLang="zh-TW" dirty="0"/>
              <a:t>SENP2 : SUMO-specific peptidase 2</a:t>
            </a:r>
          </a:p>
          <a:p>
            <a:r>
              <a:rPr lang="en-US" altLang="zh-TW" dirty="0"/>
              <a:t>PIAS3 : SUMO-E3 ligase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82551C-F87A-499C-A789-9F52EA65DB7F}"/>
              </a:ext>
            </a:extLst>
          </p:cNvPr>
          <p:cNvSpPr/>
          <p:nvPr/>
        </p:nvSpPr>
        <p:spPr>
          <a:xfrm>
            <a:off x="0" y="6556188"/>
            <a:ext cx="3005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>
                <a:solidFill>
                  <a:schemeClr val="bg2">
                    <a:lumMod val="50000"/>
                  </a:schemeClr>
                </a:solidFill>
              </a:rPr>
              <a:t>EMBO J 31, 4441-4452, (2012) </a:t>
            </a:r>
            <a:endParaRPr lang="zh-TW" altLang="en-US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CDBD29-1790-4E47-B7E0-E77D91781F38}"/>
              </a:ext>
            </a:extLst>
          </p:cNvPr>
          <p:cNvSpPr/>
          <p:nvPr/>
        </p:nvSpPr>
        <p:spPr>
          <a:xfrm>
            <a:off x="2507300" y="6589337"/>
            <a:ext cx="267780" cy="20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7A9AC2-16C9-444D-A63F-22B63159A56D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Validation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in CRC cells</a:t>
            </a:r>
            <a:endParaRPr lang="zh-TW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投影片編號版面配置區 1">
            <a:extLst>
              <a:ext uri="{FF2B5EF4-FFF2-40B4-BE49-F238E27FC236}">
                <a16:creationId xmlns:a16="http://schemas.microsoft.com/office/drawing/2014/main" id="{580F97CA-FED6-462B-9553-AE2DABA9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F11A547-FEB5-4F08-B48E-0F0CC4B1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71" y="1149752"/>
            <a:ext cx="3448638" cy="32006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177F95D-0C91-48D3-944F-770B5B63B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33" y="1133789"/>
            <a:ext cx="3448638" cy="52517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84A10B-AB36-4140-88E8-77A31C87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1" y="4435264"/>
            <a:ext cx="4165210" cy="20324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F9D55C-A753-40B4-9EAB-D6693B1BC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199" y="1149752"/>
            <a:ext cx="2699375" cy="280356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D3A03F7-E640-40E5-A0F8-B0DCA12BA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199" y="3963255"/>
            <a:ext cx="2825835" cy="27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Expression of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 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in CRC tissues</a:t>
            </a:r>
            <a:endParaRPr lang="zh-TW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F11DD1-97D8-46CE-B4D1-D4D4E588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1" y="2240996"/>
            <a:ext cx="2460318" cy="27287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04A3EB7-966A-4A93-9DEE-C000E23A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87" y="2039882"/>
            <a:ext cx="2300296" cy="30583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B59C09-572A-457D-9A0A-5C616F70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12" y="2063894"/>
            <a:ext cx="2300295" cy="305206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117512E-A4F5-46B1-A4C9-495D12DD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044" y="2039882"/>
            <a:ext cx="3595289" cy="3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1255" y="1"/>
            <a:ext cx="10690745" cy="419934"/>
          </a:xfrm>
          <a:prstGeom prst="rect">
            <a:avLst/>
          </a:prstGeom>
          <a:gradFill flip="none" rotWithShape="1">
            <a:gsLst>
              <a:gs pos="0">
                <a:srgbClr val="E2E9F6"/>
              </a:gs>
              <a:gs pos="100000">
                <a:srgbClr val="8DB1F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"/>
            <a:ext cx="1501255" cy="419934"/>
          </a:xfrm>
          <a:prstGeom prst="rect">
            <a:avLst/>
          </a:prstGeom>
          <a:solidFill>
            <a:srgbClr val="77A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Results</a:t>
            </a:r>
            <a:endParaRPr lang="zh-TW" altLang="en-US" sz="20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A36200-1011-45A0-9570-2E7D59700CA1}"/>
              </a:ext>
            </a:extLst>
          </p:cNvPr>
          <p:cNvSpPr/>
          <p:nvPr/>
        </p:nvSpPr>
        <p:spPr>
          <a:xfrm>
            <a:off x="0" y="47247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Relevance analysis of circ</a:t>
            </a:r>
            <a:r>
              <a:rPr lang="en-US" altLang="zh-TW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GALNT16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 expression in CRC patients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BCE88603-3231-441F-B9DE-1C2C78E5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740"/>
            <a:ext cx="2743200" cy="365125"/>
          </a:xfrm>
        </p:spPr>
        <p:txBody>
          <a:bodyPr/>
          <a:lstStyle/>
          <a:p>
            <a:fld id="{0C4D0668-C53B-4A51-870C-8A290EF953AE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10CBCB-48F7-4ABD-9EC8-A083F8DE2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6"/>
          <a:stretch/>
        </p:blipFill>
        <p:spPr>
          <a:xfrm>
            <a:off x="3881336" y="1170854"/>
            <a:ext cx="4017525" cy="55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65644</TotalTime>
  <Words>408</Words>
  <Application>Microsoft Office PowerPoint</Application>
  <PresentationFormat>寬螢幕</PresentationFormat>
  <Paragraphs>179</Paragraphs>
  <Slides>34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9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HP</cp:lastModifiedBy>
  <cp:revision>614</cp:revision>
  <dcterms:created xsi:type="dcterms:W3CDTF">2019-09-12T06:45:49Z</dcterms:created>
  <dcterms:modified xsi:type="dcterms:W3CDTF">2021-09-27T13:06:49Z</dcterms:modified>
</cp:coreProperties>
</file>