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9"/>
  </p:notesMasterIdLst>
  <p:sldIdLst>
    <p:sldId id="256" r:id="rId2"/>
    <p:sldId id="376" r:id="rId3"/>
    <p:sldId id="456" r:id="rId4"/>
    <p:sldId id="438" r:id="rId5"/>
    <p:sldId id="439" r:id="rId6"/>
    <p:sldId id="440" r:id="rId7"/>
    <p:sldId id="441" r:id="rId8"/>
    <p:sldId id="460" r:id="rId9"/>
    <p:sldId id="442" r:id="rId10"/>
    <p:sldId id="443" r:id="rId11"/>
    <p:sldId id="463" r:id="rId12"/>
    <p:sldId id="444" r:id="rId13"/>
    <p:sldId id="447" r:id="rId14"/>
    <p:sldId id="462" r:id="rId15"/>
    <p:sldId id="445" r:id="rId16"/>
    <p:sldId id="446" r:id="rId17"/>
    <p:sldId id="448" r:id="rId18"/>
    <p:sldId id="449" r:id="rId19"/>
    <p:sldId id="450" r:id="rId20"/>
    <p:sldId id="464" r:id="rId21"/>
    <p:sldId id="451" r:id="rId22"/>
    <p:sldId id="452" r:id="rId23"/>
    <p:sldId id="454" r:id="rId24"/>
    <p:sldId id="455" r:id="rId25"/>
    <p:sldId id="457" r:id="rId26"/>
    <p:sldId id="458" r:id="rId27"/>
    <p:sldId id="45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E1"/>
    <a:srgbClr val="77A3F1"/>
    <a:srgbClr val="E2E890"/>
    <a:srgbClr val="FF5D5D"/>
    <a:srgbClr val="97F088"/>
    <a:srgbClr val="8DB1F3"/>
    <a:srgbClr val="93ED6F"/>
    <a:srgbClr val="EF67D8"/>
    <a:srgbClr val="EB43CF"/>
    <a:srgbClr val="523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5256" autoAdjust="0"/>
  </p:normalViewPr>
  <p:slideViewPr>
    <p:cSldViewPr snapToGrid="0">
      <p:cViewPr>
        <p:scale>
          <a:sx n="70" d="100"/>
          <a:sy n="70" d="100"/>
        </p:scale>
        <p:origin x="1589" y="5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56D64-6B32-4CD0-953F-87AF61E4E1AF}" type="datetimeFigureOut">
              <a:rPr lang="zh-TW" altLang="en-US" smtClean="0"/>
              <a:t>2022/3/20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729EE-AACF-4AF2-8EC3-AC04A41A78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52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69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6380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281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249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248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195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409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321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0841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506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136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265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1046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099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9211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3471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9030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16764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5435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834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94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6297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546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98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7850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7526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29EE-AACF-4AF2-8EC3-AC04A41A787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459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8F33-A747-4D20-A42E-B21EA4563173}" type="datetime1">
              <a:rPr lang="zh-TW" altLang="en-US" smtClean="0"/>
              <a:t>2022/3/20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0668-C53B-4A51-870C-8A290EF953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44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7ABD-1DE2-4672-9647-8A4D6D3B1A7D}" type="datetime1">
              <a:rPr lang="zh-TW" altLang="en-US" smtClean="0"/>
              <a:t>2022/3/20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0668-C53B-4A51-870C-8A290EF953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31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260C-01AF-4A65-A1CD-4D7321ABD180}" type="datetime1">
              <a:rPr lang="zh-TW" altLang="en-US" smtClean="0"/>
              <a:t>2022/3/20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0668-C53B-4A51-870C-8A290EF953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961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E934-7777-4639-A20E-FD60C7787605}" type="datetime1">
              <a:rPr lang="zh-TW" altLang="en-US" smtClean="0"/>
              <a:t>2022/3/20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0668-C53B-4A51-870C-8A290EF953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175185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B813-9671-47AB-8668-26963FBB43F4}" type="datetime1">
              <a:rPr lang="zh-TW" altLang="en-US" smtClean="0"/>
              <a:t>2022/3/20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0668-C53B-4A51-870C-8A290EF953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787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E934-7777-4639-A20E-FD60C7787605}" type="datetime1">
              <a:rPr lang="zh-TW" altLang="en-US" smtClean="0"/>
              <a:t>2022/3/20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0668-C53B-4A51-870C-8A290EF953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83335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E934-7777-4639-A20E-FD60C7787605}" type="datetime1">
              <a:rPr lang="zh-TW" altLang="en-US" smtClean="0"/>
              <a:t>2022/3/20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0668-C53B-4A51-870C-8A290EF953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91217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8DB0-2846-4300-A741-E29C87BA36C9}" type="datetime1">
              <a:rPr lang="zh-TW" altLang="en-US" smtClean="0"/>
              <a:t>2022/3/20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0668-C53B-4A51-870C-8A290EF953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0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8591-216F-4F76-9989-AC7AB1008C6B}" type="datetime1">
              <a:rPr lang="zh-TW" altLang="en-US" smtClean="0"/>
              <a:t>2022/3/20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0668-C53B-4A51-870C-8A290EF953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12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6BE7-582E-4096-9F12-E1F317A2A380}" type="datetime1">
              <a:rPr lang="zh-TW" altLang="en-US" smtClean="0"/>
              <a:t>2022/3/20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0668-C53B-4A51-870C-8A290EF953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7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FDAC-D9B8-441C-BBDB-53C781BC6462}" type="datetime1">
              <a:rPr lang="zh-TW" altLang="en-US" smtClean="0"/>
              <a:t>2022/3/20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0668-C53B-4A51-870C-8A290EF953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1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2E934-7777-4639-A20E-FD60C7787605}" type="datetime1">
              <a:rPr lang="zh-TW" altLang="en-US" smtClean="0"/>
              <a:t>2022/3/20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D0668-C53B-4A51-870C-8A290EF953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05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chemeClr val="bg1"/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F404C839-BB44-4C76-AD26-55A37DEB8EF6}"/>
              </a:ext>
            </a:extLst>
          </p:cNvPr>
          <p:cNvSpPr txBox="1"/>
          <p:nvPr/>
        </p:nvSpPr>
        <p:spPr>
          <a:xfrm>
            <a:off x="4053838" y="4982225"/>
            <a:ext cx="4084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Speaker: Chia-Ming Liu</a:t>
            </a:r>
            <a:r>
              <a:rPr lang="zh-TW" altLang="en-US" sz="2400" dirty="0"/>
              <a:t> </a:t>
            </a:r>
            <a:endParaRPr lang="en-US" altLang="zh-TW" sz="2400" dirty="0"/>
          </a:p>
          <a:p>
            <a:pPr algn="ctr"/>
            <a:r>
              <a:rPr lang="en-US" altLang="zh-TW" sz="2400" dirty="0"/>
              <a:t>Advisor: Liang-</a:t>
            </a:r>
            <a:r>
              <a:rPr lang="en-US" altLang="zh-TW" sz="2400" dirty="0" err="1"/>
              <a:t>Chuan</a:t>
            </a:r>
            <a:r>
              <a:rPr lang="en-US" altLang="zh-TW" sz="2400" dirty="0"/>
              <a:t> Lai, Ph.D.</a:t>
            </a:r>
          </a:p>
          <a:p>
            <a:pPr algn="ctr"/>
            <a:r>
              <a:rPr lang="en-US" altLang="zh-TW" sz="2400" dirty="0"/>
              <a:t>Date: Mar 21</a:t>
            </a:r>
            <a:r>
              <a:rPr lang="en-US" altLang="zh-TW" sz="2400" baseline="30000" dirty="0"/>
              <a:t>st</a:t>
            </a:r>
            <a:r>
              <a:rPr lang="en-US" altLang="zh-TW" sz="2400" dirty="0"/>
              <a:t>, 2022</a:t>
            </a:r>
            <a:endParaRPr lang="zh-TW" altLang="en-US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824" y="141848"/>
            <a:ext cx="2927500" cy="742988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5B474A83-E918-4BBD-B17B-D44C34D43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5072"/>
            <a:ext cx="12192000" cy="38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5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0B5B40-AC3D-4D1C-B935-039B9276A944}"/>
              </a:ext>
            </a:extLst>
          </p:cNvPr>
          <p:cNvSpPr/>
          <p:nvPr/>
        </p:nvSpPr>
        <p:spPr>
          <a:xfrm>
            <a:off x="1501254" y="0"/>
            <a:ext cx="10690746" cy="4199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D89AA8-A8D9-4415-A5B5-D9B7FAF5F1E1}"/>
              </a:ext>
            </a:extLst>
          </p:cNvPr>
          <p:cNvSpPr/>
          <p:nvPr/>
        </p:nvSpPr>
        <p:spPr>
          <a:xfrm>
            <a:off x="0" y="1"/>
            <a:ext cx="1501254" cy="419934"/>
          </a:xfrm>
          <a:prstGeom prst="rect">
            <a:avLst/>
          </a:prstGeom>
          <a:gradFill>
            <a:gsLst>
              <a:gs pos="0">
                <a:srgbClr val="FFC000">
                  <a:tint val="66000"/>
                  <a:satMod val="160000"/>
                </a:srgbClr>
              </a:gs>
              <a:gs pos="100000">
                <a:srgbClr val="FFE0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Results</a:t>
            </a:r>
            <a:endParaRPr lang="zh-TW" altLang="en-US" sz="2000" b="1" dirty="0"/>
          </a:p>
        </p:txBody>
      </p:sp>
      <p:sp>
        <p:nvSpPr>
          <p:cNvPr id="5" name="矩形 4"/>
          <p:cNvSpPr/>
          <p:nvPr/>
        </p:nvSpPr>
        <p:spPr>
          <a:xfrm>
            <a:off x="311084" y="536892"/>
            <a:ext cx="11374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NONO-TFE3 promotes tumor progression by upregulating </a:t>
            </a:r>
            <a:r>
              <a:rPr lang="en-US" altLang="zh-TW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circMET</a:t>
            </a:r>
            <a:endParaRPr lang="zh-TW" alt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39933D0-33E8-4C79-B118-4D996BDDA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08" y="1367889"/>
            <a:ext cx="10326848" cy="521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9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手繪多邊形: 圖案 14">
            <a:extLst>
              <a:ext uri="{FF2B5EF4-FFF2-40B4-BE49-F238E27FC236}">
                <a16:creationId xmlns:a16="http://schemas.microsoft.com/office/drawing/2014/main" id="{27EE8D89-BD99-4622-A544-FD937518F6BE}"/>
              </a:ext>
            </a:extLst>
          </p:cNvPr>
          <p:cNvSpPr/>
          <p:nvPr/>
        </p:nvSpPr>
        <p:spPr>
          <a:xfrm>
            <a:off x="1515948" y="3330529"/>
            <a:ext cx="4387442" cy="153982"/>
          </a:xfrm>
          <a:custGeom>
            <a:avLst/>
            <a:gdLst>
              <a:gd name="connsiteX0" fmla="*/ 0 w 4387442"/>
              <a:gd name="connsiteY0" fmla="*/ 134349 h 153982"/>
              <a:gd name="connsiteX1" fmla="*/ 2088859 w 4387442"/>
              <a:gd name="connsiteY1" fmla="*/ 142738 h 153982"/>
              <a:gd name="connsiteX2" fmla="*/ 3305263 w 4387442"/>
              <a:gd name="connsiteY2" fmla="*/ 125 h 153982"/>
              <a:gd name="connsiteX3" fmla="*/ 4387442 w 4387442"/>
              <a:gd name="connsiteY3" fmla="*/ 117571 h 15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7442" h="153982">
                <a:moveTo>
                  <a:pt x="0" y="134349"/>
                </a:moveTo>
                <a:cubicBezTo>
                  <a:pt x="768991" y="149729"/>
                  <a:pt x="1537982" y="165109"/>
                  <a:pt x="2088859" y="142738"/>
                </a:cubicBezTo>
                <a:cubicBezTo>
                  <a:pt x="2639736" y="120367"/>
                  <a:pt x="2922166" y="4319"/>
                  <a:pt x="3305263" y="125"/>
                </a:cubicBezTo>
                <a:cubicBezTo>
                  <a:pt x="3688360" y="-4070"/>
                  <a:pt x="4173523" y="97997"/>
                  <a:pt x="4387442" y="1175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501255" y="1"/>
            <a:ext cx="10690745" cy="419934"/>
          </a:xfrm>
          <a:prstGeom prst="rect">
            <a:avLst/>
          </a:prstGeom>
          <a:gradFill flip="none" rotWithShape="1">
            <a:gsLst>
              <a:gs pos="51000">
                <a:srgbClr val="FF5D5D"/>
              </a:gs>
              <a:gs pos="0">
                <a:srgbClr val="FFE1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501255" cy="419934"/>
          </a:xfrm>
          <a:prstGeom prst="rect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Summary</a:t>
            </a:r>
            <a:endParaRPr lang="zh-TW" altLang="en-US" sz="2000" b="1" dirty="0"/>
          </a:p>
        </p:txBody>
      </p:sp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DC687959-810D-471F-B862-2F78FD71AB5E}"/>
              </a:ext>
            </a:extLst>
          </p:cNvPr>
          <p:cNvSpPr txBox="1"/>
          <p:nvPr/>
        </p:nvSpPr>
        <p:spPr>
          <a:xfrm>
            <a:off x="8991053" y="3041832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Proliferation</a:t>
            </a:r>
            <a:endParaRPr lang="zh-TW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3054A643-0D73-4484-98C1-65A1CC44E4F1}"/>
              </a:ext>
            </a:extLst>
          </p:cNvPr>
          <p:cNvGrpSpPr/>
          <p:nvPr/>
        </p:nvGrpSpPr>
        <p:grpSpPr>
          <a:xfrm>
            <a:off x="1395394" y="2654741"/>
            <a:ext cx="2314275" cy="584774"/>
            <a:chOff x="4465019" y="1405076"/>
            <a:chExt cx="2314275" cy="584774"/>
          </a:xfrm>
        </p:grpSpPr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7266EB94-072A-4B9A-832B-6348F28208B2}"/>
                </a:ext>
              </a:extLst>
            </p:cNvPr>
            <p:cNvSpPr/>
            <p:nvPr/>
          </p:nvSpPr>
          <p:spPr>
            <a:xfrm>
              <a:off x="4465019" y="1405076"/>
              <a:ext cx="2314275" cy="584774"/>
            </a:xfrm>
            <a:prstGeom prst="ellipse">
              <a:avLst/>
            </a:prstGeom>
            <a:solidFill>
              <a:srgbClr val="E2E890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C2C3B421-4033-4CE8-AAE8-0E885840E08D}"/>
                </a:ext>
              </a:extLst>
            </p:cNvPr>
            <p:cNvSpPr/>
            <p:nvPr/>
          </p:nvSpPr>
          <p:spPr>
            <a:xfrm>
              <a:off x="4640958" y="1466631"/>
              <a:ext cx="19623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>
                  <a:latin typeface="Arial" panose="020B0604020202020204" pitchFamily="34" charset="0"/>
                  <a:cs typeface="Arial" panose="020B0604020202020204" pitchFamily="34" charset="0"/>
                </a:rPr>
                <a:t>NONO‑TFE3</a:t>
              </a:r>
              <a:endParaRPr lang="zh-TW" altLang="en-US" sz="2400" dirty="0"/>
            </a:p>
          </p:txBody>
        </p:sp>
      </p:grpSp>
      <p:sp>
        <p:nvSpPr>
          <p:cNvPr id="6" name="箭號: 向下 5">
            <a:extLst>
              <a:ext uri="{FF2B5EF4-FFF2-40B4-BE49-F238E27FC236}">
                <a16:creationId xmlns:a16="http://schemas.microsoft.com/office/drawing/2014/main" id="{3729A0E8-A316-473E-94FE-BBA8E4277B50}"/>
              </a:ext>
            </a:extLst>
          </p:cNvPr>
          <p:cNvSpPr/>
          <p:nvPr/>
        </p:nvSpPr>
        <p:spPr>
          <a:xfrm rot="10800000">
            <a:off x="5329502" y="2809855"/>
            <a:ext cx="281548" cy="493621"/>
          </a:xfrm>
          <a:prstGeom prst="downArrow">
            <a:avLst>
              <a:gd name="adj1" fmla="val 44041"/>
              <a:gd name="adj2" fmla="val 76816"/>
            </a:avLst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箭號: 向下 40">
            <a:extLst>
              <a:ext uri="{FF2B5EF4-FFF2-40B4-BE49-F238E27FC236}">
                <a16:creationId xmlns:a16="http://schemas.microsoft.com/office/drawing/2014/main" id="{B52C4DDB-0C17-4414-AF6F-3599FAA70A80}"/>
              </a:ext>
            </a:extLst>
          </p:cNvPr>
          <p:cNvSpPr/>
          <p:nvPr/>
        </p:nvSpPr>
        <p:spPr>
          <a:xfrm rot="16200000">
            <a:off x="6427651" y="3037712"/>
            <a:ext cx="334931" cy="584775"/>
          </a:xfrm>
          <a:prstGeom prst="downArrow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6D52E47A-2741-41B5-8737-8FF25471264A}"/>
              </a:ext>
            </a:extLst>
          </p:cNvPr>
          <p:cNvGrpSpPr/>
          <p:nvPr/>
        </p:nvGrpSpPr>
        <p:grpSpPr>
          <a:xfrm>
            <a:off x="1685986" y="3303476"/>
            <a:ext cx="1598520" cy="369332"/>
            <a:chOff x="1041219" y="2224859"/>
            <a:chExt cx="1598520" cy="369332"/>
          </a:xfrm>
        </p:grpSpPr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B6FE2030-3446-4194-9A78-9AC0A8CAA786}"/>
                </a:ext>
              </a:extLst>
            </p:cNvPr>
            <p:cNvSpPr/>
            <p:nvPr/>
          </p:nvSpPr>
          <p:spPr>
            <a:xfrm>
              <a:off x="1041219" y="2264652"/>
              <a:ext cx="1598520" cy="289746"/>
            </a:xfrm>
            <a:prstGeom prst="roundRect">
              <a:avLst/>
            </a:prstGeom>
            <a:solidFill>
              <a:srgbClr val="FFE1E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9472FE54-04F3-4AD0-A475-40AE03DBE5F1}"/>
                </a:ext>
              </a:extLst>
            </p:cNvPr>
            <p:cNvSpPr txBox="1"/>
            <p:nvPr/>
          </p:nvSpPr>
          <p:spPr>
            <a:xfrm>
              <a:off x="1298280" y="2224859"/>
              <a:ext cx="11336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Promotor</a:t>
              </a:r>
              <a:endParaRPr lang="zh-TW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0200F0D-1F50-43D3-B4BC-1FBBA801AB05}"/>
              </a:ext>
            </a:extLst>
          </p:cNvPr>
          <p:cNvSpPr txBox="1"/>
          <p:nvPr/>
        </p:nvSpPr>
        <p:spPr>
          <a:xfrm>
            <a:off x="4550121" y="2947128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i="1" dirty="0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23" name="箭號: 向下 22">
            <a:extLst>
              <a:ext uri="{FF2B5EF4-FFF2-40B4-BE49-F238E27FC236}">
                <a16:creationId xmlns:a16="http://schemas.microsoft.com/office/drawing/2014/main" id="{DB8B371E-2DCC-44AD-9F9D-CC4B29D9890E}"/>
              </a:ext>
            </a:extLst>
          </p:cNvPr>
          <p:cNvSpPr/>
          <p:nvPr/>
        </p:nvSpPr>
        <p:spPr>
          <a:xfrm rot="16200000">
            <a:off x="8375532" y="3011088"/>
            <a:ext cx="334931" cy="584775"/>
          </a:xfrm>
          <a:prstGeom prst="downArrow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圓形: 空心 49">
            <a:extLst>
              <a:ext uri="{FF2B5EF4-FFF2-40B4-BE49-F238E27FC236}">
                <a16:creationId xmlns:a16="http://schemas.microsoft.com/office/drawing/2014/main" id="{B0DE4D91-4ECD-484C-B767-9B5AC49B725C}"/>
              </a:ext>
            </a:extLst>
          </p:cNvPr>
          <p:cNvSpPr/>
          <p:nvPr/>
        </p:nvSpPr>
        <p:spPr>
          <a:xfrm>
            <a:off x="7288752" y="3059318"/>
            <a:ext cx="519892" cy="510085"/>
          </a:xfrm>
          <a:prstGeom prst="donut">
            <a:avLst>
              <a:gd name="adj" fmla="val 22364"/>
            </a:avLst>
          </a:prstGeom>
          <a:solidFill>
            <a:srgbClr val="77A3F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8C651B0A-EA0F-4F11-B4F7-5BD1CBB2E349}"/>
              </a:ext>
            </a:extLst>
          </p:cNvPr>
          <p:cNvSpPr txBox="1"/>
          <p:nvPr/>
        </p:nvSpPr>
        <p:spPr>
          <a:xfrm>
            <a:off x="6850417" y="2493410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CircMET</a:t>
            </a:r>
            <a:endParaRPr lang="zh-TW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2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0B5B40-AC3D-4D1C-B935-039B9276A944}"/>
              </a:ext>
            </a:extLst>
          </p:cNvPr>
          <p:cNvSpPr/>
          <p:nvPr/>
        </p:nvSpPr>
        <p:spPr>
          <a:xfrm>
            <a:off x="1501254" y="0"/>
            <a:ext cx="10690746" cy="4199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D89AA8-A8D9-4415-A5B5-D9B7FAF5F1E1}"/>
              </a:ext>
            </a:extLst>
          </p:cNvPr>
          <p:cNvSpPr/>
          <p:nvPr/>
        </p:nvSpPr>
        <p:spPr>
          <a:xfrm>
            <a:off x="0" y="1"/>
            <a:ext cx="1501254" cy="419934"/>
          </a:xfrm>
          <a:prstGeom prst="rect">
            <a:avLst/>
          </a:prstGeom>
          <a:gradFill>
            <a:gsLst>
              <a:gs pos="0">
                <a:srgbClr val="FFC000">
                  <a:tint val="66000"/>
                  <a:satMod val="160000"/>
                </a:srgbClr>
              </a:gs>
              <a:gs pos="100000">
                <a:srgbClr val="FFE0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Results</a:t>
            </a:r>
            <a:endParaRPr lang="zh-TW" altLang="en-US" sz="2000" b="1" dirty="0"/>
          </a:p>
        </p:txBody>
      </p:sp>
      <p:sp>
        <p:nvSpPr>
          <p:cNvPr id="6" name="矩形 5"/>
          <p:cNvSpPr/>
          <p:nvPr/>
        </p:nvSpPr>
        <p:spPr>
          <a:xfrm>
            <a:off x="622169" y="591880"/>
            <a:ext cx="1051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CircMET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is exported to cytoplasm by YTHDC1 in m6A‑depend manner</a:t>
            </a:r>
            <a:endParaRPr lang="zh-TW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94A5A41-9465-4D64-842F-8665DA527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670" y="1162048"/>
            <a:ext cx="8706466" cy="5670817"/>
          </a:xfrm>
          <a:prstGeom prst="rect">
            <a:avLst/>
          </a:pr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D5857706-282B-46BC-A967-BB4FEEA9A4AC}"/>
              </a:ext>
            </a:extLst>
          </p:cNvPr>
          <p:cNvGrpSpPr/>
          <p:nvPr/>
        </p:nvGrpSpPr>
        <p:grpSpPr>
          <a:xfrm>
            <a:off x="58723" y="1726332"/>
            <a:ext cx="2609856" cy="2302583"/>
            <a:chOff x="75501" y="2516697"/>
            <a:chExt cx="2609856" cy="2302583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6FF6512C-5741-48B0-AB26-4CBD5AA2C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195" y="2609172"/>
              <a:ext cx="2591162" cy="2210108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1D0EDFA-37C8-4AC4-AC99-09FD0B05B96D}"/>
                </a:ext>
              </a:extLst>
            </p:cNvPr>
            <p:cNvSpPr/>
            <p:nvPr/>
          </p:nvSpPr>
          <p:spPr>
            <a:xfrm>
              <a:off x="75501" y="2516697"/>
              <a:ext cx="268448" cy="4199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993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0B5B40-AC3D-4D1C-B935-039B9276A944}"/>
              </a:ext>
            </a:extLst>
          </p:cNvPr>
          <p:cNvSpPr/>
          <p:nvPr/>
        </p:nvSpPr>
        <p:spPr>
          <a:xfrm>
            <a:off x="1501254" y="0"/>
            <a:ext cx="10690746" cy="4199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D89AA8-A8D9-4415-A5B5-D9B7FAF5F1E1}"/>
              </a:ext>
            </a:extLst>
          </p:cNvPr>
          <p:cNvSpPr/>
          <p:nvPr/>
        </p:nvSpPr>
        <p:spPr>
          <a:xfrm>
            <a:off x="0" y="1"/>
            <a:ext cx="1501254" cy="419934"/>
          </a:xfrm>
          <a:prstGeom prst="rect">
            <a:avLst/>
          </a:prstGeom>
          <a:gradFill>
            <a:gsLst>
              <a:gs pos="0">
                <a:srgbClr val="FFC000">
                  <a:tint val="66000"/>
                  <a:satMod val="160000"/>
                </a:srgbClr>
              </a:gs>
              <a:gs pos="100000">
                <a:srgbClr val="FFE0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Results</a:t>
            </a:r>
            <a:endParaRPr lang="zh-TW" altLang="en-US" sz="2000" b="1" dirty="0"/>
          </a:p>
        </p:txBody>
      </p:sp>
      <p:sp>
        <p:nvSpPr>
          <p:cNvPr id="13" name="矩形 12"/>
          <p:cNvSpPr/>
          <p:nvPr/>
        </p:nvSpPr>
        <p:spPr>
          <a:xfrm>
            <a:off x="622169" y="591880"/>
            <a:ext cx="1051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CircMET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is exported to cytoplasm by YTHDC1 in m6A‑depend manner</a:t>
            </a:r>
            <a:endParaRPr lang="zh-TW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B0365E7-049C-42F0-B24F-F6164DB06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537" y="1145578"/>
            <a:ext cx="7348925" cy="56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1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群組 37">
            <a:extLst>
              <a:ext uri="{FF2B5EF4-FFF2-40B4-BE49-F238E27FC236}">
                <a16:creationId xmlns:a16="http://schemas.microsoft.com/office/drawing/2014/main" id="{F876D70C-0B6E-44EA-B5F1-4BD79E625ADE}"/>
              </a:ext>
            </a:extLst>
          </p:cNvPr>
          <p:cNvGrpSpPr/>
          <p:nvPr/>
        </p:nvGrpSpPr>
        <p:grpSpPr>
          <a:xfrm>
            <a:off x="1764470" y="3592489"/>
            <a:ext cx="8792010" cy="3264130"/>
            <a:chOff x="2052687" y="3610734"/>
            <a:chExt cx="8792010" cy="3264130"/>
          </a:xfrm>
        </p:grpSpPr>
        <p:sp>
          <p:nvSpPr>
            <p:cNvPr id="37" name="手繪多邊形: 圖案 36">
              <a:extLst>
                <a:ext uri="{FF2B5EF4-FFF2-40B4-BE49-F238E27FC236}">
                  <a16:creationId xmlns:a16="http://schemas.microsoft.com/office/drawing/2014/main" id="{92000EE0-0149-4803-A17B-D147A40138D6}"/>
                </a:ext>
              </a:extLst>
            </p:cNvPr>
            <p:cNvSpPr/>
            <p:nvPr/>
          </p:nvSpPr>
          <p:spPr>
            <a:xfrm>
              <a:off x="2052687" y="3610734"/>
              <a:ext cx="8792010" cy="3260806"/>
            </a:xfrm>
            <a:custGeom>
              <a:avLst/>
              <a:gdLst>
                <a:gd name="connsiteX0" fmla="*/ 4066771 w 8133542"/>
                <a:gd name="connsiteY0" fmla="*/ 0 h 2589279"/>
                <a:gd name="connsiteX1" fmla="*/ 8121257 w 8133542"/>
                <a:gd name="connsiteY1" fmla="*/ 2427837 h 2589279"/>
                <a:gd name="connsiteX2" fmla="*/ 8133542 w 8133542"/>
                <a:gd name="connsiteY2" fmla="*/ 2589279 h 2589279"/>
                <a:gd name="connsiteX3" fmla="*/ 0 w 8133542"/>
                <a:gd name="connsiteY3" fmla="*/ 2589279 h 2589279"/>
                <a:gd name="connsiteX4" fmla="*/ 12286 w 8133542"/>
                <a:gd name="connsiteY4" fmla="*/ 2427837 h 2589279"/>
                <a:gd name="connsiteX5" fmla="*/ 4066771 w 8133542"/>
                <a:gd name="connsiteY5" fmla="*/ 0 h 258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3542" h="2589279">
                  <a:moveTo>
                    <a:pt x="4066771" y="0"/>
                  </a:moveTo>
                  <a:cubicBezTo>
                    <a:pt x="6176944" y="0"/>
                    <a:pt x="7912549" y="1064157"/>
                    <a:pt x="8121257" y="2427837"/>
                  </a:cubicBezTo>
                  <a:lnTo>
                    <a:pt x="8133542" y="2589279"/>
                  </a:lnTo>
                  <a:lnTo>
                    <a:pt x="0" y="2589279"/>
                  </a:lnTo>
                  <a:lnTo>
                    <a:pt x="12286" y="2427837"/>
                  </a:lnTo>
                  <a:cubicBezTo>
                    <a:pt x="220993" y="1064157"/>
                    <a:pt x="1956599" y="0"/>
                    <a:pt x="4066771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手繪多邊形: 圖案 34">
              <a:extLst>
                <a:ext uri="{FF2B5EF4-FFF2-40B4-BE49-F238E27FC236}">
                  <a16:creationId xmlns:a16="http://schemas.microsoft.com/office/drawing/2014/main" id="{A5DE56BB-6170-432D-A64D-961C11252EBE}"/>
                </a:ext>
              </a:extLst>
            </p:cNvPr>
            <p:cNvSpPr/>
            <p:nvPr/>
          </p:nvSpPr>
          <p:spPr>
            <a:xfrm>
              <a:off x="4666903" y="5148943"/>
              <a:ext cx="3588018" cy="1725921"/>
            </a:xfrm>
            <a:custGeom>
              <a:avLst/>
              <a:gdLst>
                <a:gd name="connsiteX0" fmla="*/ 1567543 w 3135086"/>
                <a:gd name="connsiteY0" fmla="*/ 0 h 1622841"/>
                <a:gd name="connsiteX1" fmla="*/ 3135086 w 3135086"/>
                <a:gd name="connsiteY1" fmla="*/ 1616529 h 1622841"/>
                <a:gd name="connsiteX2" fmla="*/ 3134777 w 3135086"/>
                <a:gd name="connsiteY2" fmla="*/ 1622841 h 1622841"/>
                <a:gd name="connsiteX3" fmla="*/ 309 w 3135086"/>
                <a:gd name="connsiteY3" fmla="*/ 1622841 h 1622841"/>
                <a:gd name="connsiteX4" fmla="*/ 0 w 3135086"/>
                <a:gd name="connsiteY4" fmla="*/ 1616529 h 1622841"/>
                <a:gd name="connsiteX5" fmla="*/ 1567543 w 3135086"/>
                <a:gd name="connsiteY5" fmla="*/ 0 h 162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5086" h="1622841">
                  <a:moveTo>
                    <a:pt x="1567543" y="0"/>
                  </a:moveTo>
                  <a:cubicBezTo>
                    <a:pt x="2433273" y="0"/>
                    <a:pt x="3135086" y="723745"/>
                    <a:pt x="3135086" y="1616529"/>
                  </a:cubicBezTo>
                  <a:lnTo>
                    <a:pt x="3134777" y="1622841"/>
                  </a:lnTo>
                  <a:lnTo>
                    <a:pt x="309" y="1622841"/>
                  </a:lnTo>
                  <a:lnTo>
                    <a:pt x="0" y="1616529"/>
                  </a:lnTo>
                  <a:cubicBezTo>
                    <a:pt x="0" y="723745"/>
                    <a:pt x="701813" y="0"/>
                    <a:pt x="1567543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" name="手繪多邊形: 圖案 14">
            <a:extLst>
              <a:ext uri="{FF2B5EF4-FFF2-40B4-BE49-F238E27FC236}">
                <a16:creationId xmlns:a16="http://schemas.microsoft.com/office/drawing/2014/main" id="{27EE8D89-BD99-4622-A544-FD937518F6BE}"/>
              </a:ext>
            </a:extLst>
          </p:cNvPr>
          <p:cNvSpPr/>
          <p:nvPr/>
        </p:nvSpPr>
        <p:spPr>
          <a:xfrm>
            <a:off x="1501255" y="1784758"/>
            <a:ext cx="4387442" cy="153982"/>
          </a:xfrm>
          <a:custGeom>
            <a:avLst/>
            <a:gdLst>
              <a:gd name="connsiteX0" fmla="*/ 0 w 4387442"/>
              <a:gd name="connsiteY0" fmla="*/ 134349 h 153982"/>
              <a:gd name="connsiteX1" fmla="*/ 2088859 w 4387442"/>
              <a:gd name="connsiteY1" fmla="*/ 142738 h 153982"/>
              <a:gd name="connsiteX2" fmla="*/ 3305263 w 4387442"/>
              <a:gd name="connsiteY2" fmla="*/ 125 h 153982"/>
              <a:gd name="connsiteX3" fmla="*/ 4387442 w 4387442"/>
              <a:gd name="connsiteY3" fmla="*/ 117571 h 15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7442" h="153982">
                <a:moveTo>
                  <a:pt x="0" y="134349"/>
                </a:moveTo>
                <a:cubicBezTo>
                  <a:pt x="768991" y="149729"/>
                  <a:pt x="1537982" y="165109"/>
                  <a:pt x="2088859" y="142738"/>
                </a:cubicBezTo>
                <a:cubicBezTo>
                  <a:pt x="2639736" y="120367"/>
                  <a:pt x="2922166" y="4319"/>
                  <a:pt x="3305263" y="125"/>
                </a:cubicBezTo>
                <a:cubicBezTo>
                  <a:pt x="3688360" y="-4070"/>
                  <a:pt x="4173523" y="97997"/>
                  <a:pt x="4387442" y="1175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501255" y="1"/>
            <a:ext cx="10690745" cy="419934"/>
          </a:xfrm>
          <a:prstGeom prst="rect">
            <a:avLst/>
          </a:prstGeom>
          <a:gradFill flip="none" rotWithShape="1">
            <a:gsLst>
              <a:gs pos="51000">
                <a:srgbClr val="FF5D5D"/>
              </a:gs>
              <a:gs pos="0">
                <a:srgbClr val="FFE1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501255" cy="419934"/>
          </a:xfrm>
          <a:prstGeom prst="rect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Summary</a:t>
            </a:r>
            <a:endParaRPr lang="zh-TW" altLang="en-US" sz="2000" b="1" dirty="0"/>
          </a:p>
        </p:txBody>
      </p:sp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DC687959-810D-471F-B862-2F78FD71AB5E}"/>
              </a:ext>
            </a:extLst>
          </p:cNvPr>
          <p:cNvSpPr txBox="1"/>
          <p:nvPr/>
        </p:nvSpPr>
        <p:spPr>
          <a:xfrm>
            <a:off x="8976360" y="1496061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Proliferation</a:t>
            </a:r>
            <a:endParaRPr lang="zh-TW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3054A643-0D73-4484-98C1-65A1CC44E4F1}"/>
              </a:ext>
            </a:extLst>
          </p:cNvPr>
          <p:cNvGrpSpPr/>
          <p:nvPr/>
        </p:nvGrpSpPr>
        <p:grpSpPr>
          <a:xfrm>
            <a:off x="1380701" y="1108970"/>
            <a:ext cx="2314275" cy="584774"/>
            <a:chOff x="4465019" y="1405076"/>
            <a:chExt cx="2314275" cy="584774"/>
          </a:xfrm>
        </p:grpSpPr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7266EB94-072A-4B9A-832B-6348F28208B2}"/>
                </a:ext>
              </a:extLst>
            </p:cNvPr>
            <p:cNvSpPr/>
            <p:nvPr/>
          </p:nvSpPr>
          <p:spPr>
            <a:xfrm>
              <a:off x="4465019" y="1405076"/>
              <a:ext cx="2314275" cy="584774"/>
            </a:xfrm>
            <a:prstGeom prst="ellipse">
              <a:avLst/>
            </a:prstGeom>
            <a:solidFill>
              <a:srgbClr val="E2E890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C2C3B421-4033-4CE8-AAE8-0E885840E08D}"/>
                </a:ext>
              </a:extLst>
            </p:cNvPr>
            <p:cNvSpPr/>
            <p:nvPr/>
          </p:nvSpPr>
          <p:spPr>
            <a:xfrm>
              <a:off x="4640958" y="1466631"/>
              <a:ext cx="19623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>
                  <a:latin typeface="Arial" panose="020B0604020202020204" pitchFamily="34" charset="0"/>
                  <a:cs typeface="Arial" panose="020B0604020202020204" pitchFamily="34" charset="0"/>
                </a:rPr>
                <a:t>NONO‑TFE3</a:t>
              </a:r>
              <a:endParaRPr lang="zh-TW" altLang="en-US" sz="2400" dirty="0"/>
            </a:p>
          </p:txBody>
        </p:sp>
      </p:grpSp>
      <p:sp>
        <p:nvSpPr>
          <p:cNvPr id="6" name="箭號: 向下 5">
            <a:extLst>
              <a:ext uri="{FF2B5EF4-FFF2-40B4-BE49-F238E27FC236}">
                <a16:creationId xmlns:a16="http://schemas.microsoft.com/office/drawing/2014/main" id="{3729A0E8-A316-473E-94FE-BBA8E4277B50}"/>
              </a:ext>
            </a:extLst>
          </p:cNvPr>
          <p:cNvSpPr/>
          <p:nvPr/>
        </p:nvSpPr>
        <p:spPr>
          <a:xfrm rot="10800000">
            <a:off x="5314809" y="1264084"/>
            <a:ext cx="281548" cy="493621"/>
          </a:xfrm>
          <a:prstGeom prst="downArrow">
            <a:avLst>
              <a:gd name="adj1" fmla="val 44041"/>
              <a:gd name="adj2" fmla="val 76816"/>
            </a:avLst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箭號: 向下 40">
            <a:extLst>
              <a:ext uri="{FF2B5EF4-FFF2-40B4-BE49-F238E27FC236}">
                <a16:creationId xmlns:a16="http://schemas.microsoft.com/office/drawing/2014/main" id="{B52C4DDB-0C17-4414-AF6F-3599FAA70A80}"/>
              </a:ext>
            </a:extLst>
          </p:cNvPr>
          <p:cNvSpPr/>
          <p:nvPr/>
        </p:nvSpPr>
        <p:spPr>
          <a:xfrm rot="16200000">
            <a:off x="6412958" y="1491941"/>
            <a:ext cx="334931" cy="584775"/>
          </a:xfrm>
          <a:prstGeom prst="downArrow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6D52E47A-2741-41B5-8737-8FF25471264A}"/>
              </a:ext>
            </a:extLst>
          </p:cNvPr>
          <p:cNvGrpSpPr/>
          <p:nvPr/>
        </p:nvGrpSpPr>
        <p:grpSpPr>
          <a:xfrm>
            <a:off x="1671293" y="1757705"/>
            <a:ext cx="1598520" cy="369332"/>
            <a:chOff x="1041219" y="2224859"/>
            <a:chExt cx="1598520" cy="369332"/>
          </a:xfrm>
        </p:grpSpPr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B6FE2030-3446-4194-9A78-9AC0A8CAA786}"/>
                </a:ext>
              </a:extLst>
            </p:cNvPr>
            <p:cNvSpPr/>
            <p:nvPr/>
          </p:nvSpPr>
          <p:spPr>
            <a:xfrm>
              <a:off x="1041219" y="2264652"/>
              <a:ext cx="1598520" cy="289746"/>
            </a:xfrm>
            <a:prstGeom prst="roundRect">
              <a:avLst/>
            </a:prstGeom>
            <a:solidFill>
              <a:srgbClr val="FFE1E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9472FE54-04F3-4AD0-A475-40AE03DBE5F1}"/>
                </a:ext>
              </a:extLst>
            </p:cNvPr>
            <p:cNvSpPr txBox="1"/>
            <p:nvPr/>
          </p:nvSpPr>
          <p:spPr>
            <a:xfrm>
              <a:off x="1298280" y="2224859"/>
              <a:ext cx="11336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Promotor</a:t>
              </a:r>
              <a:endParaRPr lang="zh-TW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0200F0D-1F50-43D3-B4BC-1FBBA801AB05}"/>
              </a:ext>
            </a:extLst>
          </p:cNvPr>
          <p:cNvSpPr txBox="1"/>
          <p:nvPr/>
        </p:nvSpPr>
        <p:spPr>
          <a:xfrm>
            <a:off x="4535428" y="1401357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i="1" dirty="0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23" name="箭號: 向下 22">
            <a:extLst>
              <a:ext uri="{FF2B5EF4-FFF2-40B4-BE49-F238E27FC236}">
                <a16:creationId xmlns:a16="http://schemas.microsoft.com/office/drawing/2014/main" id="{DB8B371E-2DCC-44AD-9F9D-CC4B29D9890E}"/>
              </a:ext>
            </a:extLst>
          </p:cNvPr>
          <p:cNvSpPr/>
          <p:nvPr/>
        </p:nvSpPr>
        <p:spPr>
          <a:xfrm rot="16200000">
            <a:off x="8360839" y="1465317"/>
            <a:ext cx="334931" cy="584775"/>
          </a:xfrm>
          <a:prstGeom prst="downArrow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42A7AB6B-762C-4AE4-9C1E-BD3C09E134E2}"/>
              </a:ext>
            </a:extLst>
          </p:cNvPr>
          <p:cNvGrpSpPr/>
          <p:nvPr/>
        </p:nvGrpSpPr>
        <p:grpSpPr>
          <a:xfrm rot="17547193">
            <a:off x="6435876" y="5673206"/>
            <a:ext cx="900000" cy="1290286"/>
            <a:chOff x="656640" y="3428434"/>
            <a:chExt cx="900000" cy="1290286"/>
          </a:xfrm>
        </p:grpSpPr>
        <p:sp>
          <p:nvSpPr>
            <p:cNvPr id="20" name="圓形: 空心 19">
              <a:extLst>
                <a:ext uri="{FF2B5EF4-FFF2-40B4-BE49-F238E27FC236}">
                  <a16:creationId xmlns:a16="http://schemas.microsoft.com/office/drawing/2014/main" id="{0CFCF3DF-C544-4274-9313-E00D50C9567C}"/>
                </a:ext>
              </a:extLst>
            </p:cNvPr>
            <p:cNvSpPr/>
            <p:nvPr/>
          </p:nvSpPr>
          <p:spPr>
            <a:xfrm>
              <a:off x="656640" y="3818720"/>
              <a:ext cx="900000" cy="900000"/>
            </a:xfrm>
            <a:prstGeom prst="donut">
              <a:avLst>
                <a:gd name="adj" fmla="val 22364"/>
              </a:avLst>
            </a:prstGeom>
            <a:solidFill>
              <a:srgbClr val="77A3F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手繪多邊形: 圖案 44">
              <a:extLst>
                <a:ext uri="{FF2B5EF4-FFF2-40B4-BE49-F238E27FC236}">
                  <a16:creationId xmlns:a16="http://schemas.microsoft.com/office/drawing/2014/main" id="{85CEA248-9E51-4E1C-94BC-56050FFF3C81}"/>
                </a:ext>
              </a:extLst>
            </p:cNvPr>
            <p:cNvSpPr/>
            <p:nvPr/>
          </p:nvSpPr>
          <p:spPr>
            <a:xfrm rot="20293292">
              <a:off x="708667" y="3429000"/>
              <a:ext cx="326572" cy="431987"/>
            </a:xfrm>
            <a:custGeom>
              <a:avLst/>
              <a:gdLst>
                <a:gd name="connsiteX0" fmla="*/ 234043 w 468086"/>
                <a:gd name="connsiteY0" fmla="*/ 0 h 740229"/>
                <a:gd name="connsiteX1" fmla="*/ 468086 w 468086"/>
                <a:gd name="connsiteY1" fmla="*/ 234043 h 740229"/>
                <a:gd name="connsiteX2" fmla="*/ 325143 w 468086"/>
                <a:gd name="connsiteY2" fmla="*/ 449694 h 740229"/>
                <a:gd name="connsiteX3" fmla="*/ 304008 w 468086"/>
                <a:gd name="connsiteY3" fmla="*/ 453961 h 740229"/>
                <a:gd name="connsiteX4" fmla="*/ 304008 w 468086"/>
                <a:gd name="connsiteY4" fmla="*/ 716907 h 740229"/>
                <a:gd name="connsiteX5" fmla="*/ 280686 w 468086"/>
                <a:gd name="connsiteY5" fmla="*/ 740229 h 740229"/>
                <a:gd name="connsiteX6" fmla="*/ 187398 w 468086"/>
                <a:gd name="connsiteY6" fmla="*/ 740229 h 740229"/>
                <a:gd name="connsiteX7" fmla="*/ 164076 w 468086"/>
                <a:gd name="connsiteY7" fmla="*/ 716907 h 740229"/>
                <a:gd name="connsiteX8" fmla="*/ 164076 w 468086"/>
                <a:gd name="connsiteY8" fmla="*/ 453960 h 740229"/>
                <a:gd name="connsiteX9" fmla="*/ 142943 w 468086"/>
                <a:gd name="connsiteY9" fmla="*/ 449694 h 740229"/>
                <a:gd name="connsiteX10" fmla="*/ 0 w 468086"/>
                <a:gd name="connsiteY10" fmla="*/ 234043 h 740229"/>
                <a:gd name="connsiteX11" fmla="*/ 234043 w 468086"/>
                <a:gd name="connsiteY11" fmla="*/ 0 h 74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8086" h="740229">
                  <a:moveTo>
                    <a:pt x="234043" y="0"/>
                  </a:moveTo>
                  <a:cubicBezTo>
                    <a:pt x="363301" y="0"/>
                    <a:pt x="468086" y="104785"/>
                    <a:pt x="468086" y="234043"/>
                  </a:cubicBezTo>
                  <a:cubicBezTo>
                    <a:pt x="468086" y="330987"/>
                    <a:pt x="409145" y="414164"/>
                    <a:pt x="325143" y="449694"/>
                  </a:cubicBezTo>
                  <a:lnTo>
                    <a:pt x="304008" y="453961"/>
                  </a:lnTo>
                  <a:lnTo>
                    <a:pt x="304008" y="716907"/>
                  </a:lnTo>
                  <a:cubicBezTo>
                    <a:pt x="304008" y="729787"/>
                    <a:pt x="293566" y="740229"/>
                    <a:pt x="280686" y="740229"/>
                  </a:cubicBezTo>
                  <a:lnTo>
                    <a:pt x="187398" y="740229"/>
                  </a:lnTo>
                  <a:cubicBezTo>
                    <a:pt x="174518" y="740229"/>
                    <a:pt x="164076" y="729787"/>
                    <a:pt x="164076" y="716907"/>
                  </a:cubicBezTo>
                  <a:lnTo>
                    <a:pt x="164076" y="453960"/>
                  </a:lnTo>
                  <a:lnTo>
                    <a:pt x="142943" y="449694"/>
                  </a:lnTo>
                  <a:cubicBezTo>
                    <a:pt x="58942" y="414164"/>
                    <a:pt x="0" y="330987"/>
                    <a:pt x="0" y="234043"/>
                  </a:cubicBezTo>
                  <a:cubicBezTo>
                    <a:pt x="0" y="104785"/>
                    <a:pt x="104785" y="0"/>
                    <a:pt x="234043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6" name="手繪多邊形: 圖案 45">
              <a:extLst>
                <a:ext uri="{FF2B5EF4-FFF2-40B4-BE49-F238E27FC236}">
                  <a16:creationId xmlns:a16="http://schemas.microsoft.com/office/drawing/2014/main" id="{FB93C236-51F8-44EE-BD32-4C9B54440784}"/>
                </a:ext>
              </a:extLst>
            </p:cNvPr>
            <p:cNvSpPr/>
            <p:nvPr/>
          </p:nvSpPr>
          <p:spPr>
            <a:xfrm rot="1279887">
              <a:off x="1162684" y="3428434"/>
              <a:ext cx="326572" cy="431987"/>
            </a:xfrm>
            <a:custGeom>
              <a:avLst/>
              <a:gdLst>
                <a:gd name="connsiteX0" fmla="*/ 234043 w 468086"/>
                <a:gd name="connsiteY0" fmla="*/ 0 h 740229"/>
                <a:gd name="connsiteX1" fmla="*/ 468086 w 468086"/>
                <a:gd name="connsiteY1" fmla="*/ 234043 h 740229"/>
                <a:gd name="connsiteX2" fmla="*/ 325143 w 468086"/>
                <a:gd name="connsiteY2" fmla="*/ 449694 h 740229"/>
                <a:gd name="connsiteX3" fmla="*/ 304008 w 468086"/>
                <a:gd name="connsiteY3" fmla="*/ 453961 h 740229"/>
                <a:gd name="connsiteX4" fmla="*/ 304008 w 468086"/>
                <a:gd name="connsiteY4" fmla="*/ 716907 h 740229"/>
                <a:gd name="connsiteX5" fmla="*/ 280686 w 468086"/>
                <a:gd name="connsiteY5" fmla="*/ 740229 h 740229"/>
                <a:gd name="connsiteX6" fmla="*/ 187398 w 468086"/>
                <a:gd name="connsiteY6" fmla="*/ 740229 h 740229"/>
                <a:gd name="connsiteX7" fmla="*/ 164076 w 468086"/>
                <a:gd name="connsiteY7" fmla="*/ 716907 h 740229"/>
                <a:gd name="connsiteX8" fmla="*/ 164076 w 468086"/>
                <a:gd name="connsiteY8" fmla="*/ 453960 h 740229"/>
                <a:gd name="connsiteX9" fmla="*/ 142943 w 468086"/>
                <a:gd name="connsiteY9" fmla="*/ 449694 h 740229"/>
                <a:gd name="connsiteX10" fmla="*/ 0 w 468086"/>
                <a:gd name="connsiteY10" fmla="*/ 234043 h 740229"/>
                <a:gd name="connsiteX11" fmla="*/ 234043 w 468086"/>
                <a:gd name="connsiteY11" fmla="*/ 0 h 74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8086" h="740229">
                  <a:moveTo>
                    <a:pt x="234043" y="0"/>
                  </a:moveTo>
                  <a:cubicBezTo>
                    <a:pt x="363301" y="0"/>
                    <a:pt x="468086" y="104785"/>
                    <a:pt x="468086" y="234043"/>
                  </a:cubicBezTo>
                  <a:cubicBezTo>
                    <a:pt x="468086" y="330987"/>
                    <a:pt x="409145" y="414164"/>
                    <a:pt x="325143" y="449694"/>
                  </a:cubicBezTo>
                  <a:lnTo>
                    <a:pt x="304008" y="453961"/>
                  </a:lnTo>
                  <a:lnTo>
                    <a:pt x="304008" y="716907"/>
                  </a:lnTo>
                  <a:cubicBezTo>
                    <a:pt x="304008" y="729787"/>
                    <a:pt x="293566" y="740229"/>
                    <a:pt x="280686" y="740229"/>
                  </a:cubicBezTo>
                  <a:lnTo>
                    <a:pt x="187398" y="740229"/>
                  </a:lnTo>
                  <a:cubicBezTo>
                    <a:pt x="174518" y="740229"/>
                    <a:pt x="164076" y="729787"/>
                    <a:pt x="164076" y="716907"/>
                  </a:cubicBezTo>
                  <a:lnTo>
                    <a:pt x="164076" y="453960"/>
                  </a:lnTo>
                  <a:lnTo>
                    <a:pt x="142943" y="449694"/>
                  </a:lnTo>
                  <a:cubicBezTo>
                    <a:pt x="58942" y="414164"/>
                    <a:pt x="0" y="330987"/>
                    <a:pt x="0" y="234043"/>
                  </a:cubicBezTo>
                  <a:cubicBezTo>
                    <a:pt x="0" y="104785"/>
                    <a:pt x="104785" y="0"/>
                    <a:pt x="234043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48" name="手繪多邊形: 圖案 47">
            <a:extLst>
              <a:ext uri="{FF2B5EF4-FFF2-40B4-BE49-F238E27FC236}">
                <a16:creationId xmlns:a16="http://schemas.microsoft.com/office/drawing/2014/main" id="{C49AA55F-13FE-4C15-8AE2-239D2D034397}"/>
              </a:ext>
            </a:extLst>
          </p:cNvPr>
          <p:cNvSpPr/>
          <p:nvPr/>
        </p:nvSpPr>
        <p:spPr>
          <a:xfrm>
            <a:off x="220408" y="5589131"/>
            <a:ext cx="326572" cy="431987"/>
          </a:xfrm>
          <a:custGeom>
            <a:avLst/>
            <a:gdLst>
              <a:gd name="connsiteX0" fmla="*/ 234043 w 468086"/>
              <a:gd name="connsiteY0" fmla="*/ 0 h 740229"/>
              <a:gd name="connsiteX1" fmla="*/ 468086 w 468086"/>
              <a:gd name="connsiteY1" fmla="*/ 234043 h 740229"/>
              <a:gd name="connsiteX2" fmla="*/ 325143 w 468086"/>
              <a:gd name="connsiteY2" fmla="*/ 449694 h 740229"/>
              <a:gd name="connsiteX3" fmla="*/ 304008 w 468086"/>
              <a:gd name="connsiteY3" fmla="*/ 453961 h 740229"/>
              <a:gd name="connsiteX4" fmla="*/ 304008 w 468086"/>
              <a:gd name="connsiteY4" fmla="*/ 716907 h 740229"/>
              <a:gd name="connsiteX5" fmla="*/ 280686 w 468086"/>
              <a:gd name="connsiteY5" fmla="*/ 740229 h 740229"/>
              <a:gd name="connsiteX6" fmla="*/ 187398 w 468086"/>
              <a:gd name="connsiteY6" fmla="*/ 740229 h 740229"/>
              <a:gd name="connsiteX7" fmla="*/ 164076 w 468086"/>
              <a:gd name="connsiteY7" fmla="*/ 716907 h 740229"/>
              <a:gd name="connsiteX8" fmla="*/ 164076 w 468086"/>
              <a:gd name="connsiteY8" fmla="*/ 453960 h 740229"/>
              <a:gd name="connsiteX9" fmla="*/ 142943 w 468086"/>
              <a:gd name="connsiteY9" fmla="*/ 449694 h 740229"/>
              <a:gd name="connsiteX10" fmla="*/ 0 w 468086"/>
              <a:gd name="connsiteY10" fmla="*/ 234043 h 740229"/>
              <a:gd name="connsiteX11" fmla="*/ 234043 w 468086"/>
              <a:gd name="connsiteY11" fmla="*/ 0 h 74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86" h="740229">
                <a:moveTo>
                  <a:pt x="234043" y="0"/>
                </a:moveTo>
                <a:cubicBezTo>
                  <a:pt x="363301" y="0"/>
                  <a:pt x="468086" y="104785"/>
                  <a:pt x="468086" y="234043"/>
                </a:cubicBezTo>
                <a:cubicBezTo>
                  <a:pt x="468086" y="330987"/>
                  <a:pt x="409145" y="414164"/>
                  <a:pt x="325143" y="449694"/>
                </a:cubicBezTo>
                <a:lnTo>
                  <a:pt x="304008" y="453961"/>
                </a:lnTo>
                <a:lnTo>
                  <a:pt x="304008" y="716907"/>
                </a:lnTo>
                <a:cubicBezTo>
                  <a:pt x="304008" y="729787"/>
                  <a:pt x="293566" y="740229"/>
                  <a:pt x="280686" y="740229"/>
                </a:cubicBezTo>
                <a:lnTo>
                  <a:pt x="187398" y="740229"/>
                </a:lnTo>
                <a:cubicBezTo>
                  <a:pt x="174518" y="740229"/>
                  <a:pt x="164076" y="729787"/>
                  <a:pt x="164076" y="716907"/>
                </a:cubicBezTo>
                <a:lnTo>
                  <a:pt x="164076" y="453960"/>
                </a:lnTo>
                <a:lnTo>
                  <a:pt x="142943" y="449694"/>
                </a:lnTo>
                <a:cubicBezTo>
                  <a:pt x="58942" y="414164"/>
                  <a:pt x="0" y="330987"/>
                  <a:pt x="0" y="234043"/>
                </a:cubicBezTo>
                <a:cubicBezTo>
                  <a:pt x="0" y="104785"/>
                  <a:pt x="104785" y="0"/>
                  <a:pt x="234043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78B79487-D960-45C4-97BA-145D7863AEE7}"/>
              </a:ext>
            </a:extLst>
          </p:cNvPr>
          <p:cNvSpPr txBox="1"/>
          <p:nvPr/>
        </p:nvSpPr>
        <p:spPr>
          <a:xfrm>
            <a:off x="546980" y="561820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m6A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5584D50B-614F-401D-83F7-BAAA4AD954FA}"/>
              </a:ext>
            </a:extLst>
          </p:cNvPr>
          <p:cNvGrpSpPr/>
          <p:nvPr/>
        </p:nvGrpSpPr>
        <p:grpSpPr>
          <a:xfrm>
            <a:off x="4686979" y="5837397"/>
            <a:ext cx="1755100" cy="488650"/>
            <a:chOff x="4465019" y="1405076"/>
            <a:chExt cx="2314275" cy="584774"/>
          </a:xfrm>
        </p:grpSpPr>
        <p:sp>
          <p:nvSpPr>
            <p:cNvPr id="53" name="橢圓 52">
              <a:extLst>
                <a:ext uri="{FF2B5EF4-FFF2-40B4-BE49-F238E27FC236}">
                  <a16:creationId xmlns:a16="http://schemas.microsoft.com/office/drawing/2014/main" id="{ED55D556-A56C-4052-8576-8C427C41F815}"/>
                </a:ext>
              </a:extLst>
            </p:cNvPr>
            <p:cNvSpPr/>
            <p:nvPr/>
          </p:nvSpPr>
          <p:spPr>
            <a:xfrm>
              <a:off x="4465019" y="1405076"/>
              <a:ext cx="2314275" cy="58477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9C435889-7E3B-4EFF-84C7-6B8598400A92}"/>
                </a:ext>
              </a:extLst>
            </p:cNvPr>
            <p:cNvSpPr/>
            <p:nvPr/>
          </p:nvSpPr>
          <p:spPr>
            <a:xfrm>
              <a:off x="4640958" y="1466631"/>
              <a:ext cx="19623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dirty="0">
                  <a:latin typeface="Arial" panose="020B0604020202020204" pitchFamily="34" charset="0"/>
                  <a:cs typeface="Arial" panose="020B0604020202020204" pitchFamily="34" charset="0"/>
                </a:rPr>
                <a:t>YTHDC1</a:t>
              </a:r>
              <a:endParaRPr lang="zh-TW" altLang="en-US" sz="2400" dirty="0"/>
            </a:p>
          </p:txBody>
        </p:sp>
      </p:grpSp>
      <p:sp>
        <p:nvSpPr>
          <p:cNvPr id="55" name="圓形: 空心 54">
            <a:extLst>
              <a:ext uri="{FF2B5EF4-FFF2-40B4-BE49-F238E27FC236}">
                <a16:creationId xmlns:a16="http://schemas.microsoft.com/office/drawing/2014/main" id="{7B0A6F45-5227-4A65-95F8-72557BD3DDAB}"/>
              </a:ext>
            </a:extLst>
          </p:cNvPr>
          <p:cNvSpPr/>
          <p:nvPr/>
        </p:nvSpPr>
        <p:spPr>
          <a:xfrm>
            <a:off x="7258513" y="1502662"/>
            <a:ext cx="519892" cy="510085"/>
          </a:xfrm>
          <a:prstGeom prst="donut">
            <a:avLst>
              <a:gd name="adj" fmla="val 22364"/>
            </a:avLst>
          </a:prstGeom>
          <a:solidFill>
            <a:srgbClr val="77A3F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DF68735D-254F-461B-81FC-CB5965FA9D6B}"/>
              </a:ext>
            </a:extLst>
          </p:cNvPr>
          <p:cNvSpPr txBox="1"/>
          <p:nvPr/>
        </p:nvSpPr>
        <p:spPr>
          <a:xfrm>
            <a:off x="6820178" y="936754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CircMET</a:t>
            </a:r>
            <a:endParaRPr lang="zh-TW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13021 -0.183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91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13256 -0.178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8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0B5B40-AC3D-4D1C-B935-039B9276A944}"/>
              </a:ext>
            </a:extLst>
          </p:cNvPr>
          <p:cNvSpPr/>
          <p:nvPr/>
        </p:nvSpPr>
        <p:spPr>
          <a:xfrm>
            <a:off x="1501254" y="0"/>
            <a:ext cx="10690746" cy="4199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D89AA8-A8D9-4415-A5B5-D9B7FAF5F1E1}"/>
              </a:ext>
            </a:extLst>
          </p:cNvPr>
          <p:cNvSpPr/>
          <p:nvPr/>
        </p:nvSpPr>
        <p:spPr>
          <a:xfrm>
            <a:off x="0" y="1"/>
            <a:ext cx="1501254" cy="419934"/>
          </a:xfrm>
          <a:prstGeom prst="rect">
            <a:avLst/>
          </a:prstGeom>
          <a:gradFill>
            <a:gsLst>
              <a:gs pos="0">
                <a:srgbClr val="FFC000">
                  <a:tint val="66000"/>
                  <a:satMod val="160000"/>
                </a:srgbClr>
              </a:gs>
              <a:gs pos="100000">
                <a:srgbClr val="FFE0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Results</a:t>
            </a:r>
            <a:endParaRPr lang="zh-TW" altLang="en-US" sz="2000" b="1" dirty="0"/>
          </a:p>
        </p:txBody>
      </p:sp>
      <p:sp>
        <p:nvSpPr>
          <p:cNvPr id="6" name="矩形 5"/>
          <p:cNvSpPr/>
          <p:nvPr/>
        </p:nvSpPr>
        <p:spPr>
          <a:xfrm>
            <a:off x="1440294" y="609820"/>
            <a:ext cx="8726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CircMET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downregulates </a:t>
            </a:r>
            <a:r>
              <a:rPr lang="en-US" altLang="zh-TW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CDKN2A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mRNA by direct binding</a:t>
            </a:r>
            <a:endParaRPr lang="zh-TW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95B845C-1EBD-436C-9E80-71D10B568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12" y="1352739"/>
            <a:ext cx="11257175" cy="483374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8DC3DF2-0356-4CBC-A60D-E6D166160CF6}"/>
              </a:ext>
            </a:extLst>
          </p:cNvPr>
          <p:cNvSpPr txBox="1"/>
          <p:nvPr/>
        </p:nvSpPr>
        <p:spPr>
          <a:xfrm>
            <a:off x="0" y="6488668"/>
            <a:ext cx="6654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CDNK2A : cyclin-dependent kinase inhibitor 2A, inhibit cell proliferation.</a:t>
            </a:r>
          </a:p>
        </p:txBody>
      </p:sp>
    </p:spTree>
    <p:extLst>
      <p:ext uri="{BB962C8B-B14F-4D97-AF65-F5344CB8AC3E}">
        <p14:creationId xmlns:p14="http://schemas.microsoft.com/office/powerpoint/2010/main" val="15369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0B5B40-AC3D-4D1C-B935-039B9276A944}"/>
              </a:ext>
            </a:extLst>
          </p:cNvPr>
          <p:cNvSpPr/>
          <p:nvPr/>
        </p:nvSpPr>
        <p:spPr>
          <a:xfrm>
            <a:off x="1501254" y="0"/>
            <a:ext cx="10690746" cy="4199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D89AA8-A8D9-4415-A5B5-D9B7FAF5F1E1}"/>
              </a:ext>
            </a:extLst>
          </p:cNvPr>
          <p:cNvSpPr/>
          <p:nvPr/>
        </p:nvSpPr>
        <p:spPr>
          <a:xfrm>
            <a:off x="0" y="1"/>
            <a:ext cx="1501254" cy="419934"/>
          </a:xfrm>
          <a:prstGeom prst="rect">
            <a:avLst/>
          </a:prstGeom>
          <a:gradFill>
            <a:gsLst>
              <a:gs pos="0">
                <a:srgbClr val="FFC000">
                  <a:tint val="66000"/>
                  <a:satMod val="160000"/>
                </a:srgbClr>
              </a:gs>
              <a:gs pos="100000">
                <a:srgbClr val="FFE0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Results</a:t>
            </a:r>
            <a:endParaRPr lang="zh-TW" altLang="en-US" sz="2000" b="1" dirty="0"/>
          </a:p>
        </p:txBody>
      </p:sp>
      <p:sp>
        <p:nvSpPr>
          <p:cNvPr id="16" name="矩形 15"/>
          <p:cNvSpPr/>
          <p:nvPr/>
        </p:nvSpPr>
        <p:spPr>
          <a:xfrm>
            <a:off x="1440294" y="609820"/>
            <a:ext cx="8726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CircMET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downregulates </a:t>
            </a:r>
            <a:r>
              <a:rPr lang="en-US" altLang="zh-TW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CDKN2A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mRNA by direct binding</a:t>
            </a:r>
            <a:endParaRPr lang="zh-TW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4C15083-B305-446F-8CB5-56BD0C79E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77" y="1261370"/>
            <a:ext cx="10803846" cy="54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0B5B40-AC3D-4D1C-B935-039B9276A944}"/>
              </a:ext>
            </a:extLst>
          </p:cNvPr>
          <p:cNvSpPr/>
          <p:nvPr/>
        </p:nvSpPr>
        <p:spPr>
          <a:xfrm>
            <a:off x="1501254" y="0"/>
            <a:ext cx="10690746" cy="4199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D89AA8-A8D9-4415-A5B5-D9B7FAF5F1E1}"/>
              </a:ext>
            </a:extLst>
          </p:cNvPr>
          <p:cNvSpPr/>
          <p:nvPr/>
        </p:nvSpPr>
        <p:spPr>
          <a:xfrm>
            <a:off x="0" y="1"/>
            <a:ext cx="1501254" cy="419934"/>
          </a:xfrm>
          <a:prstGeom prst="rect">
            <a:avLst/>
          </a:prstGeom>
          <a:gradFill>
            <a:gsLst>
              <a:gs pos="0">
                <a:srgbClr val="FFC000">
                  <a:tint val="66000"/>
                  <a:satMod val="160000"/>
                </a:srgbClr>
              </a:gs>
              <a:gs pos="100000">
                <a:srgbClr val="FFE0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Results</a:t>
            </a:r>
            <a:endParaRPr lang="zh-TW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18229" y="609523"/>
            <a:ext cx="11274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CircMET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accelerates the decay of </a:t>
            </a:r>
            <a:r>
              <a:rPr lang="en-US" altLang="zh-TW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CDKN2A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mRNA by recruitment of YTHDF2</a:t>
            </a:r>
            <a:endParaRPr lang="zh-TW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79A0DB7-FD4D-4B93-862F-C2FB8D2E3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361" y="1112611"/>
            <a:ext cx="9389278" cy="5537691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B608A10C-450C-4AED-8528-7C3CFC02B9B5}"/>
              </a:ext>
            </a:extLst>
          </p:cNvPr>
          <p:cNvSpPr txBox="1"/>
          <p:nvPr/>
        </p:nvSpPr>
        <p:spPr>
          <a:xfrm>
            <a:off x="487835" y="5576112"/>
            <a:ext cx="1013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i="1" dirty="0">
                <a:latin typeface="Arial" panose="020B0604020202020204" pitchFamily="34" charset="0"/>
                <a:cs typeface="Arial" panose="020B0604020202020204" pitchFamily="34" charset="0"/>
              </a:rPr>
              <a:t>CDKN2A</a:t>
            </a:r>
            <a:endParaRPr lang="zh-TW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0B5B40-AC3D-4D1C-B935-039B9276A944}"/>
              </a:ext>
            </a:extLst>
          </p:cNvPr>
          <p:cNvSpPr/>
          <p:nvPr/>
        </p:nvSpPr>
        <p:spPr>
          <a:xfrm>
            <a:off x="1501254" y="0"/>
            <a:ext cx="10690746" cy="4199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D89AA8-A8D9-4415-A5B5-D9B7FAF5F1E1}"/>
              </a:ext>
            </a:extLst>
          </p:cNvPr>
          <p:cNvSpPr/>
          <p:nvPr/>
        </p:nvSpPr>
        <p:spPr>
          <a:xfrm>
            <a:off x="0" y="1"/>
            <a:ext cx="1501254" cy="419934"/>
          </a:xfrm>
          <a:prstGeom prst="rect">
            <a:avLst/>
          </a:prstGeom>
          <a:gradFill>
            <a:gsLst>
              <a:gs pos="0">
                <a:srgbClr val="FFC000">
                  <a:tint val="66000"/>
                  <a:satMod val="160000"/>
                </a:srgbClr>
              </a:gs>
              <a:gs pos="100000">
                <a:srgbClr val="FFE0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Results</a:t>
            </a:r>
            <a:endParaRPr lang="zh-TW" altLang="en-US" sz="2000" b="1" dirty="0"/>
          </a:p>
        </p:txBody>
      </p:sp>
      <p:sp>
        <p:nvSpPr>
          <p:cNvPr id="14" name="矩形 13"/>
          <p:cNvSpPr/>
          <p:nvPr/>
        </p:nvSpPr>
        <p:spPr>
          <a:xfrm>
            <a:off x="418229" y="609523"/>
            <a:ext cx="11274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CircMET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accelerates the decay of </a:t>
            </a:r>
            <a:r>
              <a:rPr lang="en-US" altLang="zh-TW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CDKN2A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mRNA by recruitment of YTHDF2</a:t>
            </a:r>
            <a:endParaRPr lang="zh-TW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5FBD238-C789-44DB-A832-5C8B36D1F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41" y="1260776"/>
            <a:ext cx="11084528" cy="53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6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0B5B40-AC3D-4D1C-B935-039B9276A944}"/>
              </a:ext>
            </a:extLst>
          </p:cNvPr>
          <p:cNvSpPr/>
          <p:nvPr/>
        </p:nvSpPr>
        <p:spPr>
          <a:xfrm>
            <a:off x="1501254" y="0"/>
            <a:ext cx="10690746" cy="4199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D89AA8-A8D9-4415-A5B5-D9B7FAF5F1E1}"/>
              </a:ext>
            </a:extLst>
          </p:cNvPr>
          <p:cNvSpPr/>
          <p:nvPr/>
        </p:nvSpPr>
        <p:spPr>
          <a:xfrm>
            <a:off x="0" y="1"/>
            <a:ext cx="1501254" cy="419934"/>
          </a:xfrm>
          <a:prstGeom prst="rect">
            <a:avLst/>
          </a:prstGeom>
          <a:gradFill>
            <a:gsLst>
              <a:gs pos="0">
                <a:srgbClr val="FFC000">
                  <a:tint val="66000"/>
                  <a:satMod val="160000"/>
                </a:srgbClr>
              </a:gs>
              <a:gs pos="100000">
                <a:srgbClr val="FFE0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Results</a:t>
            </a:r>
            <a:endParaRPr lang="zh-TW" altLang="en-US" sz="2000" b="1" dirty="0"/>
          </a:p>
        </p:txBody>
      </p:sp>
      <p:sp>
        <p:nvSpPr>
          <p:cNvPr id="4" name="矩形 3"/>
          <p:cNvSpPr/>
          <p:nvPr/>
        </p:nvSpPr>
        <p:spPr>
          <a:xfrm>
            <a:off x="0" y="68552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Proliferation were inhibited by transfection with ΔYTHDF2 and gRNA-CDKN2A</a:t>
            </a:r>
            <a:endParaRPr lang="zh-TW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D998C81-7CC4-47BA-A666-1EA5CC960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2" y="2374251"/>
            <a:ext cx="11422112" cy="323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0B5B40-AC3D-4D1C-B935-039B9276A944}"/>
              </a:ext>
            </a:extLst>
          </p:cNvPr>
          <p:cNvSpPr/>
          <p:nvPr/>
        </p:nvSpPr>
        <p:spPr>
          <a:xfrm>
            <a:off x="1501254" y="0"/>
            <a:ext cx="10690746" cy="4199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D89AA8-A8D9-4415-A5B5-D9B7FAF5F1E1}"/>
              </a:ext>
            </a:extLst>
          </p:cNvPr>
          <p:cNvSpPr/>
          <p:nvPr/>
        </p:nvSpPr>
        <p:spPr>
          <a:xfrm>
            <a:off x="0" y="1"/>
            <a:ext cx="1501254" cy="419934"/>
          </a:xfrm>
          <a:prstGeom prst="rect">
            <a:avLst/>
          </a:prstGeom>
          <a:gradFill>
            <a:gsLst>
              <a:gs pos="0">
                <a:srgbClr val="FFC000">
                  <a:tint val="66000"/>
                  <a:satMod val="160000"/>
                </a:srgbClr>
              </a:gs>
              <a:gs pos="100000">
                <a:srgbClr val="FFE0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Results</a:t>
            </a:r>
            <a:endParaRPr lang="zh-TW" altLang="en-US" sz="2000" b="1" dirty="0"/>
          </a:p>
        </p:txBody>
      </p:sp>
      <p:sp>
        <p:nvSpPr>
          <p:cNvPr id="16" name="矩形 15"/>
          <p:cNvSpPr/>
          <p:nvPr/>
        </p:nvSpPr>
        <p:spPr>
          <a:xfrm>
            <a:off x="1123506" y="558433"/>
            <a:ext cx="10019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CircMET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expression is significantly increased in </a:t>
            </a:r>
            <a:r>
              <a:rPr lang="en-US" altLang="zh-TW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NONO‑TFE3 </a:t>
            </a:r>
            <a:r>
              <a:rPr lang="en-US" altLang="zh-TW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tRCC</a:t>
            </a:r>
            <a:endParaRPr lang="zh-TW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8720236-577A-490E-AAF1-993AD0236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154" y="1158596"/>
            <a:ext cx="8833691" cy="55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6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01255" y="1"/>
            <a:ext cx="10690745" cy="419934"/>
          </a:xfrm>
          <a:prstGeom prst="rect">
            <a:avLst/>
          </a:prstGeom>
          <a:gradFill flip="none" rotWithShape="1">
            <a:gsLst>
              <a:gs pos="51000">
                <a:srgbClr val="FF5D5D"/>
              </a:gs>
              <a:gs pos="0">
                <a:srgbClr val="FFE1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501255" cy="419934"/>
          </a:xfrm>
          <a:prstGeom prst="rect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Summary</a:t>
            </a:r>
            <a:endParaRPr lang="zh-TW" altLang="en-US" sz="2000" b="1" dirty="0"/>
          </a:p>
        </p:txBody>
      </p:sp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DC687959-810D-471F-B862-2F78FD71AB5E}"/>
              </a:ext>
            </a:extLst>
          </p:cNvPr>
          <p:cNvSpPr txBox="1"/>
          <p:nvPr/>
        </p:nvSpPr>
        <p:spPr>
          <a:xfrm>
            <a:off x="2219254" y="3475956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Proliferation</a:t>
            </a:r>
            <a:endParaRPr lang="zh-TW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3054A643-0D73-4484-98C1-65A1CC44E4F1}"/>
              </a:ext>
            </a:extLst>
          </p:cNvPr>
          <p:cNvGrpSpPr/>
          <p:nvPr/>
        </p:nvGrpSpPr>
        <p:grpSpPr>
          <a:xfrm>
            <a:off x="5454918" y="1577559"/>
            <a:ext cx="1681159" cy="525486"/>
            <a:chOff x="4465019" y="1405076"/>
            <a:chExt cx="2314275" cy="584774"/>
          </a:xfrm>
        </p:grpSpPr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7266EB94-072A-4B9A-832B-6348F28208B2}"/>
                </a:ext>
              </a:extLst>
            </p:cNvPr>
            <p:cNvSpPr/>
            <p:nvPr/>
          </p:nvSpPr>
          <p:spPr>
            <a:xfrm>
              <a:off x="4465019" y="1405076"/>
              <a:ext cx="2314275" cy="58477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C2C3B421-4033-4CE8-AAE8-0E885840E08D}"/>
                </a:ext>
              </a:extLst>
            </p:cNvPr>
            <p:cNvSpPr/>
            <p:nvPr/>
          </p:nvSpPr>
          <p:spPr>
            <a:xfrm>
              <a:off x="4640958" y="1466631"/>
              <a:ext cx="19623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dirty="0">
                  <a:latin typeface="Arial" panose="020B0604020202020204" pitchFamily="34" charset="0"/>
                  <a:cs typeface="Arial" panose="020B0604020202020204" pitchFamily="34" charset="0"/>
                </a:rPr>
                <a:t>YTHDF2</a:t>
              </a:r>
              <a:endParaRPr lang="zh-TW" altLang="en-US" sz="2400" dirty="0"/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42A7AB6B-762C-4AE4-9C1E-BD3C09E134E2}"/>
              </a:ext>
            </a:extLst>
          </p:cNvPr>
          <p:cNvGrpSpPr/>
          <p:nvPr/>
        </p:nvGrpSpPr>
        <p:grpSpPr>
          <a:xfrm rot="18933941">
            <a:off x="8391336" y="1302803"/>
            <a:ext cx="900000" cy="1290286"/>
            <a:chOff x="656640" y="3428434"/>
            <a:chExt cx="900000" cy="1290286"/>
          </a:xfrm>
        </p:grpSpPr>
        <p:sp>
          <p:nvSpPr>
            <p:cNvPr id="20" name="圓形: 空心 19">
              <a:extLst>
                <a:ext uri="{FF2B5EF4-FFF2-40B4-BE49-F238E27FC236}">
                  <a16:creationId xmlns:a16="http://schemas.microsoft.com/office/drawing/2014/main" id="{0CFCF3DF-C544-4274-9313-E00D50C9567C}"/>
                </a:ext>
              </a:extLst>
            </p:cNvPr>
            <p:cNvSpPr/>
            <p:nvPr/>
          </p:nvSpPr>
          <p:spPr>
            <a:xfrm>
              <a:off x="656640" y="3818720"/>
              <a:ext cx="900000" cy="900000"/>
            </a:xfrm>
            <a:prstGeom prst="donut">
              <a:avLst>
                <a:gd name="adj" fmla="val 22364"/>
              </a:avLst>
            </a:prstGeom>
            <a:solidFill>
              <a:srgbClr val="77A3F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手繪多邊形: 圖案 44">
              <a:extLst>
                <a:ext uri="{FF2B5EF4-FFF2-40B4-BE49-F238E27FC236}">
                  <a16:creationId xmlns:a16="http://schemas.microsoft.com/office/drawing/2014/main" id="{85CEA248-9E51-4E1C-94BC-56050FFF3C81}"/>
                </a:ext>
              </a:extLst>
            </p:cNvPr>
            <p:cNvSpPr/>
            <p:nvPr/>
          </p:nvSpPr>
          <p:spPr>
            <a:xfrm rot="20293292">
              <a:off x="708667" y="3429000"/>
              <a:ext cx="326572" cy="431987"/>
            </a:xfrm>
            <a:custGeom>
              <a:avLst/>
              <a:gdLst>
                <a:gd name="connsiteX0" fmla="*/ 234043 w 468086"/>
                <a:gd name="connsiteY0" fmla="*/ 0 h 740229"/>
                <a:gd name="connsiteX1" fmla="*/ 468086 w 468086"/>
                <a:gd name="connsiteY1" fmla="*/ 234043 h 740229"/>
                <a:gd name="connsiteX2" fmla="*/ 325143 w 468086"/>
                <a:gd name="connsiteY2" fmla="*/ 449694 h 740229"/>
                <a:gd name="connsiteX3" fmla="*/ 304008 w 468086"/>
                <a:gd name="connsiteY3" fmla="*/ 453961 h 740229"/>
                <a:gd name="connsiteX4" fmla="*/ 304008 w 468086"/>
                <a:gd name="connsiteY4" fmla="*/ 716907 h 740229"/>
                <a:gd name="connsiteX5" fmla="*/ 280686 w 468086"/>
                <a:gd name="connsiteY5" fmla="*/ 740229 h 740229"/>
                <a:gd name="connsiteX6" fmla="*/ 187398 w 468086"/>
                <a:gd name="connsiteY6" fmla="*/ 740229 h 740229"/>
                <a:gd name="connsiteX7" fmla="*/ 164076 w 468086"/>
                <a:gd name="connsiteY7" fmla="*/ 716907 h 740229"/>
                <a:gd name="connsiteX8" fmla="*/ 164076 w 468086"/>
                <a:gd name="connsiteY8" fmla="*/ 453960 h 740229"/>
                <a:gd name="connsiteX9" fmla="*/ 142943 w 468086"/>
                <a:gd name="connsiteY9" fmla="*/ 449694 h 740229"/>
                <a:gd name="connsiteX10" fmla="*/ 0 w 468086"/>
                <a:gd name="connsiteY10" fmla="*/ 234043 h 740229"/>
                <a:gd name="connsiteX11" fmla="*/ 234043 w 468086"/>
                <a:gd name="connsiteY11" fmla="*/ 0 h 74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8086" h="740229">
                  <a:moveTo>
                    <a:pt x="234043" y="0"/>
                  </a:moveTo>
                  <a:cubicBezTo>
                    <a:pt x="363301" y="0"/>
                    <a:pt x="468086" y="104785"/>
                    <a:pt x="468086" y="234043"/>
                  </a:cubicBezTo>
                  <a:cubicBezTo>
                    <a:pt x="468086" y="330987"/>
                    <a:pt x="409145" y="414164"/>
                    <a:pt x="325143" y="449694"/>
                  </a:cubicBezTo>
                  <a:lnTo>
                    <a:pt x="304008" y="453961"/>
                  </a:lnTo>
                  <a:lnTo>
                    <a:pt x="304008" y="716907"/>
                  </a:lnTo>
                  <a:cubicBezTo>
                    <a:pt x="304008" y="729787"/>
                    <a:pt x="293566" y="740229"/>
                    <a:pt x="280686" y="740229"/>
                  </a:cubicBezTo>
                  <a:lnTo>
                    <a:pt x="187398" y="740229"/>
                  </a:lnTo>
                  <a:cubicBezTo>
                    <a:pt x="174518" y="740229"/>
                    <a:pt x="164076" y="729787"/>
                    <a:pt x="164076" y="716907"/>
                  </a:cubicBezTo>
                  <a:lnTo>
                    <a:pt x="164076" y="453960"/>
                  </a:lnTo>
                  <a:lnTo>
                    <a:pt x="142943" y="449694"/>
                  </a:lnTo>
                  <a:cubicBezTo>
                    <a:pt x="58942" y="414164"/>
                    <a:pt x="0" y="330987"/>
                    <a:pt x="0" y="234043"/>
                  </a:cubicBezTo>
                  <a:cubicBezTo>
                    <a:pt x="0" y="104785"/>
                    <a:pt x="104785" y="0"/>
                    <a:pt x="234043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6" name="手繪多邊形: 圖案 45">
              <a:extLst>
                <a:ext uri="{FF2B5EF4-FFF2-40B4-BE49-F238E27FC236}">
                  <a16:creationId xmlns:a16="http://schemas.microsoft.com/office/drawing/2014/main" id="{FB93C236-51F8-44EE-BD32-4C9B54440784}"/>
                </a:ext>
              </a:extLst>
            </p:cNvPr>
            <p:cNvSpPr/>
            <p:nvPr/>
          </p:nvSpPr>
          <p:spPr>
            <a:xfrm rot="1279887">
              <a:off x="1162684" y="3428434"/>
              <a:ext cx="326572" cy="431987"/>
            </a:xfrm>
            <a:custGeom>
              <a:avLst/>
              <a:gdLst>
                <a:gd name="connsiteX0" fmla="*/ 234043 w 468086"/>
                <a:gd name="connsiteY0" fmla="*/ 0 h 740229"/>
                <a:gd name="connsiteX1" fmla="*/ 468086 w 468086"/>
                <a:gd name="connsiteY1" fmla="*/ 234043 h 740229"/>
                <a:gd name="connsiteX2" fmla="*/ 325143 w 468086"/>
                <a:gd name="connsiteY2" fmla="*/ 449694 h 740229"/>
                <a:gd name="connsiteX3" fmla="*/ 304008 w 468086"/>
                <a:gd name="connsiteY3" fmla="*/ 453961 h 740229"/>
                <a:gd name="connsiteX4" fmla="*/ 304008 w 468086"/>
                <a:gd name="connsiteY4" fmla="*/ 716907 h 740229"/>
                <a:gd name="connsiteX5" fmla="*/ 280686 w 468086"/>
                <a:gd name="connsiteY5" fmla="*/ 740229 h 740229"/>
                <a:gd name="connsiteX6" fmla="*/ 187398 w 468086"/>
                <a:gd name="connsiteY6" fmla="*/ 740229 h 740229"/>
                <a:gd name="connsiteX7" fmla="*/ 164076 w 468086"/>
                <a:gd name="connsiteY7" fmla="*/ 716907 h 740229"/>
                <a:gd name="connsiteX8" fmla="*/ 164076 w 468086"/>
                <a:gd name="connsiteY8" fmla="*/ 453960 h 740229"/>
                <a:gd name="connsiteX9" fmla="*/ 142943 w 468086"/>
                <a:gd name="connsiteY9" fmla="*/ 449694 h 740229"/>
                <a:gd name="connsiteX10" fmla="*/ 0 w 468086"/>
                <a:gd name="connsiteY10" fmla="*/ 234043 h 740229"/>
                <a:gd name="connsiteX11" fmla="*/ 234043 w 468086"/>
                <a:gd name="connsiteY11" fmla="*/ 0 h 74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8086" h="740229">
                  <a:moveTo>
                    <a:pt x="234043" y="0"/>
                  </a:moveTo>
                  <a:cubicBezTo>
                    <a:pt x="363301" y="0"/>
                    <a:pt x="468086" y="104785"/>
                    <a:pt x="468086" y="234043"/>
                  </a:cubicBezTo>
                  <a:cubicBezTo>
                    <a:pt x="468086" y="330987"/>
                    <a:pt x="409145" y="414164"/>
                    <a:pt x="325143" y="449694"/>
                  </a:cubicBezTo>
                  <a:lnTo>
                    <a:pt x="304008" y="453961"/>
                  </a:lnTo>
                  <a:lnTo>
                    <a:pt x="304008" y="716907"/>
                  </a:lnTo>
                  <a:cubicBezTo>
                    <a:pt x="304008" y="729787"/>
                    <a:pt x="293566" y="740229"/>
                    <a:pt x="280686" y="740229"/>
                  </a:cubicBezTo>
                  <a:lnTo>
                    <a:pt x="187398" y="740229"/>
                  </a:lnTo>
                  <a:cubicBezTo>
                    <a:pt x="174518" y="740229"/>
                    <a:pt x="164076" y="729787"/>
                    <a:pt x="164076" y="716907"/>
                  </a:cubicBezTo>
                  <a:lnTo>
                    <a:pt x="164076" y="453960"/>
                  </a:lnTo>
                  <a:lnTo>
                    <a:pt x="142943" y="449694"/>
                  </a:lnTo>
                  <a:cubicBezTo>
                    <a:pt x="58942" y="414164"/>
                    <a:pt x="0" y="330987"/>
                    <a:pt x="0" y="234043"/>
                  </a:cubicBezTo>
                  <a:cubicBezTo>
                    <a:pt x="0" y="104785"/>
                    <a:pt x="104785" y="0"/>
                    <a:pt x="234043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31" name="手繪多邊形: 圖案 30">
            <a:extLst>
              <a:ext uri="{FF2B5EF4-FFF2-40B4-BE49-F238E27FC236}">
                <a16:creationId xmlns:a16="http://schemas.microsoft.com/office/drawing/2014/main" id="{32FF39BE-FF79-4EF6-9B91-B9AFB4AE7431}"/>
              </a:ext>
            </a:extLst>
          </p:cNvPr>
          <p:cNvSpPr/>
          <p:nvPr/>
        </p:nvSpPr>
        <p:spPr>
          <a:xfrm>
            <a:off x="5092865" y="3613987"/>
            <a:ext cx="4387442" cy="153982"/>
          </a:xfrm>
          <a:custGeom>
            <a:avLst/>
            <a:gdLst>
              <a:gd name="connsiteX0" fmla="*/ 0 w 4387442"/>
              <a:gd name="connsiteY0" fmla="*/ 134349 h 153982"/>
              <a:gd name="connsiteX1" fmla="*/ 2088859 w 4387442"/>
              <a:gd name="connsiteY1" fmla="*/ 142738 h 153982"/>
              <a:gd name="connsiteX2" fmla="*/ 3305263 w 4387442"/>
              <a:gd name="connsiteY2" fmla="*/ 125 h 153982"/>
              <a:gd name="connsiteX3" fmla="*/ 4387442 w 4387442"/>
              <a:gd name="connsiteY3" fmla="*/ 117571 h 15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7442" h="153982">
                <a:moveTo>
                  <a:pt x="0" y="134349"/>
                </a:moveTo>
                <a:cubicBezTo>
                  <a:pt x="768991" y="149729"/>
                  <a:pt x="1537982" y="165109"/>
                  <a:pt x="2088859" y="142738"/>
                </a:cubicBezTo>
                <a:cubicBezTo>
                  <a:pt x="2639736" y="120367"/>
                  <a:pt x="2922166" y="4319"/>
                  <a:pt x="3305263" y="125"/>
                </a:cubicBezTo>
                <a:cubicBezTo>
                  <a:pt x="3688360" y="-4070"/>
                  <a:pt x="4173523" y="97997"/>
                  <a:pt x="4387442" y="117571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38CA0BB9-18E6-4F9A-9626-9BFE05BBF179}"/>
              </a:ext>
            </a:extLst>
          </p:cNvPr>
          <p:cNvGrpSpPr/>
          <p:nvPr/>
        </p:nvGrpSpPr>
        <p:grpSpPr>
          <a:xfrm>
            <a:off x="7427930" y="3494314"/>
            <a:ext cx="1851738" cy="400110"/>
            <a:chOff x="6197928" y="5634015"/>
            <a:chExt cx="1851738" cy="400110"/>
          </a:xfrm>
        </p:grpSpPr>
        <p:sp>
          <p:nvSpPr>
            <p:cNvPr id="33" name="矩形: 圓角 32">
              <a:extLst>
                <a:ext uri="{FF2B5EF4-FFF2-40B4-BE49-F238E27FC236}">
                  <a16:creationId xmlns:a16="http://schemas.microsoft.com/office/drawing/2014/main" id="{E54AC40C-D055-47B6-96E0-162C70C05BA9}"/>
                </a:ext>
              </a:extLst>
            </p:cNvPr>
            <p:cNvSpPr/>
            <p:nvPr/>
          </p:nvSpPr>
          <p:spPr>
            <a:xfrm>
              <a:off x="6197928" y="5685957"/>
              <a:ext cx="1851738" cy="290365"/>
            </a:xfrm>
            <a:prstGeom prst="roundRect">
              <a:avLst/>
            </a:prstGeom>
            <a:solidFill>
              <a:srgbClr val="FFE1E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CA3B489B-851C-4458-8C9F-7918BB8699AA}"/>
                </a:ext>
              </a:extLst>
            </p:cNvPr>
            <p:cNvSpPr txBox="1"/>
            <p:nvPr/>
          </p:nvSpPr>
          <p:spPr>
            <a:xfrm>
              <a:off x="6636260" y="5634015"/>
              <a:ext cx="9750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2000" dirty="0">
                  <a:latin typeface="Arial" panose="020B0604020202020204" pitchFamily="34" charset="0"/>
                  <a:cs typeface="Arial" panose="020B0604020202020204" pitchFamily="34" charset="0"/>
                </a:rPr>
                <a:t>3’ UTR</a:t>
              </a:r>
              <a:endParaRPr lang="zh-TW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62754D6C-4F92-414C-A889-A67068E33D3B}"/>
              </a:ext>
            </a:extLst>
          </p:cNvPr>
          <p:cNvSpPr txBox="1"/>
          <p:nvPr/>
        </p:nvSpPr>
        <p:spPr>
          <a:xfrm>
            <a:off x="5352046" y="3286576"/>
            <a:ext cx="148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dirty="0">
                <a:latin typeface="Arial" panose="020B0604020202020204" pitchFamily="34" charset="0"/>
                <a:cs typeface="Arial" panose="020B0604020202020204" pitchFamily="34" charset="0"/>
              </a:rPr>
              <a:t>CDKN2A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40" name="手繪多邊形: 圖案 39">
            <a:extLst>
              <a:ext uri="{FF2B5EF4-FFF2-40B4-BE49-F238E27FC236}">
                <a16:creationId xmlns:a16="http://schemas.microsoft.com/office/drawing/2014/main" id="{60C48498-79D4-4B4E-9F82-530F8BF9AB55}"/>
              </a:ext>
            </a:extLst>
          </p:cNvPr>
          <p:cNvSpPr/>
          <p:nvPr/>
        </p:nvSpPr>
        <p:spPr>
          <a:xfrm rot="16200000">
            <a:off x="4277569" y="3394436"/>
            <a:ext cx="478971" cy="664972"/>
          </a:xfrm>
          <a:custGeom>
            <a:avLst/>
            <a:gdLst>
              <a:gd name="connsiteX0" fmla="*/ 0 w 478971"/>
              <a:gd name="connsiteY0" fmla="*/ 0 h 649908"/>
              <a:gd name="connsiteX1" fmla="*/ 478971 w 478971"/>
              <a:gd name="connsiteY1" fmla="*/ 0 h 649908"/>
              <a:gd name="connsiteX2" fmla="*/ 478971 w 478971"/>
              <a:gd name="connsiteY2" fmla="*/ 186001 h 649908"/>
              <a:gd name="connsiteX3" fmla="*/ 342899 w 478971"/>
              <a:gd name="connsiteY3" fmla="*/ 186001 h 649908"/>
              <a:gd name="connsiteX4" fmla="*/ 342899 w 478971"/>
              <a:gd name="connsiteY4" fmla="*/ 649908 h 649908"/>
              <a:gd name="connsiteX5" fmla="*/ 136071 w 478971"/>
              <a:gd name="connsiteY5" fmla="*/ 649908 h 649908"/>
              <a:gd name="connsiteX6" fmla="*/ 136071 w 478971"/>
              <a:gd name="connsiteY6" fmla="*/ 186001 h 649908"/>
              <a:gd name="connsiteX7" fmla="*/ 0 w 478971"/>
              <a:gd name="connsiteY7" fmla="*/ 186001 h 64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971" h="649908">
                <a:moveTo>
                  <a:pt x="0" y="0"/>
                </a:moveTo>
                <a:lnTo>
                  <a:pt x="478971" y="0"/>
                </a:lnTo>
                <a:lnTo>
                  <a:pt x="478971" y="186001"/>
                </a:lnTo>
                <a:lnTo>
                  <a:pt x="342899" y="186001"/>
                </a:lnTo>
                <a:lnTo>
                  <a:pt x="342899" y="649908"/>
                </a:lnTo>
                <a:lnTo>
                  <a:pt x="136071" y="649908"/>
                </a:lnTo>
                <a:lnTo>
                  <a:pt x="136071" y="186001"/>
                </a:lnTo>
                <a:lnTo>
                  <a:pt x="0" y="18600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2" name="箭號: 向下 41">
            <a:extLst>
              <a:ext uri="{FF2B5EF4-FFF2-40B4-BE49-F238E27FC236}">
                <a16:creationId xmlns:a16="http://schemas.microsoft.com/office/drawing/2014/main" id="{CCE78FFA-D8D5-4D2D-804D-A19A90B21AD5}"/>
              </a:ext>
            </a:extLst>
          </p:cNvPr>
          <p:cNvSpPr/>
          <p:nvPr/>
        </p:nvSpPr>
        <p:spPr>
          <a:xfrm rot="10800000">
            <a:off x="3983929" y="3329773"/>
            <a:ext cx="457443" cy="607848"/>
          </a:xfrm>
          <a:prstGeom prst="downArrow">
            <a:avLst>
              <a:gd name="adj1" fmla="val 44041"/>
              <a:gd name="adj2" fmla="val 61872"/>
            </a:avLst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51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-0.05456 0.1460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4 0.00949 L 0.06145 0.0861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/>
      <p:bldP spid="40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0B5B40-AC3D-4D1C-B935-039B9276A944}"/>
              </a:ext>
            </a:extLst>
          </p:cNvPr>
          <p:cNvSpPr/>
          <p:nvPr/>
        </p:nvSpPr>
        <p:spPr>
          <a:xfrm>
            <a:off x="1501254" y="0"/>
            <a:ext cx="10690746" cy="4199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D89AA8-A8D9-4415-A5B5-D9B7FAF5F1E1}"/>
              </a:ext>
            </a:extLst>
          </p:cNvPr>
          <p:cNvSpPr/>
          <p:nvPr/>
        </p:nvSpPr>
        <p:spPr>
          <a:xfrm>
            <a:off x="0" y="1"/>
            <a:ext cx="1501254" cy="419934"/>
          </a:xfrm>
          <a:prstGeom prst="rect">
            <a:avLst/>
          </a:prstGeom>
          <a:gradFill>
            <a:gsLst>
              <a:gs pos="0">
                <a:srgbClr val="FFC000">
                  <a:tint val="66000"/>
                  <a:satMod val="160000"/>
                </a:srgbClr>
              </a:gs>
              <a:gs pos="100000">
                <a:srgbClr val="FFE0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Results</a:t>
            </a:r>
            <a:endParaRPr lang="zh-TW" altLang="en-US" sz="2000" b="1" dirty="0"/>
          </a:p>
        </p:txBody>
      </p:sp>
      <p:sp>
        <p:nvSpPr>
          <p:cNvPr id="6" name="矩形 5"/>
          <p:cNvSpPr/>
          <p:nvPr/>
        </p:nvSpPr>
        <p:spPr>
          <a:xfrm>
            <a:off x="2069592" y="623026"/>
            <a:ext cx="7595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CircMET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functions as a </a:t>
            </a:r>
            <a:r>
              <a:rPr lang="en-US" altLang="zh-TW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ceRNA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to sponge </a:t>
            </a:r>
            <a:r>
              <a:rPr lang="en-US" altLang="zh-TW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miR-1197</a:t>
            </a:r>
            <a:endParaRPr lang="zh-TW" alt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D180A55-F276-4AD1-BE6C-11A2FB88E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88" y="1287783"/>
            <a:ext cx="11479227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0B5B40-AC3D-4D1C-B935-039B9276A944}"/>
              </a:ext>
            </a:extLst>
          </p:cNvPr>
          <p:cNvSpPr/>
          <p:nvPr/>
        </p:nvSpPr>
        <p:spPr>
          <a:xfrm>
            <a:off x="1501254" y="0"/>
            <a:ext cx="10690746" cy="4199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D89AA8-A8D9-4415-A5B5-D9B7FAF5F1E1}"/>
              </a:ext>
            </a:extLst>
          </p:cNvPr>
          <p:cNvSpPr/>
          <p:nvPr/>
        </p:nvSpPr>
        <p:spPr>
          <a:xfrm>
            <a:off x="0" y="1"/>
            <a:ext cx="1501254" cy="419934"/>
          </a:xfrm>
          <a:prstGeom prst="rect">
            <a:avLst/>
          </a:prstGeom>
          <a:gradFill>
            <a:gsLst>
              <a:gs pos="0">
                <a:srgbClr val="FFC000">
                  <a:tint val="66000"/>
                  <a:satMod val="160000"/>
                </a:srgbClr>
              </a:gs>
              <a:gs pos="100000">
                <a:srgbClr val="FFE0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Results</a:t>
            </a:r>
            <a:endParaRPr lang="zh-TW" altLang="en-US" sz="2000" b="1" dirty="0"/>
          </a:p>
        </p:txBody>
      </p:sp>
      <p:sp>
        <p:nvSpPr>
          <p:cNvPr id="15" name="矩形 14"/>
          <p:cNvSpPr/>
          <p:nvPr/>
        </p:nvSpPr>
        <p:spPr>
          <a:xfrm>
            <a:off x="2069592" y="623026"/>
            <a:ext cx="7595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CircMET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functions as a </a:t>
            </a:r>
            <a:r>
              <a:rPr lang="en-US" altLang="zh-TW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ceRNA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to sponge </a:t>
            </a:r>
            <a:r>
              <a:rPr lang="en-US" altLang="zh-TW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miR-1197</a:t>
            </a:r>
            <a:endParaRPr lang="zh-TW" alt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6D167C7-F083-4E74-BA23-F92DB8E01735}"/>
              </a:ext>
            </a:extLst>
          </p:cNvPr>
          <p:cNvGrpSpPr/>
          <p:nvPr/>
        </p:nvGrpSpPr>
        <p:grpSpPr>
          <a:xfrm>
            <a:off x="289582" y="2293947"/>
            <a:ext cx="11612836" cy="2848504"/>
            <a:chOff x="289582" y="2293947"/>
            <a:chExt cx="11612836" cy="2848504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18CBCF89-26CE-401B-9B5A-BB8980109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582" y="2293947"/>
              <a:ext cx="11612836" cy="2663947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7BE8294-6AC9-4105-87EB-DEBA122C7B04}"/>
                </a:ext>
              </a:extLst>
            </p:cNvPr>
            <p:cNvSpPr/>
            <p:nvPr/>
          </p:nvSpPr>
          <p:spPr>
            <a:xfrm>
              <a:off x="5327009" y="4857226"/>
              <a:ext cx="411061" cy="285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BED8803-B70F-430E-AE3F-DC5763795454}"/>
                </a:ext>
              </a:extLst>
            </p:cNvPr>
            <p:cNvSpPr/>
            <p:nvPr/>
          </p:nvSpPr>
          <p:spPr>
            <a:xfrm>
              <a:off x="289582" y="4815281"/>
              <a:ext cx="411061" cy="285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990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0B5B40-AC3D-4D1C-B935-039B9276A944}"/>
              </a:ext>
            </a:extLst>
          </p:cNvPr>
          <p:cNvSpPr/>
          <p:nvPr/>
        </p:nvSpPr>
        <p:spPr>
          <a:xfrm>
            <a:off x="1501254" y="0"/>
            <a:ext cx="10690746" cy="4199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D89AA8-A8D9-4415-A5B5-D9B7FAF5F1E1}"/>
              </a:ext>
            </a:extLst>
          </p:cNvPr>
          <p:cNvSpPr/>
          <p:nvPr/>
        </p:nvSpPr>
        <p:spPr>
          <a:xfrm>
            <a:off x="0" y="1"/>
            <a:ext cx="1501254" cy="419934"/>
          </a:xfrm>
          <a:prstGeom prst="rect">
            <a:avLst/>
          </a:prstGeom>
          <a:gradFill>
            <a:gsLst>
              <a:gs pos="0">
                <a:srgbClr val="FFC000">
                  <a:tint val="66000"/>
                  <a:satMod val="160000"/>
                </a:srgbClr>
              </a:gs>
              <a:gs pos="100000">
                <a:srgbClr val="FFE0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Results</a:t>
            </a:r>
            <a:endParaRPr lang="zh-TW" altLang="en-US" sz="2000" b="1" dirty="0"/>
          </a:p>
        </p:txBody>
      </p:sp>
      <p:sp>
        <p:nvSpPr>
          <p:cNvPr id="14" name="矩形 13"/>
          <p:cNvSpPr/>
          <p:nvPr/>
        </p:nvSpPr>
        <p:spPr>
          <a:xfrm>
            <a:off x="2069592" y="623026"/>
            <a:ext cx="7595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CircMET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functions as a </a:t>
            </a:r>
            <a:r>
              <a:rPr lang="en-US" altLang="zh-TW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ceRNA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to sponge </a:t>
            </a:r>
            <a:r>
              <a:rPr lang="en-US" altLang="zh-TW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miR-1197</a:t>
            </a:r>
            <a:endParaRPr lang="zh-TW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27639C4-42C4-43AE-942F-743402CDA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88" y="1196913"/>
            <a:ext cx="10753414" cy="550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0B5B40-AC3D-4D1C-B935-039B9276A944}"/>
              </a:ext>
            </a:extLst>
          </p:cNvPr>
          <p:cNvSpPr/>
          <p:nvPr/>
        </p:nvSpPr>
        <p:spPr>
          <a:xfrm>
            <a:off x="1501254" y="0"/>
            <a:ext cx="10690746" cy="4199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D89AA8-A8D9-4415-A5B5-D9B7FAF5F1E1}"/>
              </a:ext>
            </a:extLst>
          </p:cNvPr>
          <p:cNvSpPr/>
          <p:nvPr/>
        </p:nvSpPr>
        <p:spPr>
          <a:xfrm>
            <a:off x="0" y="1"/>
            <a:ext cx="1501254" cy="419934"/>
          </a:xfrm>
          <a:prstGeom prst="rect">
            <a:avLst/>
          </a:prstGeom>
          <a:gradFill>
            <a:gsLst>
              <a:gs pos="0">
                <a:srgbClr val="FFC000">
                  <a:tint val="66000"/>
                  <a:satMod val="160000"/>
                </a:srgbClr>
              </a:gs>
              <a:gs pos="100000">
                <a:srgbClr val="FFE0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Results</a:t>
            </a:r>
            <a:endParaRPr lang="zh-TW" altLang="en-US" sz="2000" b="1" dirty="0"/>
          </a:p>
        </p:txBody>
      </p:sp>
      <p:sp>
        <p:nvSpPr>
          <p:cNvPr id="4" name="矩形 3"/>
          <p:cNvSpPr/>
          <p:nvPr/>
        </p:nvSpPr>
        <p:spPr>
          <a:xfrm>
            <a:off x="497052" y="600613"/>
            <a:ext cx="10814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miR-1197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binds to 3’-UTR of </a:t>
            </a:r>
            <a:r>
              <a:rPr lang="en-US" altLang="zh-TW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SMAD3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mRNA</a:t>
            </a:r>
            <a:endParaRPr lang="zh-TW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39B0BD4-A1C8-4BF7-B474-19DF9AC35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19" y="1641963"/>
            <a:ext cx="11324762" cy="482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5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0B5B40-AC3D-4D1C-B935-039B9276A944}"/>
              </a:ext>
            </a:extLst>
          </p:cNvPr>
          <p:cNvSpPr/>
          <p:nvPr/>
        </p:nvSpPr>
        <p:spPr>
          <a:xfrm>
            <a:off x="1501254" y="0"/>
            <a:ext cx="10690746" cy="4199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D89AA8-A8D9-4415-A5B5-D9B7FAF5F1E1}"/>
              </a:ext>
            </a:extLst>
          </p:cNvPr>
          <p:cNvSpPr/>
          <p:nvPr/>
        </p:nvSpPr>
        <p:spPr>
          <a:xfrm>
            <a:off x="0" y="1"/>
            <a:ext cx="1501254" cy="419934"/>
          </a:xfrm>
          <a:prstGeom prst="rect">
            <a:avLst/>
          </a:prstGeom>
          <a:gradFill>
            <a:gsLst>
              <a:gs pos="0">
                <a:srgbClr val="FFC000">
                  <a:tint val="66000"/>
                  <a:satMod val="160000"/>
                </a:srgbClr>
              </a:gs>
              <a:gs pos="100000">
                <a:srgbClr val="FFE0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Results</a:t>
            </a:r>
            <a:endParaRPr lang="zh-TW" altLang="en-US" sz="2000" b="1" dirty="0"/>
          </a:p>
        </p:txBody>
      </p:sp>
      <p:sp>
        <p:nvSpPr>
          <p:cNvPr id="4" name="矩形 3"/>
          <p:cNvSpPr/>
          <p:nvPr/>
        </p:nvSpPr>
        <p:spPr>
          <a:xfrm>
            <a:off x="236691" y="554446"/>
            <a:ext cx="1177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CircMET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promotes SMAD3 expression through post‑transcriptional regulation</a:t>
            </a:r>
            <a:endParaRPr lang="zh-TW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E1B2D3F-2E3B-46A3-BE2A-62F6DE2DB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56" y="1318401"/>
            <a:ext cx="11248287" cy="52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4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0B5B40-AC3D-4D1C-B935-039B9276A944}"/>
              </a:ext>
            </a:extLst>
          </p:cNvPr>
          <p:cNvSpPr/>
          <p:nvPr/>
        </p:nvSpPr>
        <p:spPr>
          <a:xfrm>
            <a:off x="1501254" y="0"/>
            <a:ext cx="10690746" cy="4199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D89AA8-A8D9-4415-A5B5-D9B7FAF5F1E1}"/>
              </a:ext>
            </a:extLst>
          </p:cNvPr>
          <p:cNvSpPr/>
          <p:nvPr/>
        </p:nvSpPr>
        <p:spPr>
          <a:xfrm>
            <a:off x="0" y="1"/>
            <a:ext cx="1501254" cy="419934"/>
          </a:xfrm>
          <a:prstGeom prst="rect">
            <a:avLst/>
          </a:prstGeom>
          <a:gradFill>
            <a:gsLst>
              <a:gs pos="0">
                <a:srgbClr val="FFC000">
                  <a:tint val="66000"/>
                  <a:satMod val="160000"/>
                </a:srgbClr>
              </a:gs>
              <a:gs pos="100000">
                <a:srgbClr val="FFE0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Results</a:t>
            </a:r>
            <a:endParaRPr lang="zh-TW" altLang="en-US" sz="2000" b="1" dirty="0"/>
          </a:p>
        </p:txBody>
      </p:sp>
      <p:sp>
        <p:nvSpPr>
          <p:cNvPr id="4" name="矩形 3"/>
          <p:cNvSpPr/>
          <p:nvPr/>
        </p:nvSpPr>
        <p:spPr>
          <a:xfrm>
            <a:off x="66413" y="536605"/>
            <a:ext cx="11841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miR-1197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inhibits cell proliferation by downregulated SMAD3</a:t>
            </a:r>
            <a:endParaRPr lang="zh-TW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EC47BB3-3970-4D47-82F9-E2DC8AE0E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13" y="1484272"/>
            <a:ext cx="10736173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2079D7B-F631-4C32-BAE9-E1218D526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977" y="695904"/>
            <a:ext cx="9329618" cy="595439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AEABEDF-8F1F-44AC-855E-048F7BC990F9}"/>
              </a:ext>
            </a:extLst>
          </p:cNvPr>
          <p:cNvSpPr/>
          <p:nvPr/>
        </p:nvSpPr>
        <p:spPr>
          <a:xfrm>
            <a:off x="0" y="0"/>
            <a:ext cx="1501255" cy="414000"/>
          </a:xfrm>
          <a:prstGeom prst="rect">
            <a:avLst/>
          </a:prstGeom>
          <a:solidFill>
            <a:srgbClr val="9F7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Conclusion</a:t>
            </a:r>
            <a:endParaRPr lang="zh-TW" altLang="en-US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4554CEE-01FB-431C-A2B3-B11278F5D431}"/>
              </a:ext>
            </a:extLst>
          </p:cNvPr>
          <p:cNvSpPr/>
          <p:nvPr/>
        </p:nvSpPr>
        <p:spPr>
          <a:xfrm>
            <a:off x="1501255" y="1147"/>
            <a:ext cx="10690745" cy="412853"/>
          </a:xfrm>
          <a:prstGeom prst="rect">
            <a:avLst/>
          </a:prstGeom>
          <a:gradFill flip="none" rotWithShape="1">
            <a:gsLst>
              <a:gs pos="0">
                <a:srgbClr val="9F7EC8"/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224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D8E02180-9515-49F7-B5F5-71684875B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76" y="4116791"/>
            <a:ext cx="5135646" cy="2459998"/>
          </a:xfrm>
          <a:prstGeom prst="rect">
            <a:avLst/>
          </a:prstGeom>
        </p:spPr>
      </p:pic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0B5B40-AC3D-4D1C-B935-039B9276A944}"/>
              </a:ext>
            </a:extLst>
          </p:cNvPr>
          <p:cNvSpPr/>
          <p:nvPr/>
        </p:nvSpPr>
        <p:spPr>
          <a:xfrm>
            <a:off x="1501254" y="0"/>
            <a:ext cx="10690746" cy="4199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D89AA8-A8D9-4415-A5B5-D9B7FAF5F1E1}"/>
              </a:ext>
            </a:extLst>
          </p:cNvPr>
          <p:cNvSpPr/>
          <p:nvPr/>
        </p:nvSpPr>
        <p:spPr>
          <a:xfrm>
            <a:off x="0" y="1"/>
            <a:ext cx="1501254" cy="419934"/>
          </a:xfrm>
          <a:prstGeom prst="rect">
            <a:avLst/>
          </a:prstGeom>
          <a:gradFill>
            <a:gsLst>
              <a:gs pos="0">
                <a:srgbClr val="FFC000">
                  <a:tint val="66000"/>
                  <a:satMod val="160000"/>
                </a:srgbClr>
              </a:gs>
              <a:gs pos="100000">
                <a:srgbClr val="FFE0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Results</a:t>
            </a:r>
            <a:endParaRPr lang="zh-TW" altLang="en-US" sz="2000" b="1" dirty="0"/>
          </a:p>
        </p:txBody>
      </p:sp>
      <p:sp>
        <p:nvSpPr>
          <p:cNvPr id="5" name="矩形 4"/>
          <p:cNvSpPr/>
          <p:nvPr/>
        </p:nvSpPr>
        <p:spPr>
          <a:xfrm>
            <a:off x="191386" y="566647"/>
            <a:ext cx="11841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Characterization of </a:t>
            </a:r>
            <a:r>
              <a:rPr lang="en-US" altLang="zh-TW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CircMET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zh-TW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NONO‑TFE3 </a:t>
            </a:r>
            <a:r>
              <a:rPr lang="en-US" altLang="zh-TW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tRCC</a:t>
            </a:r>
            <a:endParaRPr lang="zh-TW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494311"/>
            <a:ext cx="364998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amanitin: an inhibitor of transcription</a:t>
            </a:r>
            <a:endParaRPr lang="zh-TW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823F7A2-FF07-4D8D-97C6-1638CABFF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45" y="1484027"/>
            <a:ext cx="10388909" cy="254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6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0B5B40-AC3D-4D1C-B935-039B9276A944}"/>
              </a:ext>
            </a:extLst>
          </p:cNvPr>
          <p:cNvSpPr/>
          <p:nvPr/>
        </p:nvSpPr>
        <p:spPr>
          <a:xfrm>
            <a:off x="1501254" y="0"/>
            <a:ext cx="10690746" cy="4199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D89AA8-A8D9-4415-A5B5-D9B7FAF5F1E1}"/>
              </a:ext>
            </a:extLst>
          </p:cNvPr>
          <p:cNvSpPr/>
          <p:nvPr/>
        </p:nvSpPr>
        <p:spPr>
          <a:xfrm>
            <a:off x="0" y="1"/>
            <a:ext cx="1501254" cy="419934"/>
          </a:xfrm>
          <a:prstGeom prst="rect">
            <a:avLst/>
          </a:prstGeom>
          <a:gradFill>
            <a:gsLst>
              <a:gs pos="0">
                <a:srgbClr val="FFC000">
                  <a:tint val="66000"/>
                  <a:satMod val="160000"/>
                </a:srgbClr>
              </a:gs>
              <a:gs pos="100000">
                <a:srgbClr val="FFE0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Results</a:t>
            </a:r>
            <a:endParaRPr lang="zh-TW" altLang="en-US" sz="2000" b="1" dirty="0"/>
          </a:p>
        </p:txBody>
      </p:sp>
      <p:sp>
        <p:nvSpPr>
          <p:cNvPr id="6" name="矩形 5"/>
          <p:cNvSpPr/>
          <p:nvPr/>
        </p:nvSpPr>
        <p:spPr>
          <a:xfrm>
            <a:off x="2419372" y="541520"/>
            <a:ext cx="7280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CircMET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is predominantly located in the cytosol</a:t>
            </a:r>
            <a:endParaRPr lang="zh-TW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E4985E3-5A86-4CA0-8BEB-3403C682A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216" y="1241805"/>
            <a:ext cx="4945568" cy="251829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EB417CD-BCB5-4C08-902E-0DB0DAD82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254" y="3843991"/>
            <a:ext cx="8544828" cy="27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1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0B5B40-AC3D-4D1C-B935-039B9276A944}"/>
              </a:ext>
            </a:extLst>
          </p:cNvPr>
          <p:cNvSpPr/>
          <p:nvPr/>
        </p:nvSpPr>
        <p:spPr>
          <a:xfrm>
            <a:off x="1501254" y="0"/>
            <a:ext cx="10690746" cy="4199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D89AA8-A8D9-4415-A5B5-D9B7FAF5F1E1}"/>
              </a:ext>
            </a:extLst>
          </p:cNvPr>
          <p:cNvSpPr/>
          <p:nvPr/>
        </p:nvSpPr>
        <p:spPr>
          <a:xfrm>
            <a:off x="0" y="1"/>
            <a:ext cx="1501254" cy="419934"/>
          </a:xfrm>
          <a:prstGeom prst="rect">
            <a:avLst/>
          </a:prstGeom>
          <a:gradFill>
            <a:gsLst>
              <a:gs pos="0">
                <a:srgbClr val="FFC000">
                  <a:tint val="66000"/>
                  <a:satMod val="160000"/>
                </a:srgbClr>
              </a:gs>
              <a:gs pos="100000">
                <a:srgbClr val="FFE0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Results</a:t>
            </a:r>
            <a:endParaRPr lang="zh-TW" altLang="en-US" sz="2000" b="1" dirty="0"/>
          </a:p>
        </p:txBody>
      </p:sp>
      <p:sp>
        <p:nvSpPr>
          <p:cNvPr id="8" name="矩形 7"/>
          <p:cNvSpPr/>
          <p:nvPr/>
        </p:nvSpPr>
        <p:spPr>
          <a:xfrm>
            <a:off x="1923635" y="586195"/>
            <a:ext cx="8255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CircMET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accelerates proliferation of </a:t>
            </a:r>
            <a:r>
              <a:rPr lang="en-US" altLang="zh-TW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NONO‑TFE3 </a:t>
            </a:r>
            <a:r>
              <a:rPr lang="en-US" altLang="zh-TW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tRCC</a:t>
            </a:r>
            <a:endParaRPr lang="zh-TW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E5F71CE-7B01-49CB-A2B6-0347CE522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33" y="1424095"/>
            <a:ext cx="11235334" cy="47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0B5B40-AC3D-4D1C-B935-039B9276A944}"/>
              </a:ext>
            </a:extLst>
          </p:cNvPr>
          <p:cNvSpPr/>
          <p:nvPr/>
        </p:nvSpPr>
        <p:spPr>
          <a:xfrm>
            <a:off x="1501254" y="0"/>
            <a:ext cx="10690746" cy="4199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D89AA8-A8D9-4415-A5B5-D9B7FAF5F1E1}"/>
              </a:ext>
            </a:extLst>
          </p:cNvPr>
          <p:cNvSpPr/>
          <p:nvPr/>
        </p:nvSpPr>
        <p:spPr>
          <a:xfrm>
            <a:off x="0" y="1"/>
            <a:ext cx="1501254" cy="419934"/>
          </a:xfrm>
          <a:prstGeom prst="rect">
            <a:avLst/>
          </a:prstGeom>
          <a:gradFill>
            <a:gsLst>
              <a:gs pos="0">
                <a:srgbClr val="FFC000">
                  <a:tint val="66000"/>
                  <a:satMod val="160000"/>
                </a:srgbClr>
              </a:gs>
              <a:gs pos="100000">
                <a:srgbClr val="FFE0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Results</a:t>
            </a:r>
            <a:endParaRPr lang="zh-TW" altLang="en-US" sz="2000" b="1" dirty="0"/>
          </a:p>
        </p:txBody>
      </p:sp>
      <p:sp>
        <p:nvSpPr>
          <p:cNvPr id="15" name="矩形 14"/>
          <p:cNvSpPr/>
          <p:nvPr/>
        </p:nvSpPr>
        <p:spPr>
          <a:xfrm>
            <a:off x="1923635" y="586195"/>
            <a:ext cx="8255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CircMET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accelerates proliferation of </a:t>
            </a:r>
            <a:r>
              <a:rPr lang="en-US" altLang="zh-TW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NONO‑TFE3 </a:t>
            </a:r>
            <a:r>
              <a:rPr lang="en-US" altLang="zh-TW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tRCC</a:t>
            </a:r>
            <a:endParaRPr lang="zh-TW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AB79715-2B2B-418C-9692-C940300FB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624" y="1289622"/>
            <a:ext cx="6448752" cy="256671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7A14299-B829-4444-A38D-5CC642D76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034" y="4005818"/>
            <a:ext cx="6665932" cy="256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9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0B5B40-AC3D-4D1C-B935-039B9276A944}"/>
              </a:ext>
            </a:extLst>
          </p:cNvPr>
          <p:cNvSpPr/>
          <p:nvPr/>
        </p:nvSpPr>
        <p:spPr>
          <a:xfrm>
            <a:off x="1501254" y="0"/>
            <a:ext cx="10690746" cy="4199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D89AA8-A8D9-4415-A5B5-D9B7FAF5F1E1}"/>
              </a:ext>
            </a:extLst>
          </p:cNvPr>
          <p:cNvSpPr/>
          <p:nvPr/>
        </p:nvSpPr>
        <p:spPr>
          <a:xfrm>
            <a:off x="0" y="1"/>
            <a:ext cx="1501254" cy="419934"/>
          </a:xfrm>
          <a:prstGeom prst="rect">
            <a:avLst/>
          </a:prstGeom>
          <a:gradFill>
            <a:gsLst>
              <a:gs pos="0">
                <a:srgbClr val="FFC000">
                  <a:tint val="66000"/>
                  <a:satMod val="160000"/>
                </a:srgbClr>
              </a:gs>
              <a:gs pos="100000">
                <a:srgbClr val="FFE0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Results</a:t>
            </a:r>
            <a:endParaRPr lang="zh-TW" altLang="en-US" sz="2000" b="1" dirty="0"/>
          </a:p>
        </p:txBody>
      </p:sp>
      <p:sp>
        <p:nvSpPr>
          <p:cNvPr id="16" name="矩形 15"/>
          <p:cNvSpPr/>
          <p:nvPr/>
        </p:nvSpPr>
        <p:spPr>
          <a:xfrm>
            <a:off x="1923635" y="586195"/>
            <a:ext cx="8255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CircMET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accelerates proliferation of </a:t>
            </a:r>
            <a:r>
              <a:rPr lang="en-US" altLang="zh-TW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NONO‑TFE3 </a:t>
            </a:r>
            <a:r>
              <a:rPr lang="en-US" altLang="zh-TW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tRCC</a:t>
            </a:r>
            <a:endParaRPr lang="zh-TW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922F0AD-4502-44B9-A729-55E0B7D5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189" y="1115355"/>
            <a:ext cx="10041622" cy="54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1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01255" y="1"/>
            <a:ext cx="10690745" cy="419934"/>
          </a:xfrm>
          <a:prstGeom prst="rect">
            <a:avLst/>
          </a:prstGeom>
          <a:gradFill flip="none" rotWithShape="1">
            <a:gsLst>
              <a:gs pos="51000">
                <a:srgbClr val="FF5D5D"/>
              </a:gs>
              <a:gs pos="0">
                <a:srgbClr val="FFE1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501255" cy="419934"/>
          </a:xfrm>
          <a:prstGeom prst="rect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Summary</a:t>
            </a:r>
            <a:endParaRPr lang="zh-TW" altLang="en-US" sz="2000" b="1" dirty="0"/>
          </a:p>
        </p:txBody>
      </p:sp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1F95817-2A9E-41BC-83F9-C286EE07EE93}"/>
              </a:ext>
            </a:extLst>
          </p:cNvPr>
          <p:cNvSpPr txBox="1"/>
          <p:nvPr/>
        </p:nvSpPr>
        <p:spPr>
          <a:xfrm>
            <a:off x="5404944" y="3442444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CircMET</a:t>
            </a:r>
            <a:endParaRPr lang="zh-TW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DC687959-810D-471F-B862-2F78FD71AB5E}"/>
              </a:ext>
            </a:extLst>
          </p:cNvPr>
          <p:cNvSpPr txBox="1"/>
          <p:nvPr/>
        </p:nvSpPr>
        <p:spPr>
          <a:xfrm>
            <a:off x="5181326" y="4548249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Proliferation</a:t>
            </a:r>
            <a:endParaRPr lang="zh-TW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3054A643-0D73-4484-98C1-65A1CC44E4F1}"/>
              </a:ext>
            </a:extLst>
          </p:cNvPr>
          <p:cNvGrpSpPr/>
          <p:nvPr/>
        </p:nvGrpSpPr>
        <p:grpSpPr>
          <a:xfrm>
            <a:off x="4930472" y="2092974"/>
            <a:ext cx="2314275" cy="584774"/>
            <a:chOff x="4465019" y="1405076"/>
            <a:chExt cx="2314275" cy="584774"/>
          </a:xfrm>
        </p:grpSpPr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7266EB94-072A-4B9A-832B-6348F28208B2}"/>
                </a:ext>
              </a:extLst>
            </p:cNvPr>
            <p:cNvSpPr/>
            <p:nvPr/>
          </p:nvSpPr>
          <p:spPr>
            <a:xfrm>
              <a:off x="4465019" y="1405076"/>
              <a:ext cx="2314275" cy="584774"/>
            </a:xfrm>
            <a:prstGeom prst="ellipse">
              <a:avLst/>
            </a:prstGeom>
            <a:solidFill>
              <a:srgbClr val="E2E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C2C3B421-4033-4CE8-AAE8-0E885840E08D}"/>
                </a:ext>
              </a:extLst>
            </p:cNvPr>
            <p:cNvSpPr/>
            <p:nvPr/>
          </p:nvSpPr>
          <p:spPr>
            <a:xfrm>
              <a:off x="4640958" y="1466631"/>
              <a:ext cx="19623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>
                  <a:latin typeface="Arial" panose="020B0604020202020204" pitchFamily="34" charset="0"/>
                  <a:cs typeface="Arial" panose="020B0604020202020204" pitchFamily="34" charset="0"/>
                </a:rPr>
                <a:t>NONO‑TFE3</a:t>
              </a:r>
              <a:endParaRPr lang="zh-TW" altLang="en-US" sz="2400" dirty="0"/>
            </a:p>
          </p:txBody>
        </p:sp>
      </p:grpSp>
      <p:sp>
        <p:nvSpPr>
          <p:cNvPr id="6" name="箭號: 向下 5">
            <a:extLst>
              <a:ext uri="{FF2B5EF4-FFF2-40B4-BE49-F238E27FC236}">
                <a16:creationId xmlns:a16="http://schemas.microsoft.com/office/drawing/2014/main" id="{3729A0E8-A316-473E-94FE-BBA8E4277B50}"/>
              </a:ext>
            </a:extLst>
          </p:cNvPr>
          <p:cNvSpPr/>
          <p:nvPr/>
        </p:nvSpPr>
        <p:spPr>
          <a:xfrm>
            <a:off x="5928534" y="2847026"/>
            <a:ext cx="334931" cy="584775"/>
          </a:xfrm>
          <a:prstGeom prst="downArrow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箭號: 向下 40">
            <a:extLst>
              <a:ext uri="{FF2B5EF4-FFF2-40B4-BE49-F238E27FC236}">
                <a16:creationId xmlns:a16="http://schemas.microsoft.com/office/drawing/2014/main" id="{B52C4DDB-0C17-4414-AF6F-3599FAA70A80}"/>
              </a:ext>
            </a:extLst>
          </p:cNvPr>
          <p:cNvSpPr/>
          <p:nvPr/>
        </p:nvSpPr>
        <p:spPr>
          <a:xfrm>
            <a:off x="5928534" y="3963474"/>
            <a:ext cx="334931" cy="584775"/>
          </a:xfrm>
          <a:prstGeom prst="downArrow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形: 空心 19">
            <a:extLst>
              <a:ext uri="{FF2B5EF4-FFF2-40B4-BE49-F238E27FC236}">
                <a16:creationId xmlns:a16="http://schemas.microsoft.com/office/drawing/2014/main" id="{0CFCF3DF-C544-4274-9313-E00D50C9567C}"/>
              </a:ext>
            </a:extLst>
          </p:cNvPr>
          <p:cNvSpPr/>
          <p:nvPr/>
        </p:nvSpPr>
        <p:spPr>
          <a:xfrm>
            <a:off x="6817270" y="3501165"/>
            <a:ext cx="432000" cy="432000"/>
          </a:xfrm>
          <a:prstGeom prst="donut">
            <a:avLst>
              <a:gd name="adj" fmla="val 19382"/>
            </a:avLst>
          </a:prstGeom>
          <a:solidFill>
            <a:srgbClr val="77A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9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BCE88603-3231-441F-B9DE-1C2C78E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740"/>
            <a:ext cx="2743200" cy="365125"/>
          </a:xfrm>
        </p:spPr>
        <p:txBody>
          <a:bodyPr/>
          <a:lstStyle/>
          <a:p>
            <a:fld id="{0C4D0668-C53B-4A51-870C-8A290EF953AE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0B5B40-AC3D-4D1C-B935-039B9276A944}"/>
              </a:ext>
            </a:extLst>
          </p:cNvPr>
          <p:cNvSpPr/>
          <p:nvPr/>
        </p:nvSpPr>
        <p:spPr>
          <a:xfrm>
            <a:off x="1501254" y="0"/>
            <a:ext cx="10690746" cy="4199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D89AA8-A8D9-4415-A5B5-D9B7FAF5F1E1}"/>
              </a:ext>
            </a:extLst>
          </p:cNvPr>
          <p:cNvSpPr/>
          <p:nvPr/>
        </p:nvSpPr>
        <p:spPr>
          <a:xfrm>
            <a:off x="0" y="1"/>
            <a:ext cx="1501254" cy="419934"/>
          </a:xfrm>
          <a:prstGeom prst="rect">
            <a:avLst/>
          </a:prstGeom>
          <a:gradFill>
            <a:gsLst>
              <a:gs pos="0">
                <a:srgbClr val="FFC000">
                  <a:tint val="66000"/>
                  <a:satMod val="160000"/>
                </a:srgbClr>
              </a:gs>
              <a:gs pos="100000">
                <a:srgbClr val="FFE0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Results</a:t>
            </a:r>
            <a:endParaRPr lang="zh-TW" altLang="en-US" sz="2000" b="1" dirty="0"/>
          </a:p>
        </p:txBody>
      </p:sp>
      <p:sp>
        <p:nvSpPr>
          <p:cNvPr id="5" name="矩形 4"/>
          <p:cNvSpPr/>
          <p:nvPr/>
        </p:nvSpPr>
        <p:spPr>
          <a:xfrm>
            <a:off x="479072" y="562355"/>
            <a:ext cx="11015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NONO-TFE3 directly interacted with the promoter of </a:t>
            </a:r>
            <a:r>
              <a:rPr lang="en-US" altLang="zh-TW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endParaRPr lang="zh-TW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58228B9-F9C1-473F-9112-28C989F3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254" y="1383292"/>
            <a:ext cx="9022838" cy="526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72485</TotalTime>
  <Words>326</Words>
  <Application>Microsoft Office PowerPoint</Application>
  <PresentationFormat>寬螢幕</PresentationFormat>
  <Paragraphs>125</Paragraphs>
  <Slides>27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2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HP</cp:lastModifiedBy>
  <cp:revision>709</cp:revision>
  <dcterms:created xsi:type="dcterms:W3CDTF">2019-09-12T06:45:49Z</dcterms:created>
  <dcterms:modified xsi:type="dcterms:W3CDTF">2022-03-20T14:33:27Z</dcterms:modified>
</cp:coreProperties>
</file>