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58" r:id="rId5"/>
    <p:sldId id="257" r:id="rId6"/>
    <p:sldId id="266" r:id="rId7"/>
    <p:sldId id="261" r:id="rId8"/>
    <p:sldId id="259" r:id="rId9"/>
    <p:sldId id="264" r:id="rId10"/>
    <p:sldId id="262" r:id="rId11"/>
    <p:sldId id="263" r:id="rId12"/>
    <p:sldId id="283" r:id="rId13"/>
    <p:sldId id="265" r:id="rId14"/>
    <p:sldId id="267" r:id="rId15"/>
    <p:sldId id="268" r:id="rId16"/>
    <p:sldId id="269" r:id="rId17"/>
    <p:sldId id="270" r:id="rId18"/>
    <p:sldId id="271" r:id="rId19"/>
    <p:sldId id="284" r:id="rId20"/>
    <p:sldId id="275" r:id="rId21"/>
    <p:sldId id="272" r:id="rId22"/>
    <p:sldId id="273" r:id="rId23"/>
    <p:sldId id="286" r:id="rId24"/>
    <p:sldId id="274" r:id="rId25"/>
    <p:sldId id="276" r:id="rId26"/>
    <p:sldId id="277" r:id="rId27"/>
    <p:sldId id="281" r:id="rId28"/>
    <p:sldId id="278" r:id="rId29"/>
    <p:sldId id="260" r:id="rId30"/>
    <p:sldId id="282" r:id="rId31"/>
    <p:sldId id="285" r:id="rId32"/>
    <p:sldId id="256" r:id="rId33"/>
    <p:sldId id="287" r:id="rId3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987" autoAdjust="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CB8E8-23B1-4555-9E6B-3A4A0DF26A08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1E6BF-9864-4B75-8036-130F9B4682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7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dosome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看大腸癌、肝癌、胰臟癌和正常人血清中</a:t>
            </a:r>
            <a:r>
              <a:rPr lang="en-US" altLang="zh-TW" dirty="0"/>
              <a:t>exosome</a:t>
            </a:r>
            <a:r>
              <a:rPr lang="zh-TW" altLang="en-US" dirty="0"/>
              <a:t>裡</a:t>
            </a:r>
            <a:r>
              <a:rPr lang="en-US" altLang="zh-TW" dirty="0" err="1"/>
              <a:t>circRNA</a:t>
            </a:r>
            <a:r>
              <a:rPr lang="zh-TW" altLang="en-US" dirty="0"/>
              <a:t>的表現量</a:t>
            </a:r>
            <a:endParaRPr lang="en-US" altLang="zh-TW" dirty="0"/>
          </a:p>
          <a:p>
            <a:r>
              <a:rPr lang="zh-TW" altLang="en-US" dirty="0"/>
              <a:t>只有</a:t>
            </a:r>
            <a:r>
              <a:rPr lang="en-US" altLang="zh-TW" dirty="0"/>
              <a:t>circRHOBTB3</a:t>
            </a:r>
            <a:r>
              <a:rPr lang="zh-TW" altLang="en-US" dirty="0"/>
              <a:t>在三個癌症的</a:t>
            </a:r>
            <a:r>
              <a:rPr lang="en-US" altLang="zh-TW" dirty="0"/>
              <a:t>exosome</a:t>
            </a:r>
            <a:r>
              <a:rPr lang="zh-TW" altLang="en-US" dirty="0"/>
              <a:t>裡都上升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algn="l"/>
            <a:r>
              <a:rPr lang="en-US" altLang="zh-TW" sz="1800" b="0" i="0" u="none" strike="noStrike" baseline="0" dirty="0">
                <a:latin typeface="WarnockPro-Regular"/>
              </a:rPr>
              <a:t>reanalyzed the data of 4 GEO datasets</a:t>
            </a:r>
            <a:r>
              <a:rPr lang="zh-TW" altLang="en-US" sz="1800" b="0" i="0" u="none" strike="noStrike" baseline="0" dirty="0">
                <a:latin typeface="WarnockPro-Regular"/>
              </a:rPr>
              <a:t>，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WarnockPro-Regular"/>
              </a:rPr>
              <a:t>including total RNA-seq data of serum exosomes from 12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WarnockPro-Regular"/>
              </a:rPr>
              <a:t> 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WarnockPro-Regular"/>
              </a:rPr>
              <a:t>CRC patients, 21 HCC patients, 32 pancreatic adenocarcinoma(PAAD) patients, and 14 healthy donors, in the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WarnockPro-Regular"/>
              </a:rPr>
              <a:t> 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WarnockPro-Regular"/>
              </a:rPr>
              <a:t>same sequencing platform (Fig. S</a:t>
            </a:r>
            <a:r>
              <a:rPr lang="en-US" altLang="zh-TW" sz="1800" b="0" i="0" u="none" strike="noStrike" baseline="0" dirty="0">
                <a:solidFill>
                  <a:srgbClr val="0000FF"/>
                </a:solidFill>
                <a:latin typeface="WarnockPro-Regular"/>
              </a:rPr>
              <a:t>1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WarnockPro-Regular"/>
              </a:rPr>
              <a:t>A). The results showed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WarnockPro-Regular"/>
              </a:rPr>
              <a:t> 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WarnockPro-Regular"/>
              </a:rPr>
              <a:t>that a number of </a:t>
            </a:r>
            <a:r>
              <a:rPr lang="en-US" altLang="zh-TW" sz="1800" b="0" i="0" u="none" strike="noStrike" baseline="0" dirty="0" err="1">
                <a:solidFill>
                  <a:srgbClr val="000000"/>
                </a:solidFill>
                <a:latin typeface="WarnockPro-Regular"/>
              </a:rPr>
              <a:t>circRNAs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WarnockPro-Regular"/>
              </a:rPr>
              <a:t> were differentially expressed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WarnockPro-Regular"/>
              </a:rPr>
              <a:t> 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WarnockPro-Regular"/>
              </a:rPr>
              <a:t>in tumor patient serum exosomes . However,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WarnockPro-Regular"/>
              </a:rPr>
              <a:t> 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WarnockPro-Regular"/>
              </a:rPr>
              <a:t>only the circular RNA hsa_circ_0007444 was upregulated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WarnockPro-Regular"/>
              </a:rPr>
              <a:t> 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WarnockPro-Regular"/>
              </a:rPr>
              <a:t>in all three types of cancer-derived exosomes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1E6BF-9864-4B75-8036-130F9B46829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73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Metabolism</a:t>
            </a:r>
            <a:r>
              <a:rPr lang="zh-TW" altLang="en-US" dirty="0"/>
              <a:t>、</a:t>
            </a:r>
            <a:r>
              <a:rPr lang="en-US" altLang="zh-TW" dirty="0"/>
              <a:t>RNA processing/transport</a:t>
            </a:r>
            <a:r>
              <a:rPr lang="zh-TW" altLang="en-US" dirty="0"/>
              <a:t>、</a:t>
            </a:r>
            <a:r>
              <a:rPr lang="en-US" altLang="zh-TW" dirty="0"/>
              <a:t>adhesion</a:t>
            </a:r>
          </a:p>
          <a:p>
            <a:r>
              <a:rPr lang="en-US" altLang="zh-TW" dirty="0"/>
              <a:t>K</a:t>
            </a:r>
            <a:r>
              <a:rPr lang="zh-TW" altLang="en-US" dirty="0"/>
              <a:t>圖 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 err="1"/>
              <a:t>ClueGO</a:t>
            </a:r>
            <a:r>
              <a:rPr lang="en-US" altLang="zh-TW" dirty="0"/>
              <a:t> analysis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1E6BF-9864-4B75-8036-130F9B46829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421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Calnexin :</a:t>
            </a:r>
            <a:r>
              <a:rPr lang="zh-TW" altLang="en-US" dirty="0"/>
              <a:t> </a:t>
            </a:r>
            <a:r>
              <a:rPr lang="en-US" altLang="zh-TW" dirty="0"/>
              <a:t>negative control</a:t>
            </a:r>
            <a:r>
              <a:rPr lang="zh-TW" altLang="en-US" dirty="0"/>
              <a:t>，內質網的</a:t>
            </a:r>
            <a:r>
              <a:rPr lang="en-US" altLang="zh-TW" dirty="0"/>
              <a:t>biomarker</a:t>
            </a:r>
          </a:p>
          <a:p>
            <a:r>
              <a:rPr lang="en-US" altLang="zh-TW" sz="1800" b="0" i="0" u="none" strike="noStrike" baseline="0" dirty="0">
                <a:latin typeface="WarnockPro-Regular"/>
              </a:rPr>
              <a:t>circZDHHC21</a:t>
            </a:r>
            <a:r>
              <a:rPr lang="zh-TW" altLang="en-US" sz="1800" b="0" i="0" u="none" strike="noStrike" baseline="0" dirty="0">
                <a:latin typeface="WarnockPro-Regular"/>
              </a:rPr>
              <a:t>、</a:t>
            </a:r>
            <a:r>
              <a:rPr lang="en-US" altLang="zh-TW" sz="1800" b="0" i="0" u="none" strike="noStrike" baseline="0" dirty="0">
                <a:latin typeface="WarnockPro-Regular"/>
              </a:rPr>
              <a:t>circCHD6</a:t>
            </a:r>
            <a:r>
              <a:rPr lang="zh-TW" altLang="en-US" sz="1800" b="0" i="0" u="none" strike="noStrike" baseline="0" dirty="0">
                <a:latin typeface="WarnockPro-Regular"/>
              </a:rPr>
              <a:t>是</a:t>
            </a:r>
            <a:r>
              <a:rPr lang="en-US" altLang="zh-TW" sz="1800" b="0" i="0" u="none" strike="noStrike" baseline="0" dirty="0">
                <a:latin typeface="WarnockPro-Regular"/>
              </a:rPr>
              <a:t>oncogene</a:t>
            </a:r>
            <a:r>
              <a:rPr lang="zh-TW" altLang="en-US" sz="1800" b="0" i="0" u="none" strike="noStrike" baseline="0" dirty="0">
                <a:latin typeface="WarnockPro-Regular"/>
              </a:rPr>
              <a:t>，在</a:t>
            </a:r>
            <a:r>
              <a:rPr lang="en-US" altLang="zh-TW" sz="1800" b="0" i="0" u="none" strike="noStrike" baseline="0" dirty="0">
                <a:latin typeface="WarnockPro-Regular"/>
              </a:rPr>
              <a:t>exosome</a:t>
            </a:r>
            <a:r>
              <a:rPr lang="zh-TW" altLang="en-US" sz="1800" b="0" i="0" u="none" strike="noStrike" baseline="0" dirty="0">
                <a:latin typeface="WarnockPro-Regular"/>
              </a:rPr>
              <a:t>裡很少</a:t>
            </a:r>
            <a:endParaRPr lang="en-US" altLang="zh-TW" dirty="0"/>
          </a:p>
          <a:p>
            <a:r>
              <a:rPr lang="zh-TW" altLang="zh-TW" dirty="0"/>
              <a:t>表</a:t>
            </a:r>
            <a:r>
              <a:rPr lang="zh-TW" altLang="en-US" dirty="0"/>
              <a:t>示</a:t>
            </a:r>
            <a:r>
              <a:rPr lang="zh-TW" altLang="zh-TW" dirty="0"/>
              <a:t>腫瘤細胞可</a:t>
            </a:r>
            <a:r>
              <a:rPr lang="zh-TW" altLang="en-US" dirty="0"/>
              <a:t>以</a:t>
            </a:r>
            <a:r>
              <a:rPr lang="zh-TW" altLang="zh-TW" dirty="0"/>
              <a:t>通過</a:t>
            </a:r>
            <a:r>
              <a:rPr lang="en-US" altLang="zh-TW" dirty="0"/>
              <a:t>exosome</a:t>
            </a:r>
            <a:r>
              <a:rPr lang="zh-TW" altLang="zh-TW" dirty="0"/>
              <a:t>分泌不利</a:t>
            </a:r>
            <a:r>
              <a:rPr lang="zh-TW" altLang="en-US" dirty="0"/>
              <a:t>於癌細胞生長</a:t>
            </a:r>
            <a:r>
              <a:rPr lang="zh-TW" altLang="zh-TW" dirty="0"/>
              <a:t>的circRNA。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1E6BF-9864-4B75-8036-130F9B46829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8549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0" i="0" u="non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altLang="zh-TW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Endosom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endosomal</a:t>
            </a:r>
            <a:r>
              <a:rPr lang="en-US" altLang="zh-TW" b="1" i="0" u="non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sorting complexes required for transport</a:t>
            </a:r>
            <a:r>
              <a:rPr lang="en-US" altLang="zh-TW" b="0" i="0" u="non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en-US" altLang="zh-TW" b="1" i="0" u="non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ESCRT</a:t>
            </a:r>
            <a:r>
              <a:rPr lang="en-US" altLang="zh-TW" b="0" i="0" u="non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endParaRPr lang="zh-TW" altLang="en-US" u="none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1E6BF-9864-4B75-8036-130F9B46829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720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ASO-</a:t>
            </a:r>
            <a:r>
              <a:rPr lang="en-US" altLang="zh-TW" dirty="0" err="1"/>
              <a:t>cir</a:t>
            </a:r>
            <a:r>
              <a:rPr lang="en-US" altLang="zh-TW" dirty="0"/>
              <a:t> </a:t>
            </a:r>
            <a:r>
              <a:rPr lang="zh-TW" altLang="en-US" dirty="0"/>
              <a:t>促進環化</a:t>
            </a:r>
            <a:endParaRPr lang="en-US" altLang="zh-TW" dirty="0"/>
          </a:p>
          <a:p>
            <a:r>
              <a:rPr lang="en-US" altLang="zh-TW" dirty="0"/>
              <a:t>ASO-</a:t>
            </a:r>
            <a:r>
              <a:rPr lang="en-US" altLang="zh-TW" dirty="0" err="1"/>
              <a:t>exo</a:t>
            </a:r>
            <a:r>
              <a:rPr lang="en-US" altLang="zh-TW" dirty="0"/>
              <a:t> </a:t>
            </a:r>
            <a:r>
              <a:rPr lang="zh-TW" altLang="en-US" dirty="0"/>
              <a:t>減少</a:t>
            </a:r>
            <a:r>
              <a:rPr lang="en-US" altLang="zh-TW" dirty="0"/>
              <a:t>exosome</a:t>
            </a:r>
            <a:r>
              <a:rPr lang="zh-TW" altLang="en-US" dirty="0"/>
              <a:t>的分泌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1E6BF-9864-4B75-8036-130F9B46829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929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1E6BF-9864-4B75-8036-130F9B46829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5673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endParaRPr lang="en-US" altLang="zh-TW" dirty="0"/>
          </a:p>
          <a:p>
            <a:pPr algn="l"/>
            <a:endParaRPr lang="en-US" altLang="zh-TW" sz="1200" b="0" i="0" u="none" strike="noStrike" baseline="0" dirty="0">
              <a:latin typeface="+mn-lt"/>
            </a:endParaRPr>
          </a:p>
          <a:p>
            <a:pPr algn="l"/>
            <a:r>
              <a:rPr lang="en-US" altLang="zh-TW" sz="1800" b="0" i="0" u="none" strike="noStrike" baseline="0" dirty="0">
                <a:latin typeface="WarnockPro-Regular"/>
              </a:rPr>
              <a:t>Unexpectedly, circRHOBTB3 was significantly downregulated in CRC tissues, while the host gene RHOBTB3 was significantly upregulated. Furthermore, we detected the expression of</a:t>
            </a:r>
          </a:p>
          <a:p>
            <a:pPr algn="l"/>
            <a:r>
              <a:rPr lang="en-US" altLang="zh-TW" sz="1800" b="0" i="0" u="none" strike="noStrike" baseline="0" dirty="0">
                <a:latin typeface="WarnockPro-Regular"/>
              </a:rPr>
              <a:t>circRHOBTB3 in a cohort of 69 CRC tissue samples, which showed that patients with a higher level of circRHOBTB3 displayed better overall survival.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1E6BF-9864-4B75-8036-130F9B46829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8930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Exosome</a:t>
            </a:r>
            <a:r>
              <a:rPr lang="zh-TW" altLang="en-US" dirty="0"/>
              <a:t>來自</a:t>
            </a:r>
            <a:r>
              <a:rPr lang="en-US" altLang="zh-TW" dirty="0"/>
              <a:t>tumor cell </a:t>
            </a:r>
            <a:r>
              <a:rPr lang="zh-TW" altLang="en-US" dirty="0"/>
              <a:t>而不是</a:t>
            </a:r>
            <a:r>
              <a:rPr lang="en-US" altLang="zh-TW" dirty="0"/>
              <a:t>stromal cell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1E6BF-9864-4B75-8036-130F9B46829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533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1E6BF-9864-4B75-8036-130F9B46829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4897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141~240 </a:t>
            </a:r>
            <a:r>
              <a:rPr lang="zh-TW" altLang="en-US" dirty="0"/>
              <a:t>促進</a:t>
            </a:r>
            <a:endParaRPr lang="en-US" altLang="zh-TW" dirty="0"/>
          </a:p>
          <a:p>
            <a:r>
              <a:rPr lang="en-US" altLang="zh-TW" dirty="0"/>
              <a:t>241~340</a:t>
            </a:r>
            <a:r>
              <a:rPr lang="zh-TW" altLang="en-US" dirty="0"/>
              <a:t> 抑制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1E6BF-9864-4B75-8036-130F9B46829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8108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circRHOBTB3 KO</a:t>
            </a:r>
            <a:r>
              <a:rPr lang="zh-TW" altLang="en-US" dirty="0"/>
              <a:t> 之後做</a:t>
            </a:r>
            <a:r>
              <a:rPr lang="en-US" altLang="zh-TW" dirty="0"/>
              <a:t>RNA-seq</a:t>
            </a:r>
            <a:r>
              <a:rPr lang="zh-TW" altLang="en-US" dirty="0"/>
              <a:t>，然後做</a:t>
            </a:r>
            <a:r>
              <a:rPr lang="en-US" altLang="zh-TW" dirty="0"/>
              <a:t>GSEA </a:t>
            </a:r>
            <a:r>
              <a:rPr lang="zh-TW" altLang="en-US" dirty="0"/>
              <a:t>發現跟代謝相關的基因呈正相關</a:t>
            </a:r>
            <a:endParaRPr lang="en-US" altLang="zh-TW" dirty="0"/>
          </a:p>
          <a:p>
            <a:r>
              <a:rPr lang="zh-TW" altLang="en-US" dirty="0"/>
              <a:t>先前研究指出代謝異常會累積體內</a:t>
            </a:r>
            <a:r>
              <a:rPr lang="en-US" altLang="zh-TW" dirty="0"/>
              <a:t>ROS</a:t>
            </a:r>
            <a:r>
              <a:rPr lang="zh-TW" altLang="en-US" dirty="0"/>
              <a:t>和促進</a:t>
            </a:r>
            <a:r>
              <a:rPr lang="en-US" altLang="zh-TW" dirty="0"/>
              <a:t>EMT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1E6BF-9864-4B75-8036-130F9B46829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789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LNAC:</a:t>
            </a:r>
            <a:r>
              <a:rPr lang="zh-TW" altLang="en-US" dirty="0"/>
              <a:t> </a:t>
            </a:r>
            <a:r>
              <a:rPr lang="en-US" altLang="zh-TW" dirty="0"/>
              <a:t>ROS</a:t>
            </a:r>
            <a:r>
              <a:rPr lang="zh-TW" altLang="en-US" dirty="0"/>
              <a:t> </a:t>
            </a:r>
            <a:r>
              <a:rPr lang="en-US" altLang="zh-TW" dirty="0"/>
              <a:t>scavenger N-acetyl-L-cysteine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1E6BF-9864-4B75-8036-130F9B46829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262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人工合成</a:t>
            </a:r>
            <a:r>
              <a:rPr lang="en-US" altLang="zh-TW" dirty="0"/>
              <a:t>biotin-label</a:t>
            </a:r>
            <a:r>
              <a:rPr lang="zh-TW" altLang="en-US" dirty="0"/>
              <a:t>的</a:t>
            </a:r>
            <a:r>
              <a:rPr lang="en-US" altLang="zh-TW" dirty="0"/>
              <a:t>circRHOBTB3</a:t>
            </a:r>
            <a:r>
              <a:rPr lang="zh-TW" altLang="en-US" dirty="0"/>
              <a:t>，跑電泳和定序確認做出來真的是這個</a:t>
            </a:r>
            <a:r>
              <a:rPr lang="en-US" altLang="zh-TW" dirty="0"/>
              <a:t>circRHOBTB3</a:t>
            </a:r>
          </a:p>
          <a:p>
            <a:r>
              <a:rPr lang="en-US" altLang="zh-TW" dirty="0"/>
              <a:t>RNA pull-down </a:t>
            </a:r>
            <a:r>
              <a:rPr lang="zh-TW" altLang="en-US" dirty="0"/>
              <a:t>打</a:t>
            </a:r>
            <a:r>
              <a:rPr lang="en-US" altLang="zh-TW" dirty="0"/>
              <a:t>MS</a:t>
            </a:r>
            <a:r>
              <a:rPr lang="zh-TW" altLang="en-US" dirty="0"/>
              <a:t>看與</a:t>
            </a:r>
            <a:r>
              <a:rPr lang="en-US" altLang="zh-TW" dirty="0"/>
              <a:t>circRHOBTB3</a:t>
            </a:r>
            <a:r>
              <a:rPr lang="zh-TW" altLang="en-US" dirty="0"/>
              <a:t>結合的</a:t>
            </a:r>
            <a:r>
              <a:rPr lang="en-US" altLang="zh-TW" dirty="0"/>
              <a:t>protein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1E6BF-9864-4B75-8036-130F9B46829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366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18664D-E40C-408B-9A5D-0B8915EB2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C55977F-27BF-4FD5-B21D-045DC35B4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E671F5-D46B-496F-BFB7-860DA513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7EBF-D847-42EE-9C87-3DA3C7A8A5B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3AC75EC-25F8-4F46-8EDF-67693BDF2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1EA56DD-6549-4C80-A78F-7E492AB4E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DFB8-BA7D-4791-933D-5C0E9EEFFD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56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B50CC2-9ACF-4384-9094-C662E2FB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9F1ACCB-CD73-4B02-9E0B-20905F181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596CEC3-E5CC-40A8-A4AA-37B577EC6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7EBF-D847-42EE-9C87-3DA3C7A8A5B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DD385F5-7D93-43D2-9E0F-282A267D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B4C0643-6FDB-4F42-8DF7-29C586456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DFB8-BA7D-4791-933D-5C0E9EEFFD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046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96E830A-50C0-4102-83AD-C6622F037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D006BE3-E6B2-4DE4-8E8B-C0FE20D78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0B20915-0D8C-4A92-AE5B-EEF54C0D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7EBF-D847-42EE-9C87-3DA3C7A8A5B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15B0A53-6BAB-4A41-9232-47F08C6E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F67FAC-7EC4-41DB-81EB-9D96B8A7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DFB8-BA7D-4791-933D-5C0E9EEFFD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07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C98EA2-42D7-43BE-958E-68DA9C71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97DAA2-9A13-4DDB-9D40-B747D6236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03104E5-73A9-4318-842C-1C7BB6B9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7EBF-D847-42EE-9C87-3DA3C7A8A5B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E61BBE4-8E7F-41AA-A99B-40FD2A80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9B3C2D-46D4-400B-A637-64174CED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DFB8-BA7D-4791-933D-5C0E9EEFFD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74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10F75C-4DFF-47CC-8D76-3371BF50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22B33D3-B57C-4CC5-B72E-F576CC5D0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3809A1-6415-4547-9130-58DC682B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7EBF-D847-42EE-9C87-3DA3C7A8A5B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157C34-6FF8-4F4E-8989-E2D525A2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897F25-79FC-4A6E-ACB3-A72D86B0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DFB8-BA7D-4791-933D-5C0E9EEFFD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135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FAEDD7-46FD-4031-AEF6-387080318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2B7037-0998-463E-A9B4-5FF14188F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2FC03CC-6BB1-4C0A-B674-0BCD4C28A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4CC6052-C341-4125-9DC3-36503ACA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7EBF-D847-42EE-9C87-3DA3C7A8A5B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ABD1EE3-7652-446E-A4B8-0E44126B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4F1D243-7398-4BD6-83C9-AA6332FD4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DFB8-BA7D-4791-933D-5C0E9EEFFD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783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3033AB-53F1-4522-9AE3-B3D17265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5C22AC5-6D9E-4F56-A4B8-444F17905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D2769EE-77D2-4106-A69C-744594877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07A303B-23E6-40C1-9209-7DC83A60C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547FAA1-8145-45A1-AD3D-2D404819D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7AFD3B0-2E24-4FC0-85A4-0D7A6FF8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7EBF-D847-42EE-9C87-3DA3C7A8A5B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12F8813-1265-4B38-BDB2-15E84C0A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430DB02-72E6-48B1-9E25-CE9B1D3A2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DFB8-BA7D-4791-933D-5C0E9EEFFD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891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A265FE-93F0-46B8-8651-D47AD3D9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3139439-634A-435C-AF0F-276D2779D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7EBF-D847-42EE-9C87-3DA3C7A8A5B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BAD0DF4-9E37-4E07-8FBD-CEDEFEE6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25F6BC9-B49D-471B-A038-8B3E327E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DFB8-BA7D-4791-933D-5C0E9EEFFD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961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EF0F3C0-9F74-40FB-963B-45BD57223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7EBF-D847-42EE-9C87-3DA3C7A8A5B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5480C19-708F-42A8-9F7E-B45A2E83B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C6A6151-622C-467F-B187-9176C0A4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DFB8-BA7D-4791-933D-5C0E9EEFFD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1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3F748-097E-4252-8334-CC41DC8B7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401B9D-3A99-4135-A87F-939F9F3C3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E4E4769-05BD-4804-85CA-C5B631EBD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F8B6AFD-72A2-4652-8C30-17320362D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7EBF-D847-42EE-9C87-3DA3C7A8A5B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8F3F8EB-BB48-47B5-B2A3-56DEA9FE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CBACC47-3B43-4D07-B55E-A3D71DAC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DFB8-BA7D-4791-933D-5C0E9EEFFD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103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1272CB-6677-4274-9992-2ACA5B04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ABBA44D-C2D7-4A4A-88E0-AD12816C5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86302DA-D5FF-484A-809F-790060E42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8D8953D-AC39-4F7A-BEBD-F33800EC0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7EBF-D847-42EE-9C87-3DA3C7A8A5B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FC20AB0-172C-408B-98E4-B3516379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FFF4C5C-B593-43FC-AFAB-E3FBC306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DFB8-BA7D-4791-933D-5C0E9EEFFD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92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055E262-7F4C-40D6-9057-140C162F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02320A7-A618-4692-A193-BE76E2503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188D48-00C2-4CB6-A60F-73C281875A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77EBF-D847-42EE-9C87-3DA3C7A8A5B2}" type="datetimeFigureOut">
              <a:rPr lang="zh-TW" altLang="en-US" smtClean="0"/>
              <a:t>2022/3/28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DDF17C-4F0E-4517-8FDC-6DDACB4E2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B69ACA-6050-4F05-A064-DE102CC8C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6DFB8-BA7D-4791-933D-5C0E9EEFFD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85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8DF82D40-0804-4584-A5A4-762A4D4596EB}"/>
              </a:ext>
            </a:extLst>
          </p:cNvPr>
          <p:cNvSpPr txBox="1"/>
          <p:nvPr/>
        </p:nvSpPr>
        <p:spPr>
          <a:xfrm>
            <a:off x="612559" y="1722646"/>
            <a:ext cx="106568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Tumor-suppressive circRHOBTB3 is </a:t>
            </a:r>
          </a:p>
          <a:p>
            <a:pPr algn="ctr"/>
            <a:r>
              <a:rPr lang="en-US" altLang="zh-TW" sz="40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excreted out of cells via exosome to sustain colorectal cancer cell fitness</a:t>
            </a:r>
            <a:endParaRPr lang="zh-TW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29CC894-D6FE-46C2-81E4-0C00363C6734}"/>
              </a:ext>
            </a:extLst>
          </p:cNvPr>
          <p:cNvSpPr txBox="1"/>
          <p:nvPr/>
        </p:nvSpPr>
        <p:spPr>
          <a:xfrm>
            <a:off x="4156512" y="4601267"/>
            <a:ext cx="4786213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Speaker : Yi-Chun </a:t>
            </a:r>
            <a:r>
              <a:rPr lang="en-US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Advisor : Liang-</a:t>
            </a:r>
            <a:r>
              <a:rPr lang="en-US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Chuan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Lai  Ph.D.</a:t>
            </a: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Date : 2022.03.28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61FB4F7-B593-4C89-A3F3-80FE717DC8F8}"/>
              </a:ext>
            </a:extLst>
          </p:cNvPr>
          <p:cNvSpPr/>
          <p:nvPr/>
        </p:nvSpPr>
        <p:spPr>
          <a:xfrm>
            <a:off x="772359" y="1029810"/>
            <a:ext cx="10591060" cy="3195961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852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1F7770-7F85-4CB8-B055-38D009373896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1F8A9F2-9D1B-48A2-A353-95852ED1242D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37E0DD1-7A87-48F9-A85E-5DAF88F0ADF1}"/>
              </a:ext>
            </a:extLst>
          </p:cNvPr>
          <p:cNvSpPr txBox="1"/>
          <p:nvPr/>
        </p:nvSpPr>
        <p:spPr>
          <a:xfrm>
            <a:off x="2971800" y="183380"/>
            <a:ext cx="87023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biogenesis of circRHOBTB3 was regulated by a cis-element on its own sequence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9C9252F-78D7-48EB-9740-02FF2C270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733" y="1406857"/>
            <a:ext cx="9638534" cy="536622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D33C978-43B7-47EA-B9F6-0B5E8323780C}"/>
              </a:ext>
            </a:extLst>
          </p:cNvPr>
          <p:cNvSpPr/>
          <p:nvPr/>
        </p:nvSpPr>
        <p:spPr>
          <a:xfrm>
            <a:off x="1154096" y="6436057"/>
            <a:ext cx="550417" cy="435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850C4C3-4AC5-42F0-8BD6-3EB22809A453}"/>
              </a:ext>
            </a:extLst>
          </p:cNvPr>
          <p:cNvSpPr/>
          <p:nvPr/>
        </p:nvSpPr>
        <p:spPr>
          <a:xfrm>
            <a:off x="7383462" y="6428405"/>
            <a:ext cx="550417" cy="435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766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1F7770-7F85-4CB8-B055-38D009373896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1F8A9F2-9D1B-48A2-A353-95852ED1242D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37E0DD1-7A87-48F9-A85E-5DAF88F0ADF1}"/>
              </a:ext>
            </a:extLst>
          </p:cNvPr>
          <p:cNvSpPr txBox="1"/>
          <p:nvPr/>
        </p:nvSpPr>
        <p:spPr>
          <a:xfrm>
            <a:off x="2971800" y="183380"/>
            <a:ext cx="87023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biogenesis of circRHOBTB3 was regulated by a cis-element on its own sequence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1DCD9221-D36E-49A8-A0A3-65A210924259}"/>
              </a:ext>
            </a:extLst>
          </p:cNvPr>
          <p:cNvGrpSpPr/>
          <p:nvPr/>
        </p:nvGrpSpPr>
        <p:grpSpPr>
          <a:xfrm>
            <a:off x="1949757" y="1312045"/>
            <a:ext cx="8486775" cy="5362575"/>
            <a:chOff x="2029656" y="1462134"/>
            <a:chExt cx="8486775" cy="5362575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7049A453-3D81-4C45-8EEC-87008A84C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9656" y="1462134"/>
              <a:ext cx="8486775" cy="5362575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A551C6D-8F89-48E2-9F8B-7ED9B87F5BFF}"/>
                </a:ext>
              </a:extLst>
            </p:cNvPr>
            <p:cNvSpPr/>
            <p:nvPr/>
          </p:nvSpPr>
          <p:spPr>
            <a:xfrm>
              <a:off x="8646850" y="1462134"/>
              <a:ext cx="1580226" cy="189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2931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1F7770-7F85-4CB8-B055-38D009373896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1F8A9F2-9D1B-48A2-A353-95852ED1242D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37E0DD1-7A87-48F9-A85E-5DAF88F0ADF1}"/>
              </a:ext>
            </a:extLst>
          </p:cNvPr>
          <p:cNvSpPr txBox="1"/>
          <p:nvPr/>
        </p:nvSpPr>
        <p:spPr>
          <a:xfrm>
            <a:off x="2971800" y="183380"/>
            <a:ext cx="87023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circRHOBTB3 inhibited EMT by binding to metabolism-related proteins to regulate ROS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040EEEB-14EC-4089-872E-93352C853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14" y="2137598"/>
            <a:ext cx="5465686" cy="3189903"/>
          </a:xfrm>
          <a:prstGeom prst="rect">
            <a:avLst/>
          </a:prstGeom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B857545E-ADA1-489E-8FF1-7C862F54BC8A}"/>
              </a:ext>
            </a:extLst>
          </p:cNvPr>
          <p:cNvGrpSpPr/>
          <p:nvPr/>
        </p:nvGrpSpPr>
        <p:grpSpPr>
          <a:xfrm>
            <a:off x="6512662" y="2447020"/>
            <a:ext cx="5242754" cy="2880481"/>
            <a:chOff x="6095999" y="2570408"/>
            <a:chExt cx="4772238" cy="2596121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9138833D-A2FA-4D46-A910-2EBB356F8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5999" y="2570408"/>
              <a:ext cx="4772238" cy="240705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4C0EDD5-5141-4CB0-BF41-660B33226941}"/>
                </a:ext>
              </a:extLst>
            </p:cNvPr>
            <p:cNvSpPr/>
            <p:nvPr/>
          </p:nvSpPr>
          <p:spPr>
            <a:xfrm>
              <a:off x="7931701" y="4731523"/>
              <a:ext cx="550417" cy="435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55464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1F7770-7F85-4CB8-B055-38D009373896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1F8A9F2-9D1B-48A2-A353-95852ED1242D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37E0DD1-7A87-48F9-A85E-5DAF88F0ADF1}"/>
              </a:ext>
            </a:extLst>
          </p:cNvPr>
          <p:cNvSpPr txBox="1"/>
          <p:nvPr/>
        </p:nvSpPr>
        <p:spPr>
          <a:xfrm>
            <a:off x="2971800" y="183380"/>
            <a:ext cx="87023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circRHOBTB3 inhibited EMT by binding to metabolism-related proteins to regulate ROS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14D7CB89-5B29-4279-A3B7-E7751D288494}"/>
              </a:ext>
            </a:extLst>
          </p:cNvPr>
          <p:cNvGrpSpPr/>
          <p:nvPr/>
        </p:nvGrpSpPr>
        <p:grpSpPr>
          <a:xfrm>
            <a:off x="443885" y="2183214"/>
            <a:ext cx="6832336" cy="3649416"/>
            <a:chOff x="928688" y="2192091"/>
            <a:chExt cx="6152223" cy="3034157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DD505772-AB00-4FF3-8A66-A0192CF0A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4285" y="2192091"/>
              <a:ext cx="6076626" cy="3034157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B94090F-D8BA-45F9-8C44-763205015D2B}"/>
                </a:ext>
              </a:extLst>
            </p:cNvPr>
            <p:cNvSpPr/>
            <p:nvPr/>
          </p:nvSpPr>
          <p:spPr>
            <a:xfrm>
              <a:off x="928688" y="4743595"/>
              <a:ext cx="3811988" cy="482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71DD8F36-599F-462F-A527-76C4487F7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006" y="1556088"/>
            <a:ext cx="3510516" cy="4976071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82A84B6-EAA9-4B4C-B811-781F4B9177C4}"/>
              </a:ext>
            </a:extLst>
          </p:cNvPr>
          <p:cNvSpPr txBox="1"/>
          <p:nvPr/>
        </p:nvSpPr>
        <p:spPr>
          <a:xfrm>
            <a:off x="1446435" y="4967822"/>
            <a:ext cx="43274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LNAC:</a:t>
            </a:r>
            <a:r>
              <a:rPr lang="zh-TW" altLang="en-US" dirty="0"/>
              <a:t> </a:t>
            </a:r>
            <a:r>
              <a:rPr lang="en-US" altLang="zh-TW" dirty="0"/>
              <a:t>ROS</a:t>
            </a:r>
            <a:r>
              <a:rPr lang="zh-TW" altLang="en-US" dirty="0"/>
              <a:t> </a:t>
            </a:r>
            <a:r>
              <a:rPr lang="en-US" altLang="zh-TW" dirty="0"/>
              <a:t>scavenger N-acetyl-L-cysteine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796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1F7770-7F85-4CB8-B055-38D009373896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1F8A9F2-9D1B-48A2-A353-95852ED1242D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37E0DD1-7A87-48F9-A85E-5DAF88F0ADF1}"/>
              </a:ext>
            </a:extLst>
          </p:cNvPr>
          <p:cNvSpPr txBox="1"/>
          <p:nvPr/>
        </p:nvSpPr>
        <p:spPr>
          <a:xfrm>
            <a:off x="2971800" y="183380"/>
            <a:ext cx="87023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circRHOBTB3 inhibited EMT by binding to metabolism-related proteins to regulate ROS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285E516-1B2C-45D5-875F-FE1DCEF1F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915" y="1850115"/>
            <a:ext cx="10745828" cy="420445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E2FE00C-B485-4971-8B11-69FC5D59A633}"/>
              </a:ext>
            </a:extLst>
          </p:cNvPr>
          <p:cNvSpPr/>
          <p:nvPr/>
        </p:nvSpPr>
        <p:spPr>
          <a:xfrm>
            <a:off x="6338656" y="1760878"/>
            <a:ext cx="1713391" cy="671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859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1F7770-7F85-4CB8-B055-38D009373896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1F8A9F2-9D1B-48A2-A353-95852ED1242D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37E0DD1-7A87-48F9-A85E-5DAF88F0ADF1}"/>
              </a:ext>
            </a:extLst>
          </p:cNvPr>
          <p:cNvSpPr txBox="1"/>
          <p:nvPr/>
        </p:nvSpPr>
        <p:spPr>
          <a:xfrm>
            <a:off x="2971800" y="183380"/>
            <a:ext cx="87023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circRHOBTB3 inhibited EMT by binding to metabolism-related proteins to regulate ROS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86A53B8-DA81-498F-AEA0-85F870B3A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30" y="2226999"/>
            <a:ext cx="10287014" cy="332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41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649F942-B9BC-4E8F-AEF5-9FF3CB8E27FB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CD88D0E-F426-435C-AD6B-DAE207BC4790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F79B5BF6-933C-4EC0-97A4-E8F7657272D0}"/>
              </a:ext>
            </a:extLst>
          </p:cNvPr>
          <p:cNvGrpSpPr/>
          <p:nvPr/>
        </p:nvGrpSpPr>
        <p:grpSpPr>
          <a:xfrm>
            <a:off x="0" y="2044760"/>
            <a:ext cx="3532910" cy="1964230"/>
            <a:chOff x="1265118" y="2144280"/>
            <a:chExt cx="3219252" cy="1902143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7F19566B-455B-4B22-877E-2129410B2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023" b="95489" l="1322" r="99119">
                          <a14:foregroundMark x1="46696" y1="9774" x2="58150" y2="11278"/>
                          <a14:foregroundMark x1="40529" y1="85714" x2="53304" y2="91729"/>
                          <a14:foregroundMark x1="38767" y1="29323" x2="60352" y2="16541"/>
                          <a14:foregroundMark x1="60352" y1="16541" x2="76211" y2="36842"/>
                          <a14:foregroundMark x1="76211" y1="36842" x2="71806" y2="75188"/>
                          <a14:foregroundMark x1="71806" y1="75188" x2="59912" y2="89474"/>
                          <a14:foregroundMark x1="45815" y1="16541" x2="24229" y2="35338"/>
                          <a14:foregroundMark x1="24229" y1="35338" x2="43172" y2="82707"/>
                          <a14:foregroundMark x1="43172" y1="82707" x2="44934" y2="84211"/>
                          <a14:foregroundMark x1="20705" y1="30827" x2="3965" y2="35338"/>
                          <a14:foregroundMark x1="3965" y1="35338" x2="21145" y2="33083"/>
                          <a14:foregroundMark x1="21145" y1="33083" x2="25991" y2="33083"/>
                          <a14:foregroundMark x1="4405" y1="25564" x2="27753" y2="27068"/>
                          <a14:foregroundMark x1="1762" y1="41353" x2="22467" y2="37594"/>
                          <a14:foregroundMark x1="7489" y1="35338" x2="3084" y2="42105"/>
                          <a14:foregroundMark x1="3965" y1="21805" x2="4405" y2="42857"/>
                          <a14:foregroundMark x1="77093" y1="57895" x2="96916" y2="57143"/>
                          <a14:foregroundMark x1="96916" y1="57143" x2="97357" y2="56391"/>
                          <a14:foregroundMark x1="77974" y1="52632" x2="98678" y2="50376"/>
                          <a14:foregroundMark x1="98678" y1="50376" x2="98678" y2="50376"/>
                          <a14:foregroundMark x1="78855" y1="63158" x2="99119" y2="61654"/>
                          <a14:foregroundMark x1="40529" y1="91729" x2="56828" y2="95489"/>
                          <a14:foregroundMark x1="56828" y1="95489" x2="59912" y2="9097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65118" y="2144280"/>
              <a:ext cx="3219252" cy="1902143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63C02DC-8792-48D9-8607-C3A438596BEE}"/>
                </a:ext>
              </a:extLst>
            </p:cNvPr>
            <p:cNvSpPr/>
            <p:nvPr/>
          </p:nvSpPr>
          <p:spPr>
            <a:xfrm>
              <a:off x="1371600" y="2514600"/>
              <a:ext cx="679141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955A90C-905F-475B-8918-7A5CB30E455D}"/>
                </a:ext>
              </a:extLst>
            </p:cNvPr>
            <p:cNvSpPr/>
            <p:nvPr/>
          </p:nvSpPr>
          <p:spPr>
            <a:xfrm>
              <a:off x="3851147" y="3006090"/>
              <a:ext cx="633223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1F6F8E56-865A-4C54-869D-9D26DB31B0C4}"/>
              </a:ext>
            </a:extLst>
          </p:cNvPr>
          <p:cNvSpPr txBox="1"/>
          <p:nvPr/>
        </p:nvSpPr>
        <p:spPr>
          <a:xfrm>
            <a:off x="730858" y="4261354"/>
            <a:ext cx="2454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circRHOBTB3</a:t>
            </a:r>
            <a:endParaRPr lang="zh-TW" altLang="en-US" sz="2400" dirty="0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0E66A4A8-85C5-415A-90B2-9ECAEE1F38B1}"/>
              </a:ext>
            </a:extLst>
          </p:cNvPr>
          <p:cNvGrpSpPr/>
          <p:nvPr/>
        </p:nvGrpSpPr>
        <p:grpSpPr>
          <a:xfrm>
            <a:off x="3185450" y="2934699"/>
            <a:ext cx="1091037" cy="436715"/>
            <a:chOff x="4537195" y="2784764"/>
            <a:chExt cx="2009078" cy="872836"/>
          </a:xfrm>
        </p:grpSpPr>
        <p:cxnSp>
          <p:nvCxnSpPr>
            <p:cNvPr id="10" name="直線接點 9">
              <a:extLst>
                <a:ext uri="{FF2B5EF4-FFF2-40B4-BE49-F238E27FC236}">
                  <a16:creationId xmlns:a16="http://schemas.microsoft.com/office/drawing/2014/main" id="{233AE220-EF89-4770-BE30-56208B706CD9}"/>
                </a:ext>
              </a:extLst>
            </p:cNvPr>
            <p:cNvCxnSpPr>
              <a:cxnSpLocks/>
            </p:cNvCxnSpPr>
            <p:nvPr/>
          </p:nvCxnSpPr>
          <p:spPr>
            <a:xfrm>
              <a:off x="4537195" y="3225731"/>
              <a:ext cx="200907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F5A02CB5-EBD9-4DA5-8BBE-C9673CE34B66}"/>
                </a:ext>
              </a:extLst>
            </p:cNvPr>
            <p:cNvCxnSpPr>
              <a:cxnSpLocks/>
            </p:cNvCxnSpPr>
            <p:nvPr/>
          </p:nvCxnSpPr>
          <p:spPr>
            <a:xfrm>
              <a:off x="6546273" y="2784764"/>
              <a:ext cx="0" cy="8728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7EE8E91-080D-49C4-8962-D6B48F04C542}"/>
              </a:ext>
            </a:extLst>
          </p:cNvPr>
          <p:cNvSpPr txBox="1"/>
          <p:nvPr/>
        </p:nvSpPr>
        <p:spPr>
          <a:xfrm>
            <a:off x="8044494" y="3027909"/>
            <a:ext cx="1456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CRC cell</a:t>
            </a:r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9419B5E-5B2E-448E-A147-12374C61E420}"/>
              </a:ext>
            </a:extLst>
          </p:cNvPr>
          <p:cNvSpPr txBox="1"/>
          <p:nvPr/>
        </p:nvSpPr>
        <p:spPr>
          <a:xfrm>
            <a:off x="9641230" y="2476894"/>
            <a:ext cx="1969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proliferation</a:t>
            </a:r>
            <a:endParaRPr lang="zh-TW" altLang="en-US" sz="24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2536CC5-B74D-4013-858C-DE9D536699A8}"/>
              </a:ext>
            </a:extLst>
          </p:cNvPr>
          <p:cNvSpPr txBox="1"/>
          <p:nvPr/>
        </p:nvSpPr>
        <p:spPr>
          <a:xfrm>
            <a:off x="9641230" y="3056742"/>
            <a:ext cx="2105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metastasis</a:t>
            </a:r>
            <a:endParaRPr lang="zh-TW" altLang="en-US" sz="24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2739378-689A-4FBF-99A9-452A71AB16C5}"/>
              </a:ext>
            </a:extLst>
          </p:cNvPr>
          <p:cNvSpPr txBox="1"/>
          <p:nvPr/>
        </p:nvSpPr>
        <p:spPr>
          <a:xfrm>
            <a:off x="9641230" y="3636590"/>
            <a:ext cx="1456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invasion</a:t>
            </a:r>
            <a:endParaRPr lang="zh-TW" altLang="en-US" sz="2400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3235DB91-866B-4634-95C1-17AED98FECFA}"/>
              </a:ext>
            </a:extLst>
          </p:cNvPr>
          <p:cNvCxnSpPr/>
          <p:nvPr/>
        </p:nvCxnSpPr>
        <p:spPr>
          <a:xfrm>
            <a:off x="6717921" y="3221191"/>
            <a:ext cx="10871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47CF7F11-D0A0-455D-BF18-A3A49A7A13E4}"/>
              </a:ext>
            </a:extLst>
          </p:cNvPr>
          <p:cNvSpPr txBox="1"/>
          <p:nvPr/>
        </p:nvSpPr>
        <p:spPr>
          <a:xfrm>
            <a:off x="4780133" y="2982064"/>
            <a:ext cx="18361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ROS</a:t>
            </a:r>
            <a:r>
              <a:rPr lang="zh-TW" altLang="en-US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TW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36888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1F7770-7F85-4CB8-B055-38D009373896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1F8A9F2-9D1B-48A2-A353-95852ED1242D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37E0DD1-7A87-48F9-A85E-5DAF88F0ADF1}"/>
              </a:ext>
            </a:extLst>
          </p:cNvPr>
          <p:cNvSpPr txBox="1"/>
          <p:nvPr/>
        </p:nvSpPr>
        <p:spPr>
          <a:xfrm>
            <a:off x="2556492" y="183380"/>
            <a:ext cx="91176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circRHOBTB3 was sorted into exosomes according to its specific motif sequence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52E6858-E33F-4908-995B-878D88AA0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178" y="1510401"/>
            <a:ext cx="9117644" cy="498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83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1F7770-7F85-4CB8-B055-38D009373896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1F8A9F2-9D1B-48A2-A353-95852ED1242D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37E0DD1-7A87-48F9-A85E-5DAF88F0ADF1}"/>
              </a:ext>
            </a:extLst>
          </p:cNvPr>
          <p:cNvSpPr txBox="1"/>
          <p:nvPr/>
        </p:nvSpPr>
        <p:spPr>
          <a:xfrm>
            <a:off x="2548890" y="183380"/>
            <a:ext cx="91252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circRHOBTB3 was sorted into exosomes according to its specific motif sequence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784CFBF-6C6A-4CF0-B307-86B3F0E81C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5"/>
          <a:stretch/>
        </p:blipFill>
        <p:spPr>
          <a:xfrm>
            <a:off x="1476490" y="1509202"/>
            <a:ext cx="9381061" cy="497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6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1F7770-7F85-4CB8-B055-38D009373896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1F8A9F2-9D1B-48A2-A353-95852ED1242D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37E0DD1-7A87-48F9-A85E-5DAF88F0ADF1}"/>
              </a:ext>
            </a:extLst>
          </p:cNvPr>
          <p:cNvSpPr txBox="1"/>
          <p:nvPr/>
        </p:nvSpPr>
        <p:spPr>
          <a:xfrm>
            <a:off x="2697480" y="183380"/>
            <a:ext cx="89766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circRHOBTB3 was sorted into exosomes according to its specific motif sequence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750437E-D084-4B59-85A2-8532E6BB0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961" y="2355357"/>
            <a:ext cx="96678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3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1F7770-7F85-4CB8-B055-38D009373896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1F8A9F2-9D1B-48A2-A353-95852ED1242D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D724231-021C-4B42-9959-9BD96EACE0EC}"/>
              </a:ext>
            </a:extLst>
          </p:cNvPr>
          <p:cNvSpPr txBox="1"/>
          <p:nvPr/>
        </p:nvSpPr>
        <p:spPr>
          <a:xfrm>
            <a:off x="2971800" y="183380"/>
            <a:ext cx="87023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circRHOBTB3 was highly expressed in exosomes</a:t>
            </a:r>
          </a:p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but downregulated in tumor tissues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464639B-D9D3-4535-BD20-59A254BA3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609"/>
          <a:stretch/>
        </p:blipFill>
        <p:spPr>
          <a:xfrm>
            <a:off x="1190856" y="1420011"/>
            <a:ext cx="9934575" cy="514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65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群組 41">
            <a:extLst>
              <a:ext uri="{FF2B5EF4-FFF2-40B4-BE49-F238E27FC236}">
                <a16:creationId xmlns:a16="http://schemas.microsoft.com/office/drawing/2014/main" id="{36A66D65-4D9F-4B1D-962B-ADDD7C802983}"/>
              </a:ext>
            </a:extLst>
          </p:cNvPr>
          <p:cNvGrpSpPr/>
          <p:nvPr/>
        </p:nvGrpSpPr>
        <p:grpSpPr>
          <a:xfrm rot="10281479">
            <a:off x="2768709" y="3937634"/>
            <a:ext cx="631551" cy="349971"/>
            <a:chOff x="1265118" y="2144280"/>
            <a:chExt cx="3219252" cy="1902143"/>
          </a:xfrm>
        </p:grpSpPr>
        <p:pic>
          <p:nvPicPr>
            <p:cNvPr id="43" name="圖片 42">
              <a:extLst>
                <a:ext uri="{FF2B5EF4-FFF2-40B4-BE49-F238E27FC236}">
                  <a16:creationId xmlns:a16="http://schemas.microsoft.com/office/drawing/2014/main" id="{E44FB8E3-8AD9-4D81-9055-B46D43139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023" b="95489" l="1322" r="99119">
                          <a14:foregroundMark x1="46696" y1="9774" x2="58150" y2="11278"/>
                          <a14:foregroundMark x1="40529" y1="85714" x2="53304" y2="91729"/>
                          <a14:foregroundMark x1="38767" y1="29323" x2="60352" y2="16541"/>
                          <a14:foregroundMark x1="60352" y1="16541" x2="76211" y2="36842"/>
                          <a14:foregroundMark x1="76211" y1="36842" x2="71806" y2="75188"/>
                          <a14:foregroundMark x1="71806" y1="75188" x2="59912" y2="89474"/>
                          <a14:foregroundMark x1="45815" y1="16541" x2="24229" y2="35338"/>
                          <a14:foregroundMark x1="24229" y1="35338" x2="43172" y2="82707"/>
                          <a14:foregroundMark x1="43172" y1="82707" x2="44934" y2="84211"/>
                          <a14:foregroundMark x1="20705" y1="30827" x2="3965" y2="35338"/>
                          <a14:foregroundMark x1="3965" y1="35338" x2="21145" y2="33083"/>
                          <a14:foregroundMark x1="21145" y1="33083" x2="25991" y2="33083"/>
                          <a14:foregroundMark x1="4405" y1="25564" x2="27753" y2="27068"/>
                          <a14:foregroundMark x1="1762" y1="41353" x2="22467" y2="37594"/>
                          <a14:foregroundMark x1="7489" y1="35338" x2="3084" y2="42105"/>
                          <a14:foregroundMark x1="3965" y1="21805" x2="4405" y2="42857"/>
                          <a14:foregroundMark x1="77093" y1="57895" x2="96916" y2="57143"/>
                          <a14:foregroundMark x1="96916" y1="57143" x2="97357" y2="56391"/>
                          <a14:foregroundMark x1="77974" y1="52632" x2="98678" y2="50376"/>
                          <a14:foregroundMark x1="98678" y1="50376" x2="98678" y2="50376"/>
                          <a14:foregroundMark x1="78855" y1="63158" x2="99119" y2="61654"/>
                          <a14:foregroundMark x1="40529" y1="91729" x2="56828" y2="95489"/>
                          <a14:foregroundMark x1="56828" y1="95489" x2="59912" y2="9097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65118" y="2144280"/>
              <a:ext cx="3219252" cy="1902143"/>
            </a:xfrm>
            <a:prstGeom prst="rect">
              <a:avLst/>
            </a:prstGeom>
          </p:spPr>
        </p:pic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A691ACDA-95D8-428C-B1B0-EBF8FA1EECC7}"/>
                </a:ext>
              </a:extLst>
            </p:cNvPr>
            <p:cNvSpPr/>
            <p:nvPr/>
          </p:nvSpPr>
          <p:spPr>
            <a:xfrm>
              <a:off x="1371600" y="2514600"/>
              <a:ext cx="679141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961C8030-8491-45F6-8B93-40238653B06F}"/>
                </a:ext>
              </a:extLst>
            </p:cNvPr>
            <p:cNvSpPr/>
            <p:nvPr/>
          </p:nvSpPr>
          <p:spPr>
            <a:xfrm>
              <a:off x="3851147" y="3006090"/>
              <a:ext cx="633223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7649F942-B9BC-4E8F-AEF5-9FF3CB8E27FB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CD88D0E-F426-435C-AD6B-DAE207BC4790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F6F8E56-865A-4C54-869D-9D26DB31B0C4}"/>
              </a:ext>
            </a:extLst>
          </p:cNvPr>
          <p:cNvSpPr txBox="1"/>
          <p:nvPr/>
        </p:nvSpPr>
        <p:spPr>
          <a:xfrm>
            <a:off x="9023536" y="3234743"/>
            <a:ext cx="2454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circRHOBTB3</a:t>
            </a:r>
            <a:endParaRPr lang="zh-TW" altLang="en-US" sz="2400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C73CB4E-95EC-4BDC-833D-A7D46CBF7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6" b="89691" l="2609" r="98841">
                        <a14:foregroundMark x1="31594" y1="22337" x2="37971" y2="31615"/>
                        <a14:foregroundMark x1="7826" y1="45361" x2="40290" y2="48110"/>
                        <a14:foregroundMark x1="40290" y1="48110" x2="42899" y2="47766"/>
                        <a14:foregroundMark x1="11014" y1="45017" x2="33333" y2="44674"/>
                        <a14:foregroundMark x1="19130" y1="71821" x2="39420" y2="61856"/>
                        <a14:foregroundMark x1="39420" y1="61856" x2="39420" y2="61856"/>
                        <a14:foregroundMark x1="15652" y1="86254" x2="33913" y2="85223"/>
                        <a14:foregroundMark x1="33913" y1="85223" x2="64058" y2="85911"/>
                        <a14:foregroundMark x1="56232" y1="89691" x2="88406" y2="84192"/>
                        <a14:foregroundMark x1="65507" y1="57045" x2="90435" y2="79725"/>
                        <a14:foregroundMark x1="62609" y1="50515" x2="93623" y2="43299"/>
                        <a14:foregroundMark x1="54783" y1="38144" x2="77971" y2="25086"/>
                        <a14:foregroundMark x1="49565" y1="12371" x2="71304" y2="29553"/>
                        <a14:foregroundMark x1="28986" y1="19244" x2="71884" y2="23368"/>
                        <a14:foregroundMark x1="55072" y1="81787" x2="93333" y2="86598"/>
                        <a14:foregroundMark x1="20000" y1="85911" x2="50145" y2="84536"/>
                        <a14:foregroundMark x1="20000" y1="68041" x2="40290" y2="57732"/>
                        <a14:foregroundMark x1="4928" y1="47423" x2="37101" y2="50172"/>
                        <a14:foregroundMark x1="2609" y1="42955" x2="37971" y2="43299"/>
                        <a14:foregroundMark x1="26957" y1="17182" x2="46667" y2="43299"/>
                        <a14:foregroundMark x1="46667" y1="43299" x2="48696" y2="43643"/>
                        <a14:foregroundMark x1="47826" y1="13058" x2="76232" y2="23711"/>
                        <a14:foregroundMark x1="69565" y1="51890" x2="98261" y2="46392"/>
                        <a14:foregroundMark x1="66087" y1="43643" x2="82029" y2="43299"/>
                        <a14:foregroundMark x1="82029" y1="43299" x2="98841" y2="44674"/>
                        <a14:foregroundMark x1="52754" y1="58419" x2="73043" y2="58419"/>
                        <a14:foregroundMark x1="51594" y1="62199" x2="58261" y2="65292"/>
                        <a14:foregroundMark x1="42609" y1="61168" x2="68696" y2="72509"/>
                        <a14:foregroundMark x1="52464" y1="30584" x2="61159" y2="36770"/>
                        <a14:foregroundMark x1="19130" y1="87285" x2="45797" y2="87629"/>
                        <a14:foregroundMark x1="64348" y1="89347" x2="86087" y2="88316"/>
                        <a14:foregroundMark x1="86087" y1="88316" x2="87246" y2="88316"/>
                        <a14:foregroundMark x1="72464" y1="58763" x2="93043" y2="71821"/>
                        <a14:foregroundMark x1="5797" y1="49828" x2="40870" y2="52234"/>
                        <a14:foregroundMark x1="76522" y1="50172" x2="98551" y2="501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9428" y="84917"/>
            <a:ext cx="3597251" cy="3034203"/>
          </a:xfrm>
          <a:prstGeom prst="rect">
            <a:avLst/>
          </a:prstGeom>
        </p:spPr>
      </p:pic>
      <p:grpSp>
        <p:nvGrpSpPr>
          <p:cNvPr id="23" name="群組 22">
            <a:extLst>
              <a:ext uri="{FF2B5EF4-FFF2-40B4-BE49-F238E27FC236}">
                <a16:creationId xmlns:a16="http://schemas.microsoft.com/office/drawing/2014/main" id="{A9355B18-7080-4C40-86EE-5EFE14C00EF8}"/>
              </a:ext>
            </a:extLst>
          </p:cNvPr>
          <p:cNvGrpSpPr/>
          <p:nvPr/>
        </p:nvGrpSpPr>
        <p:grpSpPr>
          <a:xfrm rot="10281479">
            <a:off x="4049844" y="1385954"/>
            <a:ext cx="2490210" cy="1433017"/>
            <a:chOff x="1265118" y="2144280"/>
            <a:chExt cx="3219252" cy="1902143"/>
          </a:xfrm>
        </p:grpSpPr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8BC20674-C550-4255-8ECB-87609872D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023" b="95489" l="1322" r="99119">
                          <a14:foregroundMark x1="46696" y1="9774" x2="58150" y2="11278"/>
                          <a14:foregroundMark x1="40529" y1="85714" x2="53304" y2="91729"/>
                          <a14:foregroundMark x1="38767" y1="29323" x2="60352" y2="16541"/>
                          <a14:foregroundMark x1="60352" y1="16541" x2="76211" y2="36842"/>
                          <a14:foregroundMark x1="76211" y1="36842" x2="71806" y2="75188"/>
                          <a14:foregroundMark x1="71806" y1="75188" x2="59912" y2="89474"/>
                          <a14:foregroundMark x1="45815" y1="16541" x2="24229" y2="35338"/>
                          <a14:foregroundMark x1="24229" y1="35338" x2="43172" y2="82707"/>
                          <a14:foregroundMark x1="43172" y1="82707" x2="44934" y2="84211"/>
                          <a14:foregroundMark x1="20705" y1="30827" x2="3965" y2="35338"/>
                          <a14:foregroundMark x1="3965" y1="35338" x2="21145" y2="33083"/>
                          <a14:foregroundMark x1="21145" y1="33083" x2="25991" y2="33083"/>
                          <a14:foregroundMark x1="4405" y1="25564" x2="27753" y2="27068"/>
                          <a14:foregroundMark x1="1762" y1="41353" x2="22467" y2="37594"/>
                          <a14:foregroundMark x1="7489" y1="35338" x2="3084" y2="42105"/>
                          <a14:foregroundMark x1="3965" y1="21805" x2="4405" y2="42857"/>
                          <a14:foregroundMark x1="77093" y1="57895" x2="96916" y2="57143"/>
                          <a14:foregroundMark x1="96916" y1="57143" x2="97357" y2="56391"/>
                          <a14:foregroundMark x1="77974" y1="52632" x2="98678" y2="50376"/>
                          <a14:foregroundMark x1="98678" y1="50376" x2="98678" y2="50376"/>
                          <a14:foregroundMark x1="78855" y1="63158" x2="99119" y2="61654"/>
                          <a14:foregroundMark x1="40529" y1="91729" x2="56828" y2="95489"/>
                          <a14:foregroundMark x1="56828" y1="95489" x2="59912" y2="9097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65118" y="2144280"/>
              <a:ext cx="3219252" cy="1902143"/>
            </a:xfrm>
            <a:prstGeom prst="rect">
              <a:avLst/>
            </a:prstGeom>
          </p:spPr>
        </p:pic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A96B8048-B3E6-4DBE-8684-0A9493628DD6}"/>
                </a:ext>
              </a:extLst>
            </p:cNvPr>
            <p:cNvSpPr/>
            <p:nvPr/>
          </p:nvSpPr>
          <p:spPr>
            <a:xfrm>
              <a:off x="1371600" y="2514600"/>
              <a:ext cx="679141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C5A8CFB-99B5-4193-AE2B-6540D6769A7B}"/>
                </a:ext>
              </a:extLst>
            </p:cNvPr>
            <p:cNvSpPr/>
            <p:nvPr/>
          </p:nvSpPr>
          <p:spPr>
            <a:xfrm>
              <a:off x="3851147" y="3006090"/>
              <a:ext cx="633223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7" name="橢圓 26">
            <a:extLst>
              <a:ext uri="{FF2B5EF4-FFF2-40B4-BE49-F238E27FC236}">
                <a16:creationId xmlns:a16="http://schemas.microsoft.com/office/drawing/2014/main" id="{3CEB55DA-4C00-4856-89E8-290B881E9A96}"/>
              </a:ext>
            </a:extLst>
          </p:cNvPr>
          <p:cNvSpPr/>
          <p:nvPr/>
        </p:nvSpPr>
        <p:spPr>
          <a:xfrm>
            <a:off x="966036" y="1023497"/>
            <a:ext cx="6714923" cy="4436096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9BAA548F-368F-4FFA-99F2-2769397C26F3}"/>
              </a:ext>
            </a:extLst>
          </p:cNvPr>
          <p:cNvSpPr/>
          <p:nvPr/>
        </p:nvSpPr>
        <p:spPr>
          <a:xfrm>
            <a:off x="2062759" y="1618192"/>
            <a:ext cx="1227094" cy="82104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7ED95C66-3B5C-4963-8D6C-7228A6365C82}"/>
              </a:ext>
            </a:extLst>
          </p:cNvPr>
          <p:cNvSpPr txBox="1"/>
          <p:nvPr/>
        </p:nvSpPr>
        <p:spPr>
          <a:xfrm>
            <a:off x="2180736" y="1869946"/>
            <a:ext cx="1131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endParaRPr lang="zh-TW" altLang="en-US" dirty="0"/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0313110E-7B84-4EB6-941D-221C5D2374FC}"/>
              </a:ext>
            </a:extLst>
          </p:cNvPr>
          <p:cNvSpPr/>
          <p:nvPr/>
        </p:nvSpPr>
        <p:spPr>
          <a:xfrm rot="20230816">
            <a:off x="5239341" y="2635598"/>
            <a:ext cx="829801" cy="3267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SNF8</a:t>
            </a:r>
            <a:endParaRPr lang="zh-TW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291D7994-F5B0-4FC3-B315-E4DE10A769CB}"/>
              </a:ext>
            </a:extLst>
          </p:cNvPr>
          <p:cNvSpPr/>
          <p:nvPr/>
        </p:nvSpPr>
        <p:spPr>
          <a:xfrm>
            <a:off x="6107909" y="4046667"/>
            <a:ext cx="1249039" cy="13173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10EFACD3-0307-4EBC-9263-A8BA8CCBA08B}"/>
              </a:ext>
            </a:extLst>
          </p:cNvPr>
          <p:cNvSpPr/>
          <p:nvPr/>
        </p:nvSpPr>
        <p:spPr>
          <a:xfrm rot="20439119">
            <a:off x="6183354" y="4328600"/>
            <a:ext cx="1500602" cy="1154433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6A825BB8-30AF-47F0-A929-37BA94038CDF}"/>
              </a:ext>
            </a:extLst>
          </p:cNvPr>
          <p:cNvGrpSpPr/>
          <p:nvPr/>
        </p:nvGrpSpPr>
        <p:grpSpPr>
          <a:xfrm rot="10281479">
            <a:off x="6408736" y="4570030"/>
            <a:ext cx="939301" cy="547225"/>
            <a:chOff x="1265118" y="2144280"/>
            <a:chExt cx="3219252" cy="1902143"/>
          </a:xfrm>
        </p:grpSpPr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E43D0567-2812-40BD-AD3A-7C16D3F4C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023" b="95489" l="1322" r="99119">
                          <a14:foregroundMark x1="46696" y1="9774" x2="58150" y2="11278"/>
                          <a14:foregroundMark x1="40529" y1="85714" x2="53304" y2="91729"/>
                          <a14:foregroundMark x1="38767" y1="29323" x2="60352" y2="16541"/>
                          <a14:foregroundMark x1="60352" y1="16541" x2="76211" y2="36842"/>
                          <a14:foregroundMark x1="76211" y1="36842" x2="71806" y2="75188"/>
                          <a14:foregroundMark x1="71806" y1="75188" x2="59912" y2="89474"/>
                          <a14:foregroundMark x1="45815" y1="16541" x2="24229" y2="35338"/>
                          <a14:foregroundMark x1="24229" y1="35338" x2="43172" y2="82707"/>
                          <a14:foregroundMark x1="43172" y1="82707" x2="44934" y2="84211"/>
                          <a14:foregroundMark x1="20705" y1="30827" x2="3965" y2="35338"/>
                          <a14:foregroundMark x1="3965" y1="35338" x2="21145" y2="33083"/>
                          <a14:foregroundMark x1="21145" y1="33083" x2="25991" y2="33083"/>
                          <a14:foregroundMark x1="4405" y1="25564" x2="27753" y2="27068"/>
                          <a14:foregroundMark x1="1762" y1="41353" x2="22467" y2="37594"/>
                          <a14:foregroundMark x1="7489" y1="35338" x2="3084" y2="42105"/>
                          <a14:foregroundMark x1="3965" y1="21805" x2="4405" y2="42857"/>
                          <a14:foregroundMark x1="77093" y1="57895" x2="96916" y2="57143"/>
                          <a14:foregroundMark x1="96916" y1="57143" x2="97357" y2="56391"/>
                          <a14:foregroundMark x1="77974" y1="52632" x2="98678" y2="50376"/>
                          <a14:foregroundMark x1="98678" y1="50376" x2="98678" y2="50376"/>
                          <a14:foregroundMark x1="78855" y1="63158" x2="99119" y2="61654"/>
                          <a14:foregroundMark x1="40529" y1="91729" x2="56828" y2="95489"/>
                          <a14:foregroundMark x1="56828" y1="95489" x2="59912" y2="9097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65118" y="2144280"/>
              <a:ext cx="3219252" cy="1902143"/>
            </a:xfrm>
            <a:prstGeom prst="rect">
              <a:avLst/>
            </a:prstGeom>
          </p:spPr>
        </p:pic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1801DC5C-811D-41F6-8453-179A9E0B26CD}"/>
                </a:ext>
              </a:extLst>
            </p:cNvPr>
            <p:cNvSpPr/>
            <p:nvPr/>
          </p:nvSpPr>
          <p:spPr>
            <a:xfrm>
              <a:off x="1371600" y="2514600"/>
              <a:ext cx="679141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264A0A9-61F0-498A-9048-9A5B56A24081}"/>
                </a:ext>
              </a:extLst>
            </p:cNvPr>
            <p:cNvSpPr/>
            <p:nvPr/>
          </p:nvSpPr>
          <p:spPr>
            <a:xfrm>
              <a:off x="3851147" y="3006090"/>
              <a:ext cx="633223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7" name="橢圓 36">
            <a:extLst>
              <a:ext uri="{FF2B5EF4-FFF2-40B4-BE49-F238E27FC236}">
                <a16:creationId xmlns:a16="http://schemas.microsoft.com/office/drawing/2014/main" id="{E32E3C2A-FBEB-4B94-93B9-E50FF48916DC}"/>
              </a:ext>
            </a:extLst>
          </p:cNvPr>
          <p:cNvSpPr/>
          <p:nvPr/>
        </p:nvSpPr>
        <p:spPr>
          <a:xfrm>
            <a:off x="6331406" y="4310186"/>
            <a:ext cx="1051560" cy="1053793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1396D67C-14DB-4677-A698-E51E3C09C861}"/>
              </a:ext>
            </a:extLst>
          </p:cNvPr>
          <p:cNvCxnSpPr>
            <a:cxnSpLocks/>
          </p:cNvCxnSpPr>
          <p:nvPr/>
        </p:nvCxnSpPr>
        <p:spPr>
          <a:xfrm>
            <a:off x="5284035" y="4198121"/>
            <a:ext cx="483713" cy="224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EC50996A-1C8E-4FDD-865E-4316554F9BF8}"/>
              </a:ext>
            </a:extLst>
          </p:cNvPr>
          <p:cNvGrpSpPr/>
          <p:nvPr/>
        </p:nvGrpSpPr>
        <p:grpSpPr>
          <a:xfrm rot="10281479">
            <a:off x="2796435" y="3576437"/>
            <a:ext cx="631551" cy="349971"/>
            <a:chOff x="1265118" y="2144280"/>
            <a:chExt cx="3219252" cy="1902143"/>
          </a:xfrm>
        </p:grpSpPr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F3193B6E-1A80-4F86-B6F9-E589CF56C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023" b="95489" l="1322" r="99119">
                          <a14:foregroundMark x1="46696" y1="9774" x2="58150" y2="11278"/>
                          <a14:foregroundMark x1="40529" y1="85714" x2="53304" y2="91729"/>
                          <a14:foregroundMark x1="38767" y1="29323" x2="60352" y2="16541"/>
                          <a14:foregroundMark x1="60352" y1="16541" x2="76211" y2="36842"/>
                          <a14:foregroundMark x1="76211" y1="36842" x2="71806" y2="75188"/>
                          <a14:foregroundMark x1="71806" y1="75188" x2="59912" y2="89474"/>
                          <a14:foregroundMark x1="45815" y1="16541" x2="24229" y2="35338"/>
                          <a14:foregroundMark x1="24229" y1="35338" x2="43172" y2="82707"/>
                          <a14:foregroundMark x1="43172" y1="82707" x2="44934" y2="84211"/>
                          <a14:foregroundMark x1="20705" y1="30827" x2="3965" y2="35338"/>
                          <a14:foregroundMark x1="3965" y1="35338" x2="21145" y2="33083"/>
                          <a14:foregroundMark x1="21145" y1="33083" x2="25991" y2="33083"/>
                          <a14:foregroundMark x1="4405" y1="25564" x2="27753" y2="27068"/>
                          <a14:foregroundMark x1="1762" y1="41353" x2="22467" y2="37594"/>
                          <a14:foregroundMark x1="7489" y1="35338" x2="3084" y2="42105"/>
                          <a14:foregroundMark x1="3965" y1="21805" x2="4405" y2="42857"/>
                          <a14:foregroundMark x1="77093" y1="57895" x2="96916" y2="57143"/>
                          <a14:foregroundMark x1="96916" y1="57143" x2="97357" y2="56391"/>
                          <a14:foregroundMark x1="77974" y1="52632" x2="98678" y2="50376"/>
                          <a14:foregroundMark x1="98678" y1="50376" x2="98678" y2="50376"/>
                          <a14:foregroundMark x1="78855" y1="63158" x2="99119" y2="61654"/>
                          <a14:foregroundMark x1="40529" y1="91729" x2="56828" y2="95489"/>
                          <a14:foregroundMark x1="56828" y1="95489" x2="59912" y2="9097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65118" y="2144280"/>
              <a:ext cx="3219252" cy="1902143"/>
            </a:xfrm>
            <a:prstGeom prst="rect">
              <a:avLst/>
            </a:prstGeom>
          </p:spPr>
        </p:pic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F24A7CCE-DD90-485C-8299-BA3BE54BBAB9}"/>
                </a:ext>
              </a:extLst>
            </p:cNvPr>
            <p:cNvSpPr/>
            <p:nvPr/>
          </p:nvSpPr>
          <p:spPr>
            <a:xfrm>
              <a:off x="1371600" y="2514600"/>
              <a:ext cx="679141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6D5A3C1A-DB80-4487-8B0C-D4555CB66656}"/>
                </a:ext>
              </a:extLst>
            </p:cNvPr>
            <p:cNvSpPr/>
            <p:nvPr/>
          </p:nvSpPr>
          <p:spPr>
            <a:xfrm>
              <a:off x="3851147" y="3006090"/>
              <a:ext cx="633223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5F9D6187-E0DB-4F89-BE7D-AA545C919FBB}"/>
              </a:ext>
            </a:extLst>
          </p:cNvPr>
          <p:cNvGrpSpPr/>
          <p:nvPr/>
        </p:nvGrpSpPr>
        <p:grpSpPr>
          <a:xfrm rot="10281479">
            <a:off x="3699239" y="3226732"/>
            <a:ext cx="1203644" cy="679735"/>
            <a:chOff x="1265118" y="2144280"/>
            <a:chExt cx="3219252" cy="1902143"/>
          </a:xfrm>
        </p:grpSpPr>
        <p:pic>
          <p:nvPicPr>
            <p:cNvPr id="50" name="圖片 49">
              <a:extLst>
                <a:ext uri="{FF2B5EF4-FFF2-40B4-BE49-F238E27FC236}">
                  <a16:creationId xmlns:a16="http://schemas.microsoft.com/office/drawing/2014/main" id="{0E20B9C5-331D-4994-9482-E8046277B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023" b="95489" l="1322" r="99119">
                          <a14:foregroundMark x1="46696" y1="9774" x2="58150" y2="11278"/>
                          <a14:foregroundMark x1="40529" y1="85714" x2="53304" y2="91729"/>
                          <a14:foregroundMark x1="38767" y1="29323" x2="60352" y2="16541"/>
                          <a14:foregroundMark x1="60352" y1="16541" x2="76211" y2="36842"/>
                          <a14:foregroundMark x1="76211" y1="36842" x2="71806" y2="75188"/>
                          <a14:foregroundMark x1="71806" y1="75188" x2="59912" y2="89474"/>
                          <a14:foregroundMark x1="45815" y1="16541" x2="24229" y2="35338"/>
                          <a14:foregroundMark x1="24229" y1="35338" x2="43172" y2="82707"/>
                          <a14:foregroundMark x1="43172" y1="82707" x2="44934" y2="84211"/>
                          <a14:foregroundMark x1="20705" y1="30827" x2="3965" y2="35338"/>
                          <a14:foregroundMark x1="3965" y1="35338" x2="21145" y2="33083"/>
                          <a14:foregroundMark x1="21145" y1="33083" x2="25991" y2="33083"/>
                          <a14:foregroundMark x1="4405" y1="25564" x2="27753" y2="27068"/>
                          <a14:foregroundMark x1="1762" y1="41353" x2="22467" y2="37594"/>
                          <a14:foregroundMark x1="7489" y1="35338" x2="3084" y2="42105"/>
                          <a14:foregroundMark x1="3965" y1="21805" x2="4405" y2="42857"/>
                          <a14:foregroundMark x1="77093" y1="57895" x2="96916" y2="57143"/>
                          <a14:foregroundMark x1="96916" y1="57143" x2="97357" y2="56391"/>
                          <a14:foregroundMark x1="77974" y1="52632" x2="98678" y2="50376"/>
                          <a14:foregroundMark x1="98678" y1="50376" x2="98678" y2="50376"/>
                          <a14:foregroundMark x1="78855" y1="63158" x2="99119" y2="61654"/>
                          <a14:foregroundMark x1="40529" y1="91729" x2="56828" y2="95489"/>
                          <a14:foregroundMark x1="56828" y1="95489" x2="59912" y2="9097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65118" y="2144280"/>
              <a:ext cx="3219252" cy="1902143"/>
            </a:xfrm>
            <a:prstGeom prst="rect">
              <a:avLst/>
            </a:prstGeom>
          </p:spPr>
        </p:pic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CD087E02-FE9A-4DD9-96B7-A6501B7B6AB7}"/>
                </a:ext>
              </a:extLst>
            </p:cNvPr>
            <p:cNvSpPr/>
            <p:nvPr/>
          </p:nvSpPr>
          <p:spPr>
            <a:xfrm>
              <a:off x="1371600" y="2514600"/>
              <a:ext cx="679141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4E7467DE-9F25-489F-A746-0E4E76CE9AEA}"/>
                </a:ext>
              </a:extLst>
            </p:cNvPr>
            <p:cNvSpPr/>
            <p:nvPr/>
          </p:nvSpPr>
          <p:spPr>
            <a:xfrm>
              <a:off x="3851147" y="3006090"/>
              <a:ext cx="633223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7EA99416-3CC4-4B37-BE76-E8D04D53E08B}"/>
              </a:ext>
            </a:extLst>
          </p:cNvPr>
          <p:cNvGrpSpPr/>
          <p:nvPr/>
        </p:nvGrpSpPr>
        <p:grpSpPr>
          <a:xfrm rot="10281479">
            <a:off x="3553172" y="4297780"/>
            <a:ext cx="916013" cy="559861"/>
            <a:chOff x="1265118" y="2144280"/>
            <a:chExt cx="3219252" cy="1902143"/>
          </a:xfrm>
        </p:grpSpPr>
        <p:pic>
          <p:nvPicPr>
            <p:cNvPr id="54" name="圖片 53">
              <a:extLst>
                <a:ext uri="{FF2B5EF4-FFF2-40B4-BE49-F238E27FC236}">
                  <a16:creationId xmlns:a16="http://schemas.microsoft.com/office/drawing/2014/main" id="{D35D085D-097E-4A99-AF13-97596D003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023" b="95489" l="1322" r="99119">
                          <a14:foregroundMark x1="46696" y1="9774" x2="58150" y2="11278"/>
                          <a14:foregroundMark x1="40529" y1="85714" x2="53304" y2="91729"/>
                          <a14:foregroundMark x1="38767" y1="29323" x2="60352" y2="16541"/>
                          <a14:foregroundMark x1="60352" y1="16541" x2="76211" y2="36842"/>
                          <a14:foregroundMark x1="76211" y1="36842" x2="71806" y2="75188"/>
                          <a14:foregroundMark x1="71806" y1="75188" x2="59912" y2="89474"/>
                          <a14:foregroundMark x1="45815" y1="16541" x2="24229" y2="35338"/>
                          <a14:foregroundMark x1="24229" y1="35338" x2="43172" y2="82707"/>
                          <a14:foregroundMark x1="43172" y1="82707" x2="44934" y2="84211"/>
                          <a14:foregroundMark x1="20705" y1="30827" x2="3965" y2="35338"/>
                          <a14:foregroundMark x1="3965" y1="35338" x2="21145" y2="33083"/>
                          <a14:foregroundMark x1="21145" y1="33083" x2="25991" y2="33083"/>
                          <a14:foregroundMark x1="4405" y1="25564" x2="27753" y2="27068"/>
                          <a14:foregroundMark x1="1762" y1="41353" x2="22467" y2="37594"/>
                          <a14:foregroundMark x1="7489" y1="35338" x2="3084" y2="42105"/>
                          <a14:foregroundMark x1="3965" y1="21805" x2="4405" y2="42857"/>
                          <a14:foregroundMark x1="77093" y1="57895" x2="96916" y2="57143"/>
                          <a14:foregroundMark x1="96916" y1="57143" x2="97357" y2="56391"/>
                          <a14:foregroundMark x1="77974" y1="52632" x2="98678" y2="50376"/>
                          <a14:foregroundMark x1="98678" y1="50376" x2="98678" y2="50376"/>
                          <a14:foregroundMark x1="78855" y1="63158" x2="99119" y2="61654"/>
                          <a14:foregroundMark x1="40529" y1="91729" x2="56828" y2="95489"/>
                          <a14:foregroundMark x1="56828" y1="95489" x2="59912" y2="9097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65118" y="2144280"/>
              <a:ext cx="3219252" cy="1902143"/>
            </a:xfrm>
            <a:prstGeom prst="rect">
              <a:avLst/>
            </a:prstGeom>
          </p:spPr>
        </p:pic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677499D5-6AF5-4BE0-A748-8F399FB33EA3}"/>
                </a:ext>
              </a:extLst>
            </p:cNvPr>
            <p:cNvSpPr/>
            <p:nvPr/>
          </p:nvSpPr>
          <p:spPr>
            <a:xfrm>
              <a:off x="1371600" y="2514600"/>
              <a:ext cx="679141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6FFCB177-C70F-4A08-9FF8-B67C26DABB42}"/>
                </a:ext>
              </a:extLst>
            </p:cNvPr>
            <p:cNvSpPr/>
            <p:nvPr/>
          </p:nvSpPr>
          <p:spPr>
            <a:xfrm>
              <a:off x="3851147" y="3006090"/>
              <a:ext cx="633223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8264CE03-A388-4907-BDFF-7E6979BC8242}"/>
              </a:ext>
            </a:extLst>
          </p:cNvPr>
          <p:cNvSpPr txBox="1"/>
          <p:nvPr/>
        </p:nvSpPr>
        <p:spPr>
          <a:xfrm>
            <a:off x="883941" y="5228760"/>
            <a:ext cx="1456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CRC cell</a:t>
            </a:r>
            <a:endParaRPr lang="zh-TW" altLang="en-US" sz="2400" dirty="0"/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22381EC3-BF78-4DD5-A582-3916477A85BC}"/>
              </a:ext>
            </a:extLst>
          </p:cNvPr>
          <p:cNvSpPr txBox="1"/>
          <p:nvPr/>
        </p:nvSpPr>
        <p:spPr>
          <a:xfrm>
            <a:off x="7337093" y="5325526"/>
            <a:ext cx="1932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exosome</a:t>
            </a:r>
            <a:endParaRPr lang="zh-TW" altLang="en-US" sz="2400" dirty="0"/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B6B0D33B-A92D-4C0A-983A-540890F6D1EA}"/>
              </a:ext>
            </a:extLst>
          </p:cNvPr>
          <p:cNvSpPr/>
          <p:nvPr/>
        </p:nvSpPr>
        <p:spPr>
          <a:xfrm>
            <a:off x="2520852" y="2712142"/>
            <a:ext cx="2567213" cy="2472577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430F4CD2-6BB8-41FF-BFC4-0E2FC707D367}"/>
              </a:ext>
            </a:extLst>
          </p:cNvPr>
          <p:cNvSpPr/>
          <p:nvPr/>
        </p:nvSpPr>
        <p:spPr>
          <a:xfrm>
            <a:off x="3730313" y="3021258"/>
            <a:ext cx="1051560" cy="1053793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3D5D235E-E849-476F-8717-DBA332E2A36B}"/>
              </a:ext>
            </a:extLst>
          </p:cNvPr>
          <p:cNvSpPr/>
          <p:nvPr/>
        </p:nvSpPr>
        <p:spPr>
          <a:xfrm>
            <a:off x="3584422" y="4162808"/>
            <a:ext cx="796713" cy="828874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208E6810-7E39-422C-93D9-9D6DD2A4FF16}"/>
              </a:ext>
            </a:extLst>
          </p:cNvPr>
          <p:cNvSpPr/>
          <p:nvPr/>
        </p:nvSpPr>
        <p:spPr>
          <a:xfrm>
            <a:off x="2688155" y="3513690"/>
            <a:ext cx="790266" cy="821907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8656049C-AE2B-4A09-8483-09E382CE9658}"/>
              </a:ext>
            </a:extLst>
          </p:cNvPr>
          <p:cNvCxnSpPr>
            <a:cxnSpLocks/>
          </p:cNvCxnSpPr>
          <p:nvPr/>
        </p:nvCxnSpPr>
        <p:spPr>
          <a:xfrm flipH="1">
            <a:off x="4161066" y="2137667"/>
            <a:ext cx="257106" cy="429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095AE26A-E0D8-4661-8BC1-C0CE9F087AB4}"/>
              </a:ext>
            </a:extLst>
          </p:cNvPr>
          <p:cNvSpPr txBox="1"/>
          <p:nvPr/>
        </p:nvSpPr>
        <p:spPr>
          <a:xfrm>
            <a:off x="4299496" y="4984807"/>
            <a:ext cx="1456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MVB</a:t>
            </a:r>
            <a:endParaRPr lang="zh-TW" altLang="en-US" sz="2400" dirty="0"/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CF682C7A-2ECE-4F49-9805-ACDCD38A671C}"/>
              </a:ext>
            </a:extLst>
          </p:cNvPr>
          <p:cNvSpPr txBox="1"/>
          <p:nvPr/>
        </p:nvSpPr>
        <p:spPr>
          <a:xfrm>
            <a:off x="3186433" y="5453387"/>
            <a:ext cx="3521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(Multivesicular Body)</a:t>
            </a:r>
            <a:endParaRPr lang="zh-TW" altLang="en-US" sz="2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F5EE96D9-2F61-44DA-A9EC-838C784820A2}"/>
              </a:ext>
            </a:extLst>
          </p:cNvPr>
          <p:cNvSpPr/>
          <p:nvPr/>
        </p:nvSpPr>
        <p:spPr>
          <a:xfrm>
            <a:off x="3204874" y="3006952"/>
            <a:ext cx="450129" cy="42800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橢圓 63">
            <a:extLst>
              <a:ext uri="{FF2B5EF4-FFF2-40B4-BE49-F238E27FC236}">
                <a16:creationId xmlns:a16="http://schemas.microsoft.com/office/drawing/2014/main" id="{70300A28-4C47-4490-B76E-92DC0D80C828}"/>
              </a:ext>
            </a:extLst>
          </p:cNvPr>
          <p:cNvSpPr/>
          <p:nvPr/>
        </p:nvSpPr>
        <p:spPr>
          <a:xfrm>
            <a:off x="2990487" y="4469659"/>
            <a:ext cx="450129" cy="42800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橢圓 64">
            <a:extLst>
              <a:ext uri="{FF2B5EF4-FFF2-40B4-BE49-F238E27FC236}">
                <a16:creationId xmlns:a16="http://schemas.microsoft.com/office/drawing/2014/main" id="{CB6A132D-F2E9-4C8F-9CBE-443662BA711A}"/>
              </a:ext>
            </a:extLst>
          </p:cNvPr>
          <p:cNvSpPr/>
          <p:nvPr/>
        </p:nvSpPr>
        <p:spPr>
          <a:xfrm>
            <a:off x="4473061" y="4083617"/>
            <a:ext cx="450129" cy="42800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橢圓 65">
            <a:extLst>
              <a:ext uri="{FF2B5EF4-FFF2-40B4-BE49-F238E27FC236}">
                <a16:creationId xmlns:a16="http://schemas.microsoft.com/office/drawing/2014/main" id="{01C77ED3-BF93-4625-87DE-45716466744E}"/>
              </a:ext>
            </a:extLst>
          </p:cNvPr>
          <p:cNvSpPr/>
          <p:nvPr/>
        </p:nvSpPr>
        <p:spPr>
          <a:xfrm>
            <a:off x="3563773" y="3901055"/>
            <a:ext cx="249565" cy="239685"/>
          </a:xfrm>
          <a:prstGeom prst="ellips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橢圓 67">
            <a:extLst>
              <a:ext uri="{FF2B5EF4-FFF2-40B4-BE49-F238E27FC236}">
                <a16:creationId xmlns:a16="http://schemas.microsoft.com/office/drawing/2014/main" id="{8675FFD4-962F-412B-9216-F7EC834C8739}"/>
              </a:ext>
            </a:extLst>
          </p:cNvPr>
          <p:cNvSpPr/>
          <p:nvPr/>
        </p:nvSpPr>
        <p:spPr>
          <a:xfrm>
            <a:off x="3688555" y="2821017"/>
            <a:ext cx="249565" cy="239685"/>
          </a:xfrm>
          <a:prstGeom prst="ellips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570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1F7770-7F85-4CB8-B055-38D009373896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1F8A9F2-9D1B-48A2-A353-95852ED1242D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37E0DD1-7A87-48F9-A85E-5DAF88F0ADF1}"/>
              </a:ext>
            </a:extLst>
          </p:cNvPr>
          <p:cNvSpPr txBox="1"/>
          <p:nvPr/>
        </p:nvSpPr>
        <p:spPr>
          <a:xfrm>
            <a:off x="2971800" y="183380"/>
            <a:ext cx="87023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ASO inhibited CRC cell proliferation, migration and invasion in vitro by controlling circRHOBTB3 circularization and secretion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4F7CF47F-A920-4DF9-A960-CC895F1F5F75}"/>
              </a:ext>
            </a:extLst>
          </p:cNvPr>
          <p:cNvGrpSpPr/>
          <p:nvPr/>
        </p:nvGrpSpPr>
        <p:grpSpPr>
          <a:xfrm>
            <a:off x="1880574" y="1568375"/>
            <a:ext cx="9885976" cy="5021011"/>
            <a:chOff x="1453854" y="1521529"/>
            <a:chExt cx="9885976" cy="5021011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6229317F-BF49-40E9-85AD-5E75395CF283}"/>
                </a:ext>
              </a:extLst>
            </p:cNvPr>
            <p:cNvGrpSpPr/>
            <p:nvPr/>
          </p:nvGrpSpPr>
          <p:grpSpPr>
            <a:xfrm>
              <a:off x="1453854" y="1737360"/>
              <a:ext cx="9885976" cy="4805180"/>
              <a:chOff x="2029656" y="1879600"/>
              <a:chExt cx="9422874" cy="4435134"/>
            </a:xfrm>
          </p:grpSpPr>
          <p:pic>
            <p:nvPicPr>
              <p:cNvPr id="6" name="圖片 5">
                <a:extLst>
                  <a:ext uri="{FF2B5EF4-FFF2-40B4-BE49-F238E27FC236}">
                    <a16:creationId xmlns:a16="http://schemas.microsoft.com/office/drawing/2014/main" id="{D5582616-1FBE-4A01-9C96-E34A3854A2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9656" y="1879600"/>
                <a:ext cx="9422874" cy="4329944"/>
              </a:xfrm>
              <a:prstGeom prst="rect">
                <a:avLst/>
              </a:prstGeom>
            </p:spPr>
          </p:pic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ACEF7347-1F4F-464E-97D7-FBB9D41EA4BD}"/>
                  </a:ext>
                </a:extLst>
              </p:cNvPr>
              <p:cNvSpPr/>
              <p:nvPr/>
            </p:nvSpPr>
            <p:spPr>
              <a:xfrm>
                <a:off x="8406463" y="6104353"/>
                <a:ext cx="514905" cy="2103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177B2EC2-B7C0-440C-8EB9-0A6448664C3B}"/>
                </a:ext>
              </a:extLst>
            </p:cNvPr>
            <p:cNvGrpSpPr/>
            <p:nvPr/>
          </p:nvGrpSpPr>
          <p:grpSpPr>
            <a:xfrm>
              <a:off x="1453854" y="1521529"/>
              <a:ext cx="4438945" cy="2561437"/>
              <a:chOff x="1453854" y="1521529"/>
              <a:chExt cx="4438945" cy="2561437"/>
            </a:xfrm>
          </p:grpSpPr>
          <p:pic>
            <p:nvPicPr>
              <p:cNvPr id="9" name="圖片 8">
                <a:extLst>
                  <a:ext uri="{FF2B5EF4-FFF2-40B4-BE49-F238E27FC236}">
                    <a16:creationId xmlns:a16="http://schemas.microsoft.com/office/drawing/2014/main" id="{C3792AEC-12AB-4078-B02D-F5ACD76043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-1" b="1603"/>
              <a:stretch/>
            </p:blipFill>
            <p:spPr>
              <a:xfrm>
                <a:off x="1453854" y="1521529"/>
                <a:ext cx="3343911" cy="2561437"/>
              </a:xfrm>
              <a:prstGeom prst="rect">
                <a:avLst/>
              </a:prstGeom>
            </p:spPr>
          </p:pic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F38044-8650-4189-B1E8-C566FE1067AC}"/>
                  </a:ext>
                </a:extLst>
              </p:cNvPr>
              <p:cNvSpPr/>
              <p:nvPr/>
            </p:nvSpPr>
            <p:spPr>
              <a:xfrm>
                <a:off x="4797764" y="2133600"/>
                <a:ext cx="1095035" cy="175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D1AD106C-1D4D-49F6-AE36-5468FF3497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38" r="57590" b="36808"/>
          <a:stretch/>
        </p:blipFill>
        <p:spPr>
          <a:xfrm>
            <a:off x="314022" y="1121067"/>
            <a:ext cx="1510185" cy="1326277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AA8239DF-45C4-418C-9E28-83CBAA58EE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297" t="4138" r="13650" b="36808"/>
          <a:stretch/>
        </p:blipFill>
        <p:spPr>
          <a:xfrm>
            <a:off x="276267" y="2765861"/>
            <a:ext cx="1604306" cy="132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65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1F7770-7F85-4CB8-B055-38D009373896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1F8A9F2-9D1B-48A2-A353-95852ED1242D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37E0DD1-7A87-48F9-A85E-5DAF88F0ADF1}"/>
              </a:ext>
            </a:extLst>
          </p:cNvPr>
          <p:cNvSpPr txBox="1"/>
          <p:nvPr/>
        </p:nvSpPr>
        <p:spPr>
          <a:xfrm>
            <a:off x="2971800" y="183380"/>
            <a:ext cx="87023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ASO inhibited CRC cell proliferation, migration and invasion in vitro by controlling circRHOBTB3 circularization and secretion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E1BC8A7A-3D58-4839-B990-2142D48E3A8B}"/>
              </a:ext>
            </a:extLst>
          </p:cNvPr>
          <p:cNvGrpSpPr/>
          <p:nvPr/>
        </p:nvGrpSpPr>
        <p:grpSpPr>
          <a:xfrm>
            <a:off x="1275633" y="1694293"/>
            <a:ext cx="10015932" cy="4785063"/>
            <a:chOff x="1311143" y="1632150"/>
            <a:chExt cx="10015932" cy="4785063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B32C8892-61C6-4218-B2C5-410185DF5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1143" y="1737341"/>
              <a:ext cx="10015932" cy="4574681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09A1F09-E43D-4591-80BB-EA4A9C482EE2}"/>
                </a:ext>
              </a:extLst>
            </p:cNvPr>
            <p:cNvSpPr/>
            <p:nvPr/>
          </p:nvSpPr>
          <p:spPr>
            <a:xfrm>
              <a:off x="2814221" y="1632150"/>
              <a:ext cx="514905" cy="276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7F53EB6-F355-4C76-9A2B-80E168447E48}"/>
                </a:ext>
              </a:extLst>
            </p:cNvPr>
            <p:cNvSpPr/>
            <p:nvPr/>
          </p:nvSpPr>
          <p:spPr>
            <a:xfrm>
              <a:off x="1311143" y="5974673"/>
              <a:ext cx="514905" cy="337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AD00658-C285-4799-A8AB-1529CAA27112}"/>
                </a:ext>
              </a:extLst>
            </p:cNvPr>
            <p:cNvSpPr/>
            <p:nvPr/>
          </p:nvSpPr>
          <p:spPr>
            <a:xfrm>
              <a:off x="6204218" y="5974671"/>
              <a:ext cx="514905" cy="337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79D1197-D63F-49CA-BCA8-5DD5CD638B96}"/>
                </a:ext>
              </a:extLst>
            </p:cNvPr>
            <p:cNvSpPr/>
            <p:nvPr/>
          </p:nvSpPr>
          <p:spPr>
            <a:xfrm>
              <a:off x="3872571" y="6248538"/>
              <a:ext cx="885860" cy="16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5908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1F7770-7F85-4CB8-B055-38D009373896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1F8A9F2-9D1B-48A2-A353-95852ED1242D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37E0DD1-7A87-48F9-A85E-5DAF88F0ADF1}"/>
              </a:ext>
            </a:extLst>
          </p:cNvPr>
          <p:cNvSpPr txBox="1"/>
          <p:nvPr/>
        </p:nvSpPr>
        <p:spPr>
          <a:xfrm>
            <a:off x="2971800" y="183380"/>
            <a:ext cx="87023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ASO inhibited CRC cell proliferation, migration and invasion in vitro by controlling circRHOBTB3 circularization and secretion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181B46E0-FC91-45CC-83AC-BEB7D7CB6012}"/>
              </a:ext>
            </a:extLst>
          </p:cNvPr>
          <p:cNvGrpSpPr/>
          <p:nvPr/>
        </p:nvGrpSpPr>
        <p:grpSpPr>
          <a:xfrm>
            <a:off x="1816303" y="1568375"/>
            <a:ext cx="8559393" cy="5289625"/>
            <a:chOff x="1788989" y="1668634"/>
            <a:chExt cx="8625027" cy="5189366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05A0954B-EEFF-41D2-A2B4-43D8100B6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8989" y="1804770"/>
              <a:ext cx="8625027" cy="505323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64D82B3-C582-4DB1-BA86-9A87D7E41F95}"/>
                </a:ext>
              </a:extLst>
            </p:cNvPr>
            <p:cNvSpPr/>
            <p:nvPr/>
          </p:nvSpPr>
          <p:spPr>
            <a:xfrm>
              <a:off x="5369717" y="1804770"/>
              <a:ext cx="514905" cy="337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10A2586-DD75-48B1-9633-AEFE97211601}"/>
                </a:ext>
              </a:extLst>
            </p:cNvPr>
            <p:cNvSpPr/>
            <p:nvPr/>
          </p:nvSpPr>
          <p:spPr>
            <a:xfrm>
              <a:off x="4384297" y="1704511"/>
              <a:ext cx="514905" cy="337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A20E94B-789D-4F85-98DC-786933D3D272}"/>
                </a:ext>
              </a:extLst>
            </p:cNvPr>
            <p:cNvSpPr/>
            <p:nvPr/>
          </p:nvSpPr>
          <p:spPr>
            <a:xfrm>
              <a:off x="2971800" y="1668634"/>
              <a:ext cx="614779" cy="204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0A94E8D-67DF-4F61-A8F0-29A3FAD6DE09}"/>
                </a:ext>
              </a:extLst>
            </p:cNvPr>
            <p:cNvSpPr/>
            <p:nvPr/>
          </p:nvSpPr>
          <p:spPr>
            <a:xfrm>
              <a:off x="9746409" y="1704511"/>
              <a:ext cx="667607" cy="337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6394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1F7770-7F85-4CB8-B055-38D009373896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1F8A9F2-9D1B-48A2-A353-95852ED1242D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37E0DD1-7A87-48F9-A85E-5DAF88F0ADF1}"/>
              </a:ext>
            </a:extLst>
          </p:cNvPr>
          <p:cNvSpPr txBox="1"/>
          <p:nvPr/>
        </p:nvSpPr>
        <p:spPr>
          <a:xfrm>
            <a:off x="2545671" y="183380"/>
            <a:ext cx="9220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ASO inhibited CRC cell growth and metastasis in vivo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117D38B-5F17-4B1A-A0C9-30851D1EC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03" y="1217568"/>
            <a:ext cx="9564209" cy="535019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2DD52CA-3CC8-4DAB-B911-54E7A7AC5BE2}"/>
              </a:ext>
            </a:extLst>
          </p:cNvPr>
          <p:cNvSpPr/>
          <p:nvPr/>
        </p:nvSpPr>
        <p:spPr>
          <a:xfrm>
            <a:off x="1574674" y="6424675"/>
            <a:ext cx="454982" cy="28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DB5F8CD-5860-4288-B0A2-D97127AA87B7}"/>
              </a:ext>
            </a:extLst>
          </p:cNvPr>
          <p:cNvSpPr/>
          <p:nvPr/>
        </p:nvSpPr>
        <p:spPr>
          <a:xfrm>
            <a:off x="3848838" y="6353133"/>
            <a:ext cx="454982" cy="28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6BD0545-933A-4992-8775-FF17EDB7B382}"/>
              </a:ext>
            </a:extLst>
          </p:cNvPr>
          <p:cNvSpPr/>
          <p:nvPr/>
        </p:nvSpPr>
        <p:spPr>
          <a:xfrm>
            <a:off x="5868509" y="6343580"/>
            <a:ext cx="454982" cy="28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1754778-F2FD-4D88-83D0-4E75D4F6FE03}"/>
              </a:ext>
            </a:extLst>
          </p:cNvPr>
          <p:cNvSpPr/>
          <p:nvPr/>
        </p:nvSpPr>
        <p:spPr>
          <a:xfrm>
            <a:off x="7660689" y="6334027"/>
            <a:ext cx="454982" cy="286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545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1F7770-7F85-4CB8-B055-38D009373896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1F8A9F2-9D1B-48A2-A353-95852ED1242D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37E0DD1-7A87-48F9-A85E-5DAF88F0ADF1}"/>
              </a:ext>
            </a:extLst>
          </p:cNvPr>
          <p:cNvSpPr txBox="1"/>
          <p:nvPr/>
        </p:nvSpPr>
        <p:spPr>
          <a:xfrm>
            <a:off x="2545671" y="183380"/>
            <a:ext cx="9220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ASO inhibited CRC cell growth and metastasis in vivo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1EC5032B-96D9-49DA-B964-8359C124C092}"/>
              </a:ext>
            </a:extLst>
          </p:cNvPr>
          <p:cNvGrpSpPr/>
          <p:nvPr/>
        </p:nvGrpSpPr>
        <p:grpSpPr>
          <a:xfrm>
            <a:off x="797879" y="1929528"/>
            <a:ext cx="10570208" cy="3496093"/>
            <a:chOff x="797879" y="1929528"/>
            <a:chExt cx="10570208" cy="3496093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1ECDA00B-CDF7-47BF-A306-DA12CD257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3912" y="2072612"/>
              <a:ext cx="10544175" cy="3209925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DBF9BC4-C8C8-439D-AAA2-66162199161C}"/>
                </a:ext>
              </a:extLst>
            </p:cNvPr>
            <p:cNvSpPr/>
            <p:nvPr/>
          </p:nvSpPr>
          <p:spPr>
            <a:xfrm>
              <a:off x="797879" y="5139453"/>
              <a:ext cx="454982" cy="286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8479607-3D83-4477-B354-A3CB68706A8D}"/>
                </a:ext>
              </a:extLst>
            </p:cNvPr>
            <p:cNvSpPr/>
            <p:nvPr/>
          </p:nvSpPr>
          <p:spPr>
            <a:xfrm>
              <a:off x="9635597" y="1929528"/>
              <a:ext cx="609233" cy="429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65511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0970700-B0F5-465B-B3CE-EDCAC4C45FAD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224B3BA-FE75-47C8-B8C5-B2D5A28C5241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879AB04-9541-4AD4-8560-802B8B67D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28" y="1413166"/>
            <a:ext cx="11261074" cy="459701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907331B-5D99-4E5F-B8BB-CDE7F9440170}"/>
              </a:ext>
            </a:extLst>
          </p:cNvPr>
          <p:cNvSpPr txBox="1"/>
          <p:nvPr/>
        </p:nvSpPr>
        <p:spPr>
          <a:xfrm>
            <a:off x="5865922" y="4696287"/>
            <a:ext cx="2132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multivesicular body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0982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1951167-A790-4EA3-A985-21770D83A4F4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E0B4FA7-0FC9-4339-B49B-A47368196FAD}"/>
              </a:ext>
            </a:extLst>
          </p:cNvPr>
          <p:cNvSpPr txBox="1"/>
          <p:nvPr/>
        </p:nvSpPr>
        <p:spPr>
          <a:xfrm>
            <a:off x="6769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CB50F6C-3EE2-44B0-8D99-6A2714AB77A5}"/>
              </a:ext>
            </a:extLst>
          </p:cNvPr>
          <p:cNvSpPr txBox="1"/>
          <p:nvPr/>
        </p:nvSpPr>
        <p:spPr>
          <a:xfrm>
            <a:off x="2186131" y="122980"/>
            <a:ext cx="8486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Circular RNA (</a:t>
            </a:r>
            <a:r>
              <a:rPr lang="en-US" altLang="zh-TW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1F04CF7-8208-4ADD-8F61-B6A3F0D9902E}"/>
              </a:ext>
            </a:extLst>
          </p:cNvPr>
          <p:cNvSpPr txBox="1"/>
          <p:nvPr/>
        </p:nvSpPr>
        <p:spPr>
          <a:xfrm>
            <a:off x="8067040" y="6519446"/>
            <a:ext cx="474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0" i="0" dirty="0">
                <a:solidFill>
                  <a:schemeClr val="bg2">
                    <a:lumMod val="75000"/>
                  </a:schemeClr>
                </a:solidFill>
                <a:effectLst/>
                <a:latin typeface="-apple-system"/>
              </a:rPr>
              <a:t>(</a:t>
            </a:r>
            <a:r>
              <a:rPr lang="en-US" altLang="zh-TW" sz="1600" b="0" i="0" dirty="0" err="1">
                <a:solidFill>
                  <a:schemeClr val="bg2">
                    <a:lumMod val="75000"/>
                  </a:schemeClr>
                </a:solidFill>
                <a:effectLst/>
                <a:latin typeface="-apple-system"/>
              </a:rPr>
              <a:t>Su</a:t>
            </a:r>
            <a:r>
              <a:rPr lang="en-US" altLang="zh-TW" sz="1600" b="0" i="0" dirty="0">
                <a:solidFill>
                  <a:schemeClr val="bg2">
                    <a:lumMod val="75000"/>
                  </a:schemeClr>
                </a:solidFill>
                <a:effectLst/>
                <a:latin typeface="-apple-system"/>
              </a:rPr>
              <a:t>, Min &amp; Xiao, et al. </a:t>
            </a:r>
            <a:r>
              <a:rPr lang="pt-BR" altLang="zh-TW" sz="1600" b="0" i="1" dirty="0">
                <a:solidFill>
                  <a:schemeClr val="bg2">
                    <a:lumMod val="75000"/>
                  </a:schemeClr>
                </a:solidFill>
                <a:effectLst/>
                <a:latin typeface="-apple-system"/>
              </a:rPr>
              <a:t>Molecular Cancer. </a:t>
            </a:r>
            <a:r>
              <a:rPr lang="en-US" altLang="zh-TW" sz="1600" b="0" i="0" dirty="0">
                <a:solidFill>
                  <a:schemeClr val="bg2">
                    <a:lumMod val="75000"/>
                  </a:schemeClr>
                </a:solidFill>
                <a:effectLst/>
                <a:latin typeface="-apple-system"/>
              </a:rPr>
              <a:t>(2019))</a:t>
            </a:r>
            <a:endParaRPr lang="zh-TW" alt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4" name="Picture 6" descr="Description unavailable">
            <a:extLst>
              <a:ext uri="{FF2B5EF4-FFF2-40B4-BE49-F238E27FC236}">
                <a16:creationId xmlns:a16="http://schemas.microsoft.com/office/drawing/2014/main" id="{67B8A803-E0DF-4CEA-A404-3947CCED4B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0" b="22455"/>
          <a:stretch/>
        </p:blipFill>
        <p:spPr bwMode="auto">
          <a:xfrm>
            <a:off x="347354" y="848530"/>
            <a:ext cx="2766866" cy="173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he functional mechanisms of CircRNAs. a Acting as miRNA sponge; (b)... |  Download Scientific Diagram">
            <a:extLst>
              <a:ext uri="{FF2B5EF4-FFF2-40B4-BE49-F238E27FC236}">
                <a16:creationId xmlns:a16="http://schemas.microsoft.com/office/drawing/2014/main" id="{501DA8CF-514F-43A8-A478-8862AE987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t="1659"/>
          <a:stretch/>
        </p:blipFill>
        <p:spPr bwMode="auto">
          <a:xfrm>
            <a:off x="2314901" y="1717830"/>
            <a:ext cx="8621468" cy="42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853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1951167-A790-4EA3-A985-21770D83A4F4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E0B4FA7-0FC9-4339-B49B-A47368196FAD}"/>
              </a:ext>
            </a:extLst>
          </p:cNvPr>
          <p:cNvSpPr txBox="1"/>
          <p:nvPr/>
        </p:nvSpPr>
        <p:spPr>
          <a:xfrm>
            <a:off x="6769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CB50F6C-3EE2-44B0-8D99-6A2714AB77A5}"/>
              </a:ext>
            </a:extLst>
          </p:cNvPr>
          <p:cNvSpPr txBox="1"/>
          <p:nvPr/>
        </p:nvSpPr>
        <p:spPr>
          <a:xfrm>
            <a:off x="2186131" y="122980"/>
            <a:ext cx="8486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CircRNA</a:t>
            </a:r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 circularization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1F04CF7-8208-4ADD-8F61-B6A3F0D9902E}"/>
              </a:ext>
            </a:extLst>
          </p:cNvPr>
          <p:cNvSpPr txBox="1"/>
          <p:nvPr/>
        </p:nvSpPr>
        <p:spPr>
          <a:xfrm>
            <a:off x="8490236" y="6454250"/>
            <a:ext cx="53565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0" i="0" dirty="0">
                <a:solidFill>
                  <a:schemeClr val="bg2">
                    <a:lumMod val="75000"/>
                  </a:schemeClr>
                </a:solidFill>
                <a:effectLst/>
                <a:latin typeface="-apple-system"/>
              </a:rPr>
              <a:t>(</a:t>
            </a:r>
            <a:r>
              <a:rPr lang="fr-FR" altLang="zh-TW" sz="1600" b="0" i="0" dirty="0">
                <a:solidFill>
                  <a:schemeClr val="bg2">
                    <a:lumMod val="75000"/>
                  </a:schemeClr>
                </a:solidFill>
                <a:effectLst/>
                <a:latin typeface="-apple-system"/>
              </a:rPr>
              <a:t>Yang et al. </a:t>
            </a:r>
            <a:r>
              <a:rPr lang="fr-FR" altLang="zh-TW" sz="1600" b="0" i="1" dirty="0">
                <a:solidFill>
                  <a:schemeClr val="bg2">
                    <a:lumMod val="75000"/>
                  </a:schemeClr>
                </a:solidFill>
                <a:effectLst/>
                <a:latin typeface="-apple-system"/>
              </a:rPr>
              <a:t>Cancer Cell Int</a:t>
            </a:r>
            <a:r>
              <a:rPr lang="fr-FR" altLang="zh-TW" sz="1600" b="0" i="0" dirty="0">
                <a:solidFill>
                  <a:schemeClr val="bg2">
                    <a:lumMod val="75000"/>
                  </a:schemeClr>
                </a:solidFill>
                <a:effectLst/>
                <a:latin typeface="-apple-system"/>
              </a:rPr>
              <a:t> (2020) 20:265</a:t>
            </a:r>
            <a:r>
              <a:rPr lang="en-US" altLang="zh-TW" sz="1600" b="0" i="0" dirty="0">
                <a:solidFill>
                  <a:schemeClr val="bg2">
                    <a:lumMod val="75000"/>
                  </a:schemeClr>
                </a:solidFill>
                <a:effectLst/>
                <a:latin typeface="-apple-system"/>
              </a:rPr>
              <a:t>.)</a:t>
            </a:r>
            <a:endParaRPr lang="zh-TW" alt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C447F9F-E5BE-4530-AACA-1E778E3D6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20" y="1074985"/>
            <a:ext cx="10397172" cy="511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26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1951167-A790-4EA3-A985-21770D83A4F4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E0B4FA7-0FC9-4339-B49B-A47368196FAD}"/>
              </a:ext>
            </a:extLst>
          </p:cNvPr>
          <p:cNvSpPr txBox="1"/>
          <p:nvPr/>
        </p:nvSpPr>
        <p:spPr>
          <a:xfrm>
            <a:off x="6769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figure 2">
            <a:extLst>
              <a:ext uri="{FF2B5EF4-FFF2-40B4-BE49-F238E27FC236}">
                <a16:creationId xmlns:a16="http://schemas.microsoft.com/office/drawing/2014/main" id="{D6EA608E-5338-4340-A0D0-64AF0F9F7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9"/>
          <a:stretch/>
        </p:blipFill>
        <p:spPr bwMode="auto">
          <a:xfrm>
            <a:off x="2343706" y="1060575"/>
            <a:ext cx="8328503" cy="56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DCB50F6C-3EE2-44B0-8D99-6A2714AB77A5}"/>
              </a:ext>
            </a:extLst>
          </p:cNvPr>
          <p:cNvSpPr txBox="1"/>
          <p:nvPr/>
        </p:nvSpPr>
        <p:spPr>
          <a:xfrm>
            <a:off x="2186131" y="122980"/>
            <a:ext cx="8486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Antisense oligonucleotides (ASOs)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1F04CF7-8208-4ADD-8F61-B6A3F0D9902E}"/>
              </a:ext>
            </a:extLst>
          </p:cNvPr>
          <p:cNvSpPr txBox="1"/>
          <p:nvPr/>
        </p:nvSpPr>
        <p:spPr>
          <a:xfrm>
            <a:off x="7453916" y="6519446"/>
            <a:ext cx="53565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0" i="0" dirty="0">
                <a:solidFill>
                  <a:schemeClr val="bg2">
                    <a:lumMod val="75000"/>
                  </a:schemeClr>
                </a:solidFill>
                <a:effectLst/>
                <a:latin typeface="-apple-system"/>
              </a:rPr>
              <a:t>(Rinaldi, C., Wood, M. </a:t>
            </a:r>
            <a:r>
              <a:rPr lang="en-US" altLang="zh-TW" sz="1600" b="0" i="1" dirty="0">
                <a:solidFill>
                  <a:schemeClr val="bg2">
                    <a:lumMod val="75000"/>
                  </a:schemeClr>
                </a:solidFill>
                <a:effectLst/>
                <a:latin typeface="-apple-system"/>
              </a:rPr>
              <a:t>Nat Rev Neurol</a:t>
            </a:r>
            <a:r>
              <a:rPr lang="en-US" altLang="zh-TW" sz="1600" b="0" i="0" dirty="0">
                <a:solidFill>
                  <a:schemeClr val="bg2">
                    <a:lumMod val="75000"/>
                  </a:schemeClr>
                </a:solidFill>
                <a:effectLst/>
                <a:latin typeface="-apple-system"/>
              </a:rPr>
              <a:t> </a:t>
            </a:r>
            <a:r>
              <a:rPr lang="en-US" altLang="zh-TW" sz="1600" b="1" i="0" dirty="0">
                <a:solidFill>
                  <a:schemeClr val="bg2">
                    <a:lumMod val="75000"/>
                  </a:schemeClr>
                </a:solidFill>
                <a:effectLst/>
                <a:latin typeface="-apple-system"/>
              </a:rPr>
              <a:t>14, </a:t>
            </a:r>
            <a:r>
              <a:rPr lang="en-US" altLang="zh-TW" sz="1600" b="0" i="0" dirty="0">
                <a:solidFill>
                  <a:schemeClr val="bg2">
                    <a:lumMod val="75000"/>
                  </a:schemeClr>
                </a:solidFill>
                <a:effectLst/>
                <a:latin typeface="-apple-system"/>
              </a:rPr>
              <a:t>9–21 (2018))</a:t>
            </a:r>
            <a:endParaRPr lang="zh-TW" alt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1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1F7770-7F85-4CB8-B055-38D009373896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1F8A9F2-9D1B-48A2-A353-95852ED1242D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BEDACA7-A2F8-4197-8BD5-8FB415C7247B}"/>
              </a:ext>
            </a:extLst>
          </p:cNvPr>
          <p:cNvSpPr txBox="1"/>
          <p:nvPr/>
        </p:nvSpPr>
        <p:spPr>
          <a:xfrm>
            <a:off x="2971800" y="183380"/>
            <a:ext cx="87023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circRHOBTB3 was highly expressed in exosomes</a:t>
            </a:r>
          </a:p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but downregulated in tumor tissues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DDD3B1F-D6E8-4865-99CA-C74320377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906" y="1344705"/>
            <a:ext cx="8140546" cy="532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77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1951167-A790-4EA3-A985-21770D83A4F4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E0B4FA7-0FC9-4339-B49B-A47368196FAD}"/>
              </a:ext>
            </a:extLst>
          </p:cNvPr>
          <p:cNvSpPr txBox="1"/>
          <p:nvPr/>
        </p:nvSpPr>
        <p:spPr>
          <a:xfrm>
            <a:off x="6769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CB50F6C-3EE2-44B0-8D99-6A2714AB77A5}"/>
              </a:ext>
            </a:extLst>
          </p:cNvPr>
          <p:cNvSpPr txBox="1"/>
          <p:nvPr/>
        </p:nvSpPr>
        <p:spPr>
          <a:xfrm>
            <a:off x="2186131" y="122980"/>
            <a:ext cx="8486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Arial" panose="020B0604020202020204" pitchFamily="34" charset="0"/>
                <a:cs typeface="Arial" panose="020B0604020202020204" pitchFamily="34" charset="0"/>
              </a:rPr>
              <a:t>Exosome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1F04CF7-8208-4ADD-8F61-B6A3F0D9902E}"/>
              </a:ext>
            </a:extLst>
          </p:cNvPr>
          <p:cNvSpPr txBox="1"/>
          <p:nvPr/>
        </p:nvSpPr>
        <p:spPr>
          <a:xfrm>
            <a:off x="7453916" y="6519446"/>
            <a:ext cx="53565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0" i="0" dirty="0">
                <a:solidFill>
                  <a:schemeClr val="bg2">
                    <a:lumMod val="75000"/>
                  </a:schemeClr>
                </a:solidFill>
                <a:effectLst/>
                <a:latin typeface="-apple-system"/>
              </a:rPr>
              <a:t>(Rinaldi, C., Wood, M. </a:t>
            </a:r>
            <a:r>
              <a:rPr lang="en-US" altLang="zh-TW" sz="1600" b="0" i="1" dirty="0">
                <a:solidFill>
                  <a:schemeClr val="bg2">
                    <a:lumMod val="75000"/>
                  </a:schemeClr>
                </a:solidFill>
                <a:effectLst/>
                <a:latin typeface="-apple-system"/>
              </a:rPr>
              <a:t>Nat Rev Neurol</a:t>
            </a:r>
            <a:r>
              <a:rPr lang="en-US" altLang="zh-TW" sz="1600" b="0" i="0" dirty="0">
                <a:solidFill>
                  <a:schemeClr val="bg2">
                    <a:lumMod val="75000"/>
                  </a:schemeClr>
                </a:solidFill>
                <a:effectLst/>
                <a:latin typeface="-apple-system"/>
              </a:rPr>
              <a:t> </a:t>
            </a:r>
            <a:r>
              <a:rPr lang="en-US" altLang="zh-TW" sz="1600" b="1" i="0" dirty="0">
                <a:solidFill>
                  <a:schemeClr val="bg2">
                    <a:lumMod val="75000"/>
                  </a:schemeClr>
                </a:solidFill>
                <a:effectLst/>
                <a:latin typeface="-apple-system"/>
              </a:rPr>
              <a:t>14, </a:t>
            </a:r>
            <a:r>
              <a:rPr lang="en-US" altLang="zh-TW" sz="1600" b="0" i="0" dirty="0">
                <a:solidFill>
                  <a:schemeClr val="bg2">
                    <a:lumMod val="75000"/>
                  </a:schemeClr>
                </a:solidFill>
                <a:effectLst/>
                <a:latin typeface="-apple-system"/>
              </a:rPr>
              <a:t>9–21 (2018))</a:t>
            </a:r>
            <a:endParaRPr lang="zh-TW" alt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A4A91DA-A642-48C6-BA1C-95B64D066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86" y="1311115"/>
            <a:ext cx="71247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73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1F7770-7F85-4CB8-B055-38D009373896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1F8A9F2-9D1B-48A2-A353-95852ED1242D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8360BF6-7BEE-44B6-B47A-0730C084116B}"/>
              </a:ext>
            </a:extLst>
          </p:cNvPr>
          <p:cNvSpPr txBox="1"/>
          <p:nvPr/>
        </p:nvSpPr>
        <p:spPr>
          <a:xfrm>
            <a:off x="2971800" y="183380"/>
            <a:ext cx="87023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circRHOBTB3 was highly expressed in exosomes</a:t>
            </a:r>
          </a:p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but downregulated in tumor tissues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2A86F2D-E7AD-4A35-8EE6-A772FE8207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42"/>
          <a:stretch/>
        </p:blipFill>
        <p:spPr>
          <a:xfrm>
            <a:off x="984466" y="2394963"/>
            <a:ext cx="10223067" cy="293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6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>
            <a:extLst>
              <a:ext uri="{FF2B5EF4-FFF2-40B4-BE49-F238E27FC236}">
                <a16:creationId xmlns:a16="http://schemas.microsoft.com/office/drawing/2014/main" id="{4E6B9FB0-D8FC-4BE5-939A-2F6001F418EC}"/>
              </a:ext>
            </a:extLst>
          </p:cNvPr>
          <p:cNvGrpSpPr/>
          <p:nvPr/>
        </p:nvGrpSpPr>
        <p:grpSpPr>
          <a:xfrm>
            <a:off x="5369019" y="4033875"/>
            <a:ext cx="871951" cy="487248"/>
            <a:chOff x="1265118" y="2144280"/>
            <a:chExt cx="3219252" cy="1902143"/>
          </a:xfrm>
        </p:grpSpPr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4A767267-4C14-4461-9176-69E124E6B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023" b="95489" l="1322" r="99119">
                          <a14:foregroundMark x1="46696" y1="9774" x2="58150" y2="11278"/>
                          <a14:foregroundMark x1="40529" y1="85714" x2="53304" y2="91729"/>
                          <a14:foregroundMark x1="38767" y1="29323" x2="60352" y2="16541"/>
                          <a14:foregroundMark x1="60352" y1="16541" x2="76211" y2="36842"/>
                          <a14:foregroundMark x1="76211" y1="36842" x2="71806" y2="75188"/>
                          <a14:foregroundMark x1="71806" y1="75188" x2="59912" y2="89474"/>
                          <a14:foregroundMark x1="45815" y1="16541" x2="24229" y2="35338"/>
                          <a14:foregroundMark x1="24229" y1="35338" x2="43172" y2="82707"/>
                          <a14:foregroundMark x1="43172" y1="82707" x2="44934" y2="84211"/>
                          <a14:foregroundMark x1="20705" y1="30827" x2="3965" y2="35338"/>
                          <a14:foregroundMark x1="3965" y1="35338" x2="21145" y2="33083"/>
                          <a14:foregroundMark x1="21145" y1="33083" x2="25991" y2="33083"/>
                          <a14:foregroundMark x1="4405" y1="25564" x2="27753" y2="27068"/>
                          <a14:foregroundMark x1="1762" y1="41353" x2="22467" y2="37594"/>
                          <a14:foregroundMark x1="7489" y1="35338" x2="3084" y2="42105"/>
                          <a14:foregroundMark x1="3965" y1="21805" x2="4405" y2="42857"/>
                          <a14:foregroundMark x1="77093" y1="57895" x2="96916" y2="57143"/>
                          <a14:foregroundMark x1="96916" y1="57143" x2="97357" y2="56391"/>
                          <a14:foregroundMark x1="77974" y1="52632" x2="98678" y2="50376"/>
                          <a14:foregroundMark x1="98678" y1="50376" x2="98678" y2="50376"/>
                          <a14:foregroundMark x1="78855" y1="63158" x2="99119" y2="61654"/>
                          <a14:foregroundMark x1="40529" y1="91729" x2="56828" y2="95489"/>
                          <a14:foregroundMark x1="56828" y1="95489" x2="59912" y2="9097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65118" y="2144280"/>
              <a:ext cx="3219252" cy="1902143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6D7403F-2CD6-4F76-899C-E0F3F7699670}"/>
                </a:ext>
              </a:extLst>
            </p:cNvPr>
            <p:cNvSpPr/>
            <p:nvPr/>
          </p:nvSpPr>
          <p:spPr>
            <a:xfrm>
              <a:off x="1371600" y="2514600"/>
              <a:ext cx="679141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60989AA1-6398-4789-9746-8EB0F4AEED02}"/>
                </a:ext>
              </a:extLst>
            </p:cNvPr>
            <p:cNvSpPr/>
            <p:nvPr/>
          </p:nvSpPr>
          <p:spPr>
            <a:xfrm>
              <a:off x="3851147" y="3006090"/>
              <a:ext cx="633223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E0970700-B0F5-465B-B3CE-EDCAC4C45FAD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224B3BA-FE75-47C8-B8C5-B2D5A28C5241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903AEA4-36A8-4794-B092-2EF8708E8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23" b="95489" l="1322" r="99119">
                        <a14:foregroundMark x1="46696" y1="9774" x2="58150" y2="11278"/>
                        <a14:foregroundMark x1="40529" y1="85714" x2="53304" y2="91729"/>
                        <a14:foregroundMark x1="38767" y1="29323" x2="60352" y2="16541"/>
                        <a14:foregroundMark x1="60352" y1="16541" x2="76211" y2="36842"/>
                        <a14:foregroundMark x1="76211" y1="36842" x2="71806" y2="75188"/>
                        <a14:foregroundMark x1="71806" y1="75188" x2="59912" y2="89474"/>
                        <a14:foregroundMark x1="45815" y1="16541" x2="24229" y2="35338"/>
                        <a14:foregroundMark x1="24229" y1="35338" x2="43172" y2="82707"/>
                        <a14:foregroundMark x1="43172" y1="82707" x2="44934" y2="84211"/>
                        <a14:foregroundMark x1="20705" y1="30827" x2="3965" y2="35338"/>
                        <a14:foregroundMark x1="3965" y1="35338" x2="21145" y2="33083"/>
                        <a14:foregroundMark x1="21145" y1="33083" x2="25991" y2="33083"/>
                        <a14:foregroundMark x1="4405" y1="25564" x2="27753" y2="27068"/>
                        <a14:foregroundMark x1="1762" y1="41353" x2="22467" y2="37594"/>
                        <a14:foregroundMark x1="7489" y1="35338" x2="3084" y2="42105"/>
                        <a14:foregroundMark x1="3965" y1="21805" x2="4405" y2="42857"/>
                        <a14:foregroundMark x1="77093" y1="57895" x2="96916" y2="57143"/>
                        <a14:foregroundMark x1="96916" y1="57143" x2="97357" y2="56391"/>
                        <a14:foregroundMark x1="77974" y1="52632" x2="98678" y2="50376"/>
                        <a14:foregroundMark x1="98678" y1="50376" x2="98678" y2="50376"/>
                        <a14:foregroundMark x1="78855" y1="63158" x2="99119" y2="61654"/>
                        <a14:foregroundMark x1="40529" y1="91729" x2="56828" y2="95489"/>
                        <a14:foregroundMark x1="56828" y1="95489" x2="59912" y2="909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0738" y="323100"/>
            <a:ext cx="3219252" cy="1902143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49C7331-DAF3-4A7D-BB27-FE4985E3B1EE}"/>
              </a:ext>
            </a:extLst>
          </p:cNvPr>
          <p:cNvSpPr txBox="1"/>
          <p:nvPr/>
        </p:nvSpPr>
        <p:spPr>
          <a:xfrm>
            <a:off x="8712518" y="2387084"/>
            <a:ext cx="2454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circRHOBTB3</a:t>
            </a:r>
            <a:endParaRPr lang="zh-TW" altLang="en-US" sz="2400" dirty="0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0C33B65A-B43E-4726-A3CF-E1D2BFE0253D}"/>
              </a:ext>
            </a:extLst>
          </p:cNvPr>
          <p:cNvGrpSpPr/>
          <p:nvPr/>
        </p:nvGrpSpPr>
        <p:grpSpPr>
          <a:xfrm>
            <a:off x="3225308" y="2753243"/>
            <a:ext cx="1615242" cy="964680"/>
            <a:chOff x="1265118" y="2144280"/>
            <a:chExt cx="3219252" cy="1902143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4806AD16-E051-4FC1-9CA8-B20F06C67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023" b="95489" l="1322" r="99119">
                          <a14:foregroundMark x1="46696" y1="9774" x2="58150" y2="11278"/>
                          <a14:foregroundMark x1="40529" y1="85714" x2="53304" y2="91729"/>
                          <a14:foregroundMark x1="38767" y1="29323" x2="60352" y2="16541"/>
                          <a14:foregroundMark x1="60352" y1="16541" x2="76211" y2="36842"/>
                          <a14:foregroundMark x1="76211" y1="36842" x2="71806" y2="75188"/>
                          <a14:foregroundMark x1="71806" y1="75188" x2="59912" y2="89474"/>
                          <a14:foregroundMark x1="45815" y1="16541" x2="24229" y2="35338"/>
                          <a14:foregroundMark x1="24229" y1="35338" x2="43172" y2="82707"/>
                          <a14:foregroundMark x1="43172" y1="82707" x2="44934" y2="84211"/>
                          <a14:foregroundMark x1="20705" y1="30827" x2="3965" y2="35338"/>
                          <a14:foregroundMark x1="3965" y1="35338" x2="21145" y2="33083"/>
                          <a14:foregroundMark x1="21145" y1="33083" x2="25991" y2="33083"/>
                          <a14:foregroundMark x1="4405" y1="25564" x2="27753" y2="27068"/>
                          <a14:foregroundMark x1="1762" y1="41353" x2="22467" y2="37594"/>
                          <a14:foregroundMark x1="7489" y1="35338" x2="3084" y2="42105"/>
                          <a14:foregroundMark x1="3965" y1="21805" x2="4405" y2="42857"/>
                          <a14:foregroundMark x1="77093" y1="57895" x2="96916" y2="57143"/>
                          <a14:foregroundMark x1="96916" y1="57143" x2="97357" y2="56391"/>
                          <a14:foregroundMark x1="77974" y1="52632" x2="98678" y2="50376"/>
                          <a14:foregroundMark x1="98678" y1="50376" x2="98678" y2="50376"/>
                          <a14:foregroundMark x1="78855" y1="63158" x2="99119" y2="61654"/>
                          <a14:foregroundMark x1="40529" y1="91729" x2="56828" y2="95489"/>
                          <a14:foregroundMark x1="56828" y1="95489" x2="59912" y2="9097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65118" y="2144280"/>
              <a:ext cx="3219252" cy="1902143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9426E0F-BDEF-4233-B2E5-DE91A443497A}"/>
                </a:ext>
              </a:extLst>
            </p:cNvPr>
            <p:cNvSpPr/>
            <p:nvPr/>
          </p:nvSpPr>
          <p:spPr>
            <a:xfrm>
              <a:off x="1371600" y="2514600"/>
              <a:ext cx="679141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25B1ED69-8F6D-4439-B4FA-66A9C13C73F7}"/>
                </a:ext>
              </a:extLst>
            </p:cNvPr>
            <p:cNvSpPr/>
            <p:nvPr/>
          </p:nvSpPr>
          <p:spPr>
            <a:xfrm>
              <a:off x="3851147" y="3006090"/>
              <a:ext cx="633223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橢圓 12">
            <a:extLst>
              <a:ext uri="{FF2B5EF4-FFF2-40B4-BE49-F238E27FC236}">
                <a16:creationId xmlns:a16="http://schemas.microsoft.com/office/drawing/2014/main" id="{E025B5EB-9DA3-4224-9EB1-5728EDC115C3}"/>
              </a:ext>
            </a:extLst>
          </p:cNvPr>
          <p:cNvSpPr/>
          <p:nvPr/>
        </p:nvSpPr>
        <p:spPr>
          <a:xfrm>
            <a:off x="1158284" y="1419999"/>
            <a:ext cx="4134048" cy="28575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1ADB2A95-DD7A-430F-BFB4-995371F7FFEB}"/>
              </a:ext>
            </a:extLst>
          </p:cNvPr>
          <p:cNvSpPr/>
          <p:nvPr/>
        </p:nvSpPr>
        <p:spPr>
          <a:xfrm>
            <a:off x="2194560" y="1794909"/>
            <a:ext cx="1131570" cy="1108710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5033E6D-6722-44CC-8A21-E7E233623FD5}"/>
              </a:ext>
            </a:extLst>
          </p:cNvPr>
          <p:cNvSpPr txBox="1"/>
          <p:nvPr/>
        </p:nvSpPr>
        <p:spPr>
          <a:xfrm>
            <a:off x="2485081" y="4421576"/>
            <a:ext cx="1456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CRC cell</a:t>
            </a:r>
            <a:endParaRPr lang="zh-TW" altLang="en-US" sz="2400" dirty="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080DC44-4596-48A9-8CCB-7632BA779AA8}"/>
              </a:ext>
            </a:extLst>
          </p:cNvPr>
          <p:cNvSpPr txBox="1"/>
          <p:nvPr/>
        </p:nvSpPr>
        <p:spPr>
          <a:xfrm>
            <a:off x="2242328" y="2160937"/>
            <a:ext cx="1131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  <a:endParaRPr lang="zh-TW" altLang="en-US" dirty="0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DBE37A67-95B9-4305-AEEC-D64EC854B52B}"/>
              </a:ext>
            </a:extLst>
          </p:cNvPr>
          <p:cNvCxnSpPr>
            <a:cxnSpLocks/>
          </p:cNvCxnSpPr>
          <p:nvPr/>
        </p:nvCxnSpPr>
        <p:spPr>
          <a:xfrm>
            <a:off x="4681692" y="2673193"/>
            <a:ext cx="0" cy="9646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9839BBA9-8C08-4556-817C-D4F1E46F5DE1}"/>
              </a:ext>
            </a:extLst>
          </p:cNvPr>
          <p:cNvGrpSpPr/>
          <p:nvPr/>
        </p:nvGrpSpPr>
        <p:grpSpPr>
          <a:xfrm>
            <a:off x="2463996" y="3278529"/>
            <a:ext cx="1192371" cy="686341"/>
            <a:chOff x="1265118" y="2144280"/>
            <a:chExt cx="3219252" cy="1902143"/>
          </a:xfrm>
        </p:grpSpPr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199D8F02-3280-4699-9D60-55899DC56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023" b="95489" l="1322" r="99119">
                          <a14:foregroundMark x1="46696" y1="9774" x2="58150" y2="11278"/>
                          <a14:foregroundMark x1="40529" y1="85714" x2="53304" y2="91729"/>
                          <a14:foregroundMark x1="38767" y1="29323" x2="60352" y2="16541"/>
                          <a14:foregroundMark x1="60352" y1="16541" x2="76211" y2="36842"/>
                          <a14:foregroundMark x1="76211" y1="36842" x2="71806" y2="75188"/>
                          <a14:foregroundMark x1="71806" y1="75188" x2="59912" y2="89474"/>
                          <a14:foregroundMark x1="45815" y1="16541" x2="24229" y2="35338"/>
                          <a14:foregroundMark x1="24229" y1="35338" x2="43172" y2="82707"/>
                          <a14:foregroundMark x1="43172" y1="82707" x2="44934" y2="84211"/>
                          <a14:foregroundMark x1="20705" y1="30827" x2="3965" y2="35338"/>
                          <a14:foregroundMark x1="3965" y1="35338" x2="21145" y2="33083"/>
                          <a14:foregroundMark x1="21145" y1="33083" x2="25991" y2="33083"/>
                          <a14:foregroundMark x1="4405" y1="25564" x2="27753" y2="27068"/>
                          <a14:foregroundMark x1="1762" y1="41353" x2="22467" y2="37594"/>
                          <a14:foregroundMark x1="7489" y1="35338" x2="3084" y2="42105"/>
                          <a14:foregroundMark x1="3965" y1="21805" x2="4405" y2="42857"/>
                          <a14:foregroundMark x1="77093" y1="57895" x2="96916" y2="57143"/>
                          <a14:foregroundMark x1="96916" y1="57143" x2="97357" y2="56391"/>
                          <a14:foregroundMark x1="77974" y1="52632" x2="98678" y2="50376"/>
                          <a14:foregroundMark x1="98678" y1="50376" x2="98678" y2="50376"/>
                          <a14:foregroundMark x1="78855" y1="63158" x2="99119" y2="61654"/>
                          <a14:foregroundMark x1="40529" y1="91729" x2="56828" y2="95489"/>
                          <a14:foregroundMark x1="56828" y1="95489" x2="59912" y2="9097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65118" y="2144280"/>
              <a:ext cx="3219252" cy="1902143"/>
            </a:xfrm>
            <a:prstGeom prst="rect">
              <a:avLst/>
            </a:prstGeom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6E4CB56-3F9D-41F2-906D-142CCD4D0688}"/>
                </a:ext>
              </a:extLst>
            </p:cNvPr>
            <p:cNvSpPr/>
            <p:nvPr/>
          </p:nvSpPr>
          <p:spPr>
            <a:xfrm>
              <a:off x="1371600" y="2514600"/>
              <a:ext cx="679141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7F83E4E-9EF5-45ED-9C46-BC40E1B65FE3}"/>
                </a:ext>
              </a:extLst>
            </p:cNvPr>
            <p:cNvSpPr/>
            <p:nvPr/>
          </p:nvSpPr>
          <p:spPr>
            <a:xfrm>
              <a:off x="3851147" y="3006090"/>
              <a:ext cx="633223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" name="橢圓 23">
            <a:extLst>
              <a:ext uri="{FF2B5EF4-FFF2-40B4-BE49-F238E27FC236}">
                <a16:creationId xmlns:a16="http://schemas.microsoft.com/office/drawing/2014/main" id="{516DAA9A-2C4E-4364-8ED7-6D6820F8DB44}"/>
              </a:ext>
            </a:extLst>
          </p:cNvPr>
          <p:cNvSpPr/>
          <p:nvPr/>
        </p:nvSpPr>
        <p:spPr>
          <a:xfrm>
            <a:off x="5292332" y="3751671"/>
            <a:ext cx="1051560" cy="1053793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858EF4B6-21E1-40CE-9803-750847D6945E}"/>
              </a:ext>
            </a:extLst>
          </p:cNvPr>
          <p:cNvGrpSpPr/>
          <p:nvPr/>
        </p:nvGrpSpPr>
        <p:grpSpPr>
          <a:xfrm>
            <a:off x="6712484" y="3488448"/>
            <a:ext cx="692811" cy="373493"/>
            <a:chOff x="1265118" y="2144280"/>
            <a:chExt cx="3219252" cy="1902143"/>
          </a:xfrm>
        </p:grpSpPr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DAE15330-E5F1-4E25-A91E-48999CA5E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023" b="95489" l="1322" r="99119">
                          <a14:foregroundMark x1="46696" y1="9774" x2="58150" y2="11278"/>
                          <a14:foregroundMark x1="40529" y1="85714" x2="53304" y2="91729"/>
                          <a14:foregroundMark x1="38767" y1="29323" x2="60352" y2="16541"/>
                          <a14:foregroundMark x1="60352" y1="16541" x2="76211" y2="36842"/>
                          <a14:foregroundMark x1="76211" y1="36842" x2="71806" y2="75188"/>
                          <a14:foregroundMark x1="71806" y1="75188" x2="59912" y2="89474"/>
                          <a14:foregroundMark x1="45815" y1="16541" x2="24229" y2="35338"/>
                          <a14:foregroundMark x1="24229" y1="35338" x2="43172" y2="82707"/>
                          <a14:foregroundMark x1="43172" y1="82707" x2="44934" y2="84211"/>
                          <a14:foregroundMark x1="20705" y1="30827" x2="3965" y2="35338"/>
                          <a14:foregroundMark x1="3965" y1="35338" x2="21145" y2="33083"/>
                          <a14:foregroundMark x1="21145" y1="33083" x2="25991" y2="33083"/>
                          <a14:foregroundMark x1="4405" y1="25564" x2="27753" y2="27068"/>
                          <a14:foregroundMark x1="1762" y1="41353" x2="22467" y2="37594"/>
                          <a14:foregroundMark x1="7489" y1="35338" x2="3084" y2="42105"/>
                          <a14:foregroundMark x1="3965" y1="21805" x2="4405" y2="42857"/>
                          <a14:foregroundMark x1="77093" y1="57895" x2="96916" y2="57143"/>
                          <a14:foregroundMark x1="96916" y1="57143" x2="97357" y2="56391"/>
                          <a14:foregroundMark x1="77974" y1="52632" x2="98678" y2="50376"/>
                          <a14:foregroundMark x1="98678" y1="50376" x2="98678" y2="50376"/>
                          <a14:foregroundMark x1="78855" y1="63158" x2="99119" y2="61654"/>
                          <a14:foregroundMark x1="40529" y1="91729" x2="56828" y2="95489"/>
                          <a14:foregroundMark x1="56828" y1="95489" x2="59912" y2="9097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65118" y="2144280"/>
              <a:ext cx="3219252" cy="1902143"/>
            </a:xfrm>
            <a:prstGeom prst="rect">
              <a:avLst/>
            </a:prstGeom>
          </p:spPr>
        </p:pic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3C321DF-2D76-48BE-A8CD-948BC37D8C12}"/>
                </a:ext>
              </a:extLst>
            </p:cNvPr>
            <p:cNvSpPr/>
            <p:nvPr/>
          </p:nvSpPr>
          <p:spPr>
            <a:xfrm>
              <a:off x="1371600" y="2514600"/>
              <a:ext cx="679141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5AE9B3C-5EA7-4A95-AD6C-C3AA6F41F579}"/>
                </a:ext>
              </a:extLst>
            </p:cNvPr>
            <p:cNvSpPr/>
            <p:nvPr/>
          </p:nvSpPr>
          <p:spPr>
            <a:xfrm>
              <a:off x="3851147" y="3006090"/>
              <a:ext cx="633223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橢圓 32">
            <a:extLst>
              <a:ext uri="{FF2B5EF4-FFF2-40B4-BE49-F238E27FC236}">
                <a16:creationId xmlns:a16="http://schemas.microsoft.com/office/drawing/2014/main" id="{03E6E848-CD66-4EF0-87A2-0BE9BD8ADFA9}"/>
              </a:ext>
            </a:extLst>
          </p:cNvPr>
          <p:cNvSpPr/>
          <p:nvPr/>
        </p:nvSpPr>
        <p:spPr>
          <a:xfrm>
            <a:off x="6589858" y="3309173"/>
            <a:ext cx="1051560" cy="1053793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889AC8F0-14AD-4DEE-A8D4-1CF99483F467}"/>
              </a:ext>
            </a:extLst>
          </p:cNvPr>
          <p:cNvGrpSpPr/>
          <p:nvPr/>
        </p:nvGrpSpPr>
        <p:grpSpPr>
          <a:xfrm>
            <a:off x="6838599" y="3879223"/>
            <a:ext cx="692811" cy="373493"/>
            <a:chOff x="1265118" y="2144280"/>
            <a:chExt cx="3219252" cy="1902143"/>
          </a:xfrm>
        </p:grpSpPr>
        <p:pic>
          <p:nvPicPr>
            <p:cNvPr id="35" name="圖片 34">
              <a:extLst>
                <a:ext uri="{FF2B5EF4-FFF2-40B4-BE49-F238E27FC236}">
                  <a16:creationId xmlns:a16="http://schemas.microsoft.com/office/drawing/2014/main" id="{93071064-ABFF-4CE5-AED3-1F106496C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023" b="95489" l="1322" r="99119">
                          <a14:foregroundMark x1="46696" y1="9774" x2="58150" y2="11278"/>
                          <a14:foregroundMark x1="40529" y1="85714" x2="53304" y2="91729"/>
                          <a14:foregroundMark x1="38767" y1="29323" x2="60352" y2="16541"/>
                          <a14:foregroundMark x1="60352" y1="16541" x2="76211" y2="36842"/>
                          <a14:foregroundMark x1="76211" y1="36842" x2="71806" y2="75188"/>
                          <a14:foregroundMark x1="71806" y1="75188" x2="59912" y2="89474"/>
                          <a14:foregroundMark x1="45815" y1="16541" x2="24229" y2="35338"/>
                          <a14:foregroundMark x1="24229" y1="35338" x2="43172" y2="82707"/>
                          <a14:foregroundMark x1="43172" y1="82707" x2="44934" y2="84211"/>
                          <a14:foregroundMark x1="20705" y1="30827" x2="3965" y2="35338"/>
                          <a14:foregroundMark x1="3965" y1="35338" x2="21145" y2="33083"/>
                          <a14:foregroundMark x1="21145" y1="33083" x2="25991" y2="33083"/>
                          <a14:foregroundMark x1="4405" y1="25564" x2="27753" y2="27068"/>
                          <a14:foregroundMark x1="1762" y1="41353" x2="22467" y2="37594"/>
                          <a14:foregroundMark x1="7489" y1="35338" x2="3084" y2="42105"/>
                          <a14:foregroundMark x1="3965" y1="21805" x2="4405" y2="42857"/>
                          <a14:foregroundMark x1="77093" y1="57895" x2="96916" y2="57143"/>
                          <a14:foregroundMark x1="96916" y1="57143" x2="97357" y2="56391"/>
                          <a14:foregroundMark x1="77974" y1="52632" x2="98678" y2="50376"/>
                          <a14:foregroundMark x1="98678" y1="50376" x2="98678" y2="50376"/>
                          <a14:foregroundMark x1="78855" y1="63158" x2="99119" y2="61654"/>
                          <a14:foregroundMark x1="40529" y1="91729" x2="56828" y2="95489"/>
                          <a14:foregroundMark x1="56828" y1="95489" x2="59912" y2="9097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65118" y="2144280"/>
              <a:ext cx="3219252" cy="1902143"/>
            </a:xfrm>
            <a:prstGeom prst="rect">
              <a:avLst/>
            </a:prstGeom>
          </p:spPr>
        </p:pic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C3ED4AD0-DC24-412F-A92C-E0CF03A3410A}"/>
                </a:ext>
              </a:extLst>
            </p:cNvPr>
            <p:cNvSpPr/>
            <p:nvPr/>
          </p:nvSpPr>
          <p:spPr>
            <a:xfrm>
              <a:off x="1371600" y="2514600"/>
              <a:ext cx="679141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CF0088D0-51F6-4910-97EC-B8E6BE86B9B3}"/>
                </a:ext>
              </a:extLst>
            </p:cNvPr>
            <p:cNvSpPr/>
            <p:nvPr/>
          </p:nvSpPr>
          <p:spPr>
            <a:xfrm>
              <a:off x="3851147" y="3006090"/>
              <a:ext cx="633223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BFABDBA8-E809-4EDF-A6A3-F1A6372A27B9}"/>
              </a:ext>
            </a:extLst>
          </p:cNvPr>
          <p:cNvGrpSpPr/>
          <p:nvPr/>
        </p:nvGrpSpPr>
        <p:grpSpPr>
          <a:xfrm>
            <a:off x="6829256" y="4721516"/>
            <a:ext cx="692811" cy="373493"/>
            <a:chOff x="1265118" y="2144280"/>
            <a:chExt cx="3219252" cy="1902143"/>
          </a:xfrm>
        </p:grpSpPr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id="{4D426B3A-021A-414E-B16D-0A78F8149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023" b="95489" l="1322" r="99119">
                          <a14:foregroundMark x1="46696" y1="9774" x2="58150" y2="11278"/>
                          <a14:foregroundMark x1="40529" y1="85714" x2="53304" y2="91729"/>
                          <a14:foregroundMark x1="38767" y1="29323" x2="60352" y2="16541"/>
                          <a14:foregroundMark x1="60352" y1="16541" x2="76211" y2="36842"/>
                          <a14:foregroundMark x1="76211" y1="36842" x2="71806" y2="75188"/>
                          <a14:foregroundMark x1="71806" y1="75188" x2="59912" y2="89474"/>
                          <a14:foregroundMark x1="45815" y1="16541" x2="24229" y2="35338"/>
                          <a14:foregroundMark x1="24229" y1="35338" x2="43172" y2="82707"/>
                          <a14:foregroundMark x1="43172" y1="82707" x2="44934" y2="84211"/>
                          <a14:foregroundMark x1="20705" y1="30827" x2="3965" y2="35338"/>
                          <a14:foregroundMark x1="3965" y1="35338" x2="21145" y2="33083"/>
                          <a14:foregroundMark x1="21145" y1="33083" x2="25991" y2="33083"/>
                          <a14:foregroundMark x1="4405" y1="25564" x2="27753" y2="27068"/>
                          <a14:foregroundMark x1="1762" y1="41353" x2="22467" y2="37594"/>
                          <a14:foregroundMark x1="7489" y1="35338" x2="3084" y2="42105"/>
                          <a14:foregroundMark x1="3965" y1="21805" x2="4405" y2="42857"/>
                          <a14:foregroundMark x1="77093" y1="57895" x2="96916" y2="57143"/>
                          <a14:foregroundMark x1="96916" y1="57143" x2="97357" y2="56391"/>
                          <a14:foregroundMark x1="77974" y1="52632" x2="98678" y2="50376"/>
                          <a14:foregroundMark x1="98678" y1="50376" x2="98678" y2="50376"/>
                          <a14:foregroundMark x1="78855" y1="63158" x2="99119" y2="61654"/>
                          <a14:foregroundMark x1="40529" y1="91729" x2="56828" y2="95489"/>
                          <a14:foregroundMark x1="56828" y1="95489" x2="59912" y2="9097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65118" y="2144280"/>
              <a:ext cx="3219252" cy="1902143"/>
            </a:xfrm>
            <a:prstGeom prst="rect">
              <a:avLst/>
            </a:prstGeom>
          </p:spPr>
        </p:pic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3156BB58-7C06-4D9A-9352-EA88BF17E655}"/>
                </a:ext>
              </a:extLst>
            </p:cNvPr>
            <p:cNvSpPr/>
            <p:nvPr/>
          </p:nvSpPr>
          <p:spPr>
            <a:xfrm>
              <a:off x="1371600" y="2514600"/>
              <a:ext cx="679141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3DCB8A3-EF06-4537-AC9E-D0F1675DE838}"/>
                </a:ext>
              </a:extLst>
            </p:cNvPr>
            <p:cNvSpPr/>
            <p:nvPr/>
          </p:nvSpPr>
          <p:spPr>
            <a:xfrm>
              <a:off x="3851147" y="3006090"/>
              <a:ext cx="633223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2" name="橢圓 41">
            <a:extLst>
              <a:ext uri="{FF2B5EF4-FFF2-40B4-BE49-F238E27FC236}">
                <a16:creationId xmlns:a16="http://schemas.microsoft.com/office/drawing/2014/main" id="{EDB03E8D-827C-48A4-ADDE-E8E1A550131E}"/>
              </a:ext>
            </a:extLst>
          </p:cNvPr>
          <p:cNvSpPr/>
          <p:nvPr/>
        </p:nvSpPr>
        <p:spPr>
          <a:xfrm>
            <a:off x="6716790" y="4542241"/>
            <a:ext cx="1051560" cy="1053793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A6C1EBAA-B76E-4596-812E-FE3E2AE94855}"/>
              </a:ext>
            </a:extLst>
          </p:cNvPr>
          <p:cNvGrpSpPr/>
          <p:nvPr/>
        </p:nvGrpSpPr>
        <p:grpSpPr>
          <a:xfrm>
            <a:off x="6965531" y="5112291"/>
            <a:ext cx="692811" cy="373493"/>
            <a:chOff x="1265118" y="2144280"/>
            <a:chExt cx="3219252" cy="1902143"/>
          </a:xfrm>
        </p:grpSpPr>
        <p:pic>
          <p:nvPicPr>
            <p:cNvPr id="44" name="圖片 43">
              <a:extLst>
                <a:ext uri="{FF2B5EF4-FFF2-40B4-BE49-F238E27FC236}">
                  <a16:creationId xmlns:a16="http://schemas.microsoft.com/office/drawing/2014/main" id="{4BA693C1-5F1F-4DB5-8BA1-CFAE6B3D5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023" b="95489" l="1322" r="99119">
                          <a14:foregroundMark x1="46696" y1="9774" x2="58150" y2="11278"/>
                          <a14:foregroundMark x1="40529" y1="85714" x2="53304" y2="91729"/>
                          <a14:foregroundMark x1="38767" y1="29323" x2="60352" y2="16541"/>
                          <a14:foregroundMark x1="60352" y1="16541" x2="76211" y2="36842"/>
                          <a14:foregroundMark x1="76211" y1="36842" x2="71806" y2="75188"/>
                          <a14:foregroundMark x1="71806" y1="75188" x2="59912" y2="89474"/>
                          <a14:foregroundMark x1="45815" y1="16541" x2="24229" y2="35338"/>
                          <a14:foregroundMark x1="24229" y1="35338" x2="43172" y2="82707"/>
                          <a14:foregroundMark x1="43172" y1="82707" x2="44934" y2="84211"/>
                          <a14:foregroundMark x1="20705" y1="30827" x2="3965" y2="35338"/>
                          <a14:foregroundMark x1="3965" y1="35338" x2="21145" y2="33083"/>
                          <a14:foregroundMark x1="21145" y1="33083" x2="25991" y2="33083"/>
                          <a14:foregroundMark x1="4405" y1="25564" x2="27753" y2="27068"/>
                          <a14:foregroundMark x1="1762" y1="41353" x2="22467" y2="37594"/>
                          <a14:foregroundMark x1="7489" y1="35338" x2="3084" y2="42105"/>
                          <a14:foregroundMark x1="3965" y1="21805" x2="4405" y2="42857"/>
                          <a14:foregroundMark x1="77093" y1="57895" x2="96916" y2="57143"/>
                          <a14:foregroundMark x1="96916" y1="57143" x2="97357" y2="56391"/>
                          <a14:foregroundMark x1="77974" y1="52632" x2="98678" y2="50376"/>
                          <a14:foregroundMark x1="98678" y1="50376" x2="98678" y2="50376"/>
                          <a14:foregroundMark x1="78855" y1="63158" x2="99119" y2="61654"/>
                          <a14:foregroundMark x1="40529" y1="91729" x2="56828" y2="95489"/>
                          <a14:foregroundMark x1="56828" y1="95489" x2="59912" y2="9097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65118" y="2144280"/>
              <a:ext cx="3219252" cy="1902143"/>
            </a:xfrm>
            <a:prstGeom prst="rect">
              <a:avLst/>
            </a:prstGeom>
          </p:spPr>
        </p:pic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8FF5BCC8-4CBA-4D7D-A024-847117B404B7}"/>
                </a:ext>
              </a:extLst>
            </p:cNvPr>
            <p:cNvSpPr/>
            <p:nvPr/>
          </p:nvSpPr>
          <p:spPr>
            <a:xfrm>
              <a:off x="1371600" y="2514600"/>
              <a:ext cx="679141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2FE1831B-4419-41A7-9FEA-A553CC47463A}"/>
                </a:ext>
              </a:extLst>
            </p:cNvPr>
            <p:cNvSpPr/>
            <p:nvPr/>
          </p:nvSpPr>
          <p:spPr>
            <a:xfrm>
              <a:off x="3851147" y="3006090"/>
              <a:ext cx="633223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F39800B7-BFD5-4075-9D0D-2812E1FD2BE9}"/>
              </a:ext>
            </a:extLst>
          </p:cNvPr>
          <p:cNvCxnSpPr>
            <a:cxnSpLocks/>
          </p:cNvCxnSpPr>
          <p:nvPr/>
        </p:nvCxnSpPr>
        <p:spPr>
          <a:xfrm flipV="1">
            <a:off x="8565078" y="3511699"/>
            <a:ext cx="0" cy="13655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520DCA8A-7177-4217-AEF8-CA4FA0532E51}"/>
              </a:ext>
            </a:extLst>
          </p:cNvPr>
          <p:cNvSpPr txBox="1"/>
          <p:nvPr/>
        </p:nvSpPr>
        <p:spPr>
          <a:xfrm>
            <a:off x="5979514" y="5825001"/>
            <a:ext cx="1932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exosomes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47490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1F7770-7F85-4CB8-B055-38D009373896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1F8A9F2-9D1B-48A2-A353-95852ED1242D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565493B-17C0-4165-9055-4F985835F8E6}"/>
              </a:ext>
            </a:extLst>
          </p:cNvPr>
          <p:cNvSpPr txBox="1"/>
          <p:nvPr/>
        </p:nvSpPr>
        <p:spPr>
          <a:xfrm>
            <a:off x="2971800" y="183380"/>
            <a:ext cx="87023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circRHOBTB3 was secreted outside of tumor cells and suppressed CRC cells in vitro and in vivo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B38747FD-42A1-4C8F-9670-53849261C3DE}"/>
              </a:ext>
            </a:extLst>
          </p:cNvPr>
          <p:cNvGrpSpPr/>
          <p:nvPr/>
        </p:nvGrpSpPr>
        <p:grpSpPr>
          <a:xfrm>
            <a:off x="1573613" y="1369566"/>
            <a:ext cx="9382125" cy="5476597"/>
            <a:chOff x="1573613" y="1369566"/>
            <a:chExt cx="9382125" cy="5476597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F1A6245E-30BD-4AC7-B914-687C7745C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3613" y="1369566"/>
              <a:ext cx="9382125" cy="52197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9A10CA26-97AD-4930-BBDF-2AC6FBD39B78}"/>
                </a:ext>
              </a:extLst>
            </p:cNvPr>
            <p:cNvSpPr/>
            <p:nvPr/>
          </p:nvSpPr>
          <p:spPr>
            <a:xfrm>
              <a:off x="5749770" y="6001305"/>
              <a:ext cx="3935768" cy="6402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958EA46-4556-4F4B-8349-ACD6B1ED1CEA}"/>
                </a:ext>
              </a:extLst>
            </p:cNvPr>
            <p:cNvSpPr/>
            <p:nvPr/>
          </p:nvSpPr>
          <p:spPr>
            <a:xfrm>
              <a:off x="1848035" y="6411157"/>
              <a:ext cx="532660" cy="435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792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1F7770-7F85-4CB8-B055-38D009373896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1F8A9F2-9D1B-48A2-A353-95852ED1242D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86B4006-A232-4E4E-B426-76F1635AD94F}"/>
              </a:ext>
            </a:extLst>
          </p:cNvPr>
          <p:cNvSpPr txBox="1"/>
          <p:nvPr/>
        </p:nvSpPr>
        <p:spPr>
          <a:xfrm>
            <a:off x="2971800" y="183380"/>
            <a:ext cx="87023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circRHOBTB3 was secreted outside of tumor cells and suppressed CRC cells in vitro and in vivo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915ACA7E-203C-4FE4-844F-236259A294DA}"/>
              </a:ext>
            </a:extLst>
          </p:cNvPr>
          <p:cNvGrpSpPr/>
          <p:nvPr/>
        </p:nvGrpSpPr>
        <p:grpSpPr>
          <a:xfrm>
            <a:off x="853736" y="1650583"/>
            <a:ext cx="10685524" cy="5024037"/>
            <a:chOff x="915880" y="1519561"/>
            <a:chExt cx="10685524" cy="5024037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15A9BE5F-7E80-4099-AAE7-22B4E2EF5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3178" y="1674549"/>
              <a:ext cx="10598226" cy="4808747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550941D-6700-4B3A-8827-BD325A8747B6}"/>
                </a:ext>
              </a:extLst>
            </p:cNvPr>
            <p:cNvSpPr/>
            <p:nvPr/>
          </p:nvSpPr>
          <p:spPr>
            <a:xfrm>
              <a:off x="915880" y="6048290"/>
              <a:ext cx="532660" cy="435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9026D9B-9A43-40A6-92B5-7C0E0626650B}"/>
                </a:ext>
              </a:extLst>
            </p:cNvPr>
            <p:cNvSpPr/>
            <p:nvPr/>
          </p:nvSpPr>
          <p:spPr>
            <a:xfrm>
              <a:off x="3738979" y="6048290"/>
              <a:ext cx="532660" cy="435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0F7F6A00-9C0D-414D-B653-7FC4DFDBF21E}"/>
                </a:ext>
              </a:extLst>
            </p:cNvPr>
            <p:cNvSpPr/>
            <p:nvPr/>
          </p:nvSpPr>
          <p:spPr>
            <a:xfrm>
              <a:off x="6302291" y="6108592"/>
              <a:ext cx="532660" cy="435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E5A79D0-9248-41A4-8D11-23D7F034166C}"/>
                </a:ext>
              </a:extLst>
            </p:cNvPr>
            <p:cNvSpPr/>
            <p:nvPr/>
          </p:nvSpPr>
          <p:spPr>
            <a:xfrm>
              <a:off x="2064369" y="1519561"/>
              <a:ext cx="643319" cy="435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47F2E54-A4D4-4381-9D8B-74E3BB1B8305}"/>
                </a:ext>
              </a:extLst>
            </p:cNvPr>
            <p:cNvSpPr/>
            <p:nvPr/>
          </p:nvSpPr>
          <p:spPr>
            <a:xfrm>
              <a:off x="3854387" y="1521040"/>
              <a:ext cx="643319" cy="435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6551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C1F7770-7F85-4CB8-B055-38D009373896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1F8A9F2-9D1B-48A2-A353-95852ED1242D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C607615-15C4-4FE8-A746-1035397CBB72}"/>
              </a:ext>
            </a:extLst>
          </p:cNvPr>
          <p:cNvSpPr txBox="1"/>
          <p:nvPr/>
        </p:nvSpPr>
        <p:spPr>
          <a:xfrm>
            <a:off x="2971800" y="183380"/>
            <a:ext cx="87023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circRHOBTB3 was secreted outside of tumor cells and suppressed CRC cells in vitro and in vivo</a:t>
            </a:r>
            <a:endParaRPr lang="zh-TW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CA61885A-6B77-496F-BBAC-AEA569DE88EA}"/>
              </a:ext>
            </a:extLst>
          </p:cNvPr>
          <p:cNvGrpSpPr/>
          <p:nvPr/>
        </p:nvGrpSpPr>
        <p:grpSpPr>
          <a:xfrm>
            <a:off x="1395215" y="1447753"/>
            <a:ext cx="9774466" cy="4944170"/>
            <a:chOff x="1395215" y="1447753"/>
            <a:chExt cx="9774466" cy="4944170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826CC03F-2804-419A-B871-B3EAFBFDE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5215" y="1665256"/>
              <a:ext cx="9774466" cy="4726667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E4257AE-D34C-402B-88C8-34EE649C1199}"/>
                </a:ext>
              </a:extLst>
            </p:cNvPr>
            <p:cNvSpPr/>
            <p:nvPr/>
          </p:nvSpPr>
          <p:spPr>
            <a:xfrm>
              <a:off x="2233045" y="1447753"/>
              <a:ext cx="1646497" cy="435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FEFDE31-9573-49D2-A237-1DCF7E4BB64F}"/>
                </a:ext>
              </a:extLst>
            </p:cNvPr>
            <p:cNvSpPr/>
            <p:nvPr/>
          </p:nvSpPr>
          <p:spPr>
            <a:xfrm>
              <a:off x="4807569" y="1535173"/>
              <a:ext cx="1087204" cy="435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2B79D36-A49C-45BD-9E7E-282C21F406CE}"/>
                </a:ext>
              </a:extLst>
            </p:cNvPr>
            <p:cNvSpPr/>
            <p:nvPr/>
          </p:nvSpPr>
          <p:spPr>
            <a:xfrm>
              <a:off x="6648577" y="1535172"/>
              <a:ext cx="924075" cy="204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38049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649F942-B9BC-4E8F-AEF5-9FF3CB8E27FB}"/>
              </a:ext>
            </a:extLst>
          </p:cNvPr>
          <p:cNvSpPr/>
          <p:nvPr/>
        </p:nvSpPr>
        <p:spPr>
          <a:xfrm>
            <a:off x="0" y="0"/>
            <a:ext cx="2050741" cy="646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CD88D0E-F426-435C-AD6B-DAE207BC4790}"/>
              </a:ext>
            </a:extLst>
          </p:cNvPr>
          <p:cNvSpPr txBox="1"/>
          <p:nvPr/>
        </p:nvSpPr>
        <p:spPr>
          <a:xfrm>
            <a:off x="-21085" y="84917"/>
            <a:ext cx="2050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F79B5BF6-933C-4EC0-97A4-E8F7657272D0}"/>
              </a:ext>
            </a:extLst>
          </p:cNvPr>
          <p:cNvGrpSpPr/>
          <p:nvPr/>
        </p:nvGrpSpPr>
        <p:grpSpPr>
          <a:xfrm>
            <a:off x="1139367" y="2065479"/>
            <a:ext cx="3532910" cy="1964230"/>
            <a:chOff x="1265118" y="2144280"/>
            <a:chExt cx="3219252" cy="1902143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7F19566B-455B-4B22-877E-2129410B2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023" b="95489" l="1322" r="99119">
                          <a14:foregroundMark x1="46696" y1="9774" x2="58150" y2="11278"/>
                          <a14:foregroundMark x1="40529" y1="85714" x2="53304" y2="91729"/>
                          <a14:foregroundMark x1="38767" y1="29323" x2="60352" y2="16541"/>
                          <a14:foregroundMark x1="60352" y1="16541" x2="76211" y2="36842"/>
                          <a14:foregroundMark x1="76211" y1="36842" x2="71806" y2="75188"/>
                          <a14:foregroundMark x1="71806" y1="75188" x2="59912" y2="89474"/>
                          <a14:foregroundMark x1="45815" y1="16541" x2="24229" y2="35338"/>
                          <a14:foregroundMark x1="24229" y1="35338" x2="43172" y2="82707"/>
                          <a14:foregroundMark x1="43172" y1="82707" x2="44934" y2="84211"/>
                          <a14:foregroundMark x1="20705" y1="30827" x2="3965" y2="35338"/>
                          <a14:foregroundMark x1="3965" y1="35338" x2="21145" y2="33083"/>
                          <a14:foregroundMark x1="21145" y1="33083" x2="25991" y2="33083"/>
                          <a14:foregroundMark x1="4405" y1="25564" x2="27753" y2="27068"/>
                          <a14:foregroundMark x1="1762" y1="41353" x2="22467" y2="37594"/>
                          <a14:foregroundMark x1="7489" y1="35338" x2="3084" y2="42105"/>
                          <a14:foregroundMark x1="3965" y1="21805" x2="4405" y2="42857"/>
                          <a14:foregroundMark x1="77093" y1="57895" x2="96916" y2="57143"/>
                          <a14:foregroundMark x1="96916" y1="57143" x2="97357" y2="56391"/>
                          <a14:foregroundMark x1="77974" y1="52632" x2="98678" y2="50376"/>
                          <a14:foregroundMark x1="98678" y1="50376" x2="98678" y2="50376"/>
                          <a14:foregroundMark x1="78855" y1="63158" x2="99119" y2="61654"/>
                          <a14:foregroundMark x1="40529" y1="91729" x2="56828" y2="95489"/>
                          <a14:foregroundMark x1="56828" y1="95489" x2="59912" y2="9097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65118" y="2144280"/>
              <a:ext cx="3219252" cy="1902143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63C02DC-8792-48D9-8607-C3A438596BEE}"/>
                </a:ext>
              </a:extLst>
            </p:cNvPr>
            <p:cNvSpPr/>
            <p:nvPr/>
          </p:nvSpPr>
          <p:spPr>
            <a:xfrm>
              <a:off x="1371600" y="2514600"/>
              <a:ext cx="679141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955A90C-905F-475B-8918-7A5CB30E455D}"/>
                </a:ext>
              </a:extLst>
            </p:cNvPr>
            <p:cNvSpPr/>
            <p:nvPr/>
          </p:nvSpPr>
          <p:spPr>
            <a:xfrm>
              <a:off x="3851147" y="3006090"/>
              <a:ext cx="633223" cy="4229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文字方塊 7">
            <a:extLst>
              <a:ext uri="{FF2B5EF4-FFF2-40B4-BE49-F238E27FC236}">
                <a16:creationId xmlns:a16="http://schemas.microsoft.com/office/drawing/2014/main" id="{1F6F8E56-865A-4C54-869D-9D26DB31B0C4}"/>
              </a:ext>
            </a:extLst>
          </p:cNvPr>
          <p:cNvSpPr txBox="1"/>
          <p:nvPr/>
        </p:nvSpPr>
        <p:spPr>
          <a:xfrm>
            <a:off x="1870225" y="4282073"/>
            <a:ext cx="2454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circRHOBTB3</a:t>
            </a:r>
            <a:endParaRPr lang="zh-TW" altLang="en-US" sz="2400" dirty="0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0E66A4A8-85C5-415A-90B2-9ECAEE1F38B1}"/>
              </a:ext>
            </a:extLst>
          </p:cNvPr>
          <p:cNvGrpSpPr/>
          <p:nvPr/>
        </p:nvGrpSpPr>
        <p:grpSpPr>
          <a:xfrm>
            <a:off x="4679204" y="3026875"/>
            <a:ext cx="1558805" cy="555119"/>
            <a:chOff x="4537195" y="2784764"/>
            <a:chExt cx="2009078" cy="872836"/>
          </a:xfrm>
        </p:grpSpPr>
        <p:cxnSp>
          <p:nvCxnSpPr>
            <p:cNvPr id="10" name="直線接點 9">
              <a:extLst>
                <a:ext uri="{FF2B5EF4-FFF2-40B4-BE49-F238E27FC236}">
                  <a16:creationId xmlns:a16="http://schemas.microsoft.com/office/drawing/2014/main" id="{233AE220-EF89-4770-BE30-56208B706CD9}"/>
                </a:ext>
              </a:extLst>
            </p:cNvPr>
            <p:cNvCxnSpPr>
              <a:cxnSpLocks/>
            </p:cNvCxnSpPr>
            <p:nvPr/>
          </p:nvCxnSpPr>
          <p:spPr>
            <a:xfrm>
              <a:off x="4537195" y="3225731"/>
              <a:ext cx="200907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>
              <a:extLst>
                <a:ext uri="{FF2B5EF4-FFF2-40B4-BE49-F238E27FC236}">
                  <a16:creationId xmlns:a16="http://schemas.microsoft.com/office/drawing/2014/main" id="{F5A02CB5-EBD9-4DA5-8BBE-C9673CE34B66}"/>
                </a:ext>
              </a:extLst>
            </p:cNvPr>
            <p:cNvCxnSpPr>
              <a:cxnSpLocks/>
            </p:cNvCxnSpPr>
            <p:nvPr/>
          </p:nvCxnSpPr>
          <p:spPr>
            <a:xfrm>
              <a:off x="6546273" y="2784764"/>
              <a:ext cx="0" cy="8728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7EE8E91-080D-49C4-8962-D6B48F04C542}"/>
              </a:ext>
            </a:extLst>
          </p:cNvPr>
          <p:cNvSpPr txBox="1"/>
          <p:nvPr/>
        </p:nvSpPr>
        <p:spPr>
          <a:xfrm>
            <a:off x="6781939" y="3161300"/>
            <a:ext cx="1456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CRC cell</a:t>
            </a:r>
            <a:endParaRPr lang="zh-TW" altLang="en-US" sz="2400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9419B5E-5B2E-448E-A147-12374C61E420}"/>
              </a:ext>
            </a:extLst>
          </p:cNvPr>
          <p:cNvSpPr txBox="1"/>
          <p:nvPr/>
        </p:nvSpPr>
        <p:spPr>
          <a:xfrm>
            <a:off x="8378675" y="2610285"/>
            <a:ext cx="1969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proliferation</a:t>
            </a:r>
            <a:endParaRPr lang="zh-TW" altLang="en-US" sz="2400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F2536CC5-B74D-4013-858C-DE9D536699A8}"/>
              </a:ext>
            </a:extLst>
          </p:cNvPr>
          <p:cNvSpPr txBox="1"/>
          <p:nvPr/>
        </p:nvSpPr>
        <p:spPr>
          <a:xfrm>
            <a:off x="8378675" y="3190133"/>
            <a:ext cx="2105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metastasis</a:t>
            </a:r>
            <a:endParaRPr lang="zh-TW" altLang="en-US" sz="24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2739378-689A-4FBF-99A9-452A71AB16C5}"/>
              </a:ext>
            </a:extLst>
          </p:cNvPr>
          <p:cNvSpPr txBox="1"/>
          <p:nvPr/>
        </p:nvSpPr>
        <p:spPr>
          <a:xfrm>
            <a:off x="8378675" y="3769981"/>
            <a:ext cx="1456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invasion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46665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A35ECA0AD592E644BD64EB740B6C1D78" ma:contentTypeVersion="11" ma:contentTypeDescription="建立新的文件。" ma:contentTypeScope="" ma:versionID="88f8c5993b5e2e410f708faf29a23790">
  <xsd:schema xmlns:xsd="http://www.w3.org/2001/XMLSchema" xmlns:xs="http://www.w3.org/2001/XMLSchema" xmlns:p="http://schemas.microsoft.com/office/2006/metadata/properties" xmlns:ns3="ab9fe207-d42d-4d22-8367-b75f813ac15e" targetNamespace="http://schemas.microsoft.com/office/2006/metadata/properties" ma:root="true" ma:fieldsID="a792c87dea708684acf0373310f8cbcb" ns3:_="">
    <xsd:import namespace="ab9fe207-d42d-4d22-8367-b75f813ac1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fe207-d42d-4d22-8367-b75f813ac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8ADAA3-8D73-44F0-ADE6-03D0D52CCFF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b9fe207-d42d-4d22-8367-b75f813ac15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02A772-051D-48F0-9D61-B32FAF2EDF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DA1C98-D95E-4233-B260-F57F6F547F50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3334</TotalTime>
  <Words>753</Words>
  <Application>Microsoft Office PowerPoint</Application>
  <PresentationFormat>寬螢幕</PresentationFormat>
  <Paragraphs>128</Paragraphs>
  <Slides>30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6" baseType="lpstr">
      <vt:lpstr>-apple-system</vt:lpstr>
      <vt:lpstr>WarnockPro-Regular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 C</dc:creator>
  <cp:lastModifiedBy>Y C</cp:lastModifiedBy>
  <cp:revision>26</cp:revision>
  <dcterms:created xsi:type="dcterms:W3CDTF">2022-03-25T08:57:08Z</dcterms:created>
  <dcterms:modified xsi:type="dcterms:W3CDTF">2022-03-28T04:55:38Z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0x010100A35ECA0AD592E644BD64EB740B6C1D78</vt:lpwstr>
  </property>
</Properties>
</file>