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83" r:id="rId19"/>
    <p:sldId id="273" r:id="rId20"/>
    <p:sldId id="274" r:id="rId21"/>
    <p:sldId id="280" r:id="rId22"/>
    <p:sldId id="275" r:id="rId23"/>
    <p:sldId id="276" r:id="rId24"/>
    <p:sldId id="278" r:id="rId25"/>
    <p:sldId id="279" r:id="rId26"/>
    <p:sldId id="281" r:id="rId27"/>
    <p:sldId id="282" r:id="rId28"/>
    <p:sldId id="284" r:id="rId29"/>
    <p:sldId id="285" r:id="rId30"/>
    <p:sldId id="286" r:id="rId31"/>
    <p:sldId id="289" r:id="rId32"/>
    <p:sldId id="290" r:id="rId33"/>
    <p:sldId id="287" r:id="rId34"/>
    <p:sldId id="294" r:id="rId35"/>
    <p:sldId id="296" r:id="rId36"/>
    <p:sldId id="295" r:id="rId37"/>
    <p:sldId id="293" r:id="rId38"/>
    <p:sldId id="297" r:id="rId39"/>
    <p:sldId id="288" r:id="rId40"/>
    <p:sldId id="291" r:id="rId41"/>
    <p:sldId id="298" r:id="rId42"/>
    <p:sldId id="292" r:id="rId43"/>
    <p:sldId id="299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D2D21-2F82-4399-8C64-D4A2DFE0A87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DD968-A62D-44FF-B2D7-5CD2DEB63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86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968-A62D-44FF-B2D7-5CD2DEB63E7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19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020"/>
                </a:solidFill>
                <a:effectLst/>
                <a:latin typeface="Raleway" pitchFamily="2" charset="0"/>
              </a:rPr>
              <a:t>美國國家醫學圖書館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Raleway" pitchFamily="2" charset="0"/>
              </a:rPr>
              <a:t>(NLM)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968-A62D-44FF-B2D7-5CD2DEB63E7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90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968-A62D-44FF-B2D7-5CD2DEB63E7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78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968-A62D-44FF-B2D7-5CD2DEB63E7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04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968-A62D-44FF-B2D7-5CD2DEB63E7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08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870261-7CBA-7E7A-2C73-698A96BEA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A7D59B-AB14-733A-1A6A-E7C735771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47F0C3-88D2-067F-16F3-BB4F4503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0F2AC7-040C-E65F-07E4-3680CB2B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D4E315-8A6D-DB21-7597-D29713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6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BA1347-E6BF-4BF0-6863-AFF9F40A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856C3F-FBF8-6F34-7E28-211E6E919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7BF963-90B6-9668-B39B-7FB495E1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494121-0409-F667-86C7-1D2B3240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0B5DD6-2A20-A173-8FAE-B5773C0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83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3ADA330-2C3D-55A6-1DE2-7975426D9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9E68A6-7806-47AD-9B08-F7F900EA5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BA24C6-20F7-2BA6-8AEA-09A686C8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6E7245-0207-436F-789E-29FAA0FC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D5C7A8-2960-56F3-9A0D-0D78DE84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3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DFCA3D-FD39-2833-F12F-74DC272C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930467-F680-0F88-C73F-FB10AC305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059B47-7BD8-38DF-A0C1-AE24BA68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6A20B5-4EC8-5E45-CD34-F1E3B62D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E90A4A-6647-A770-ACD4-2B174728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35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35B484-476E-9581-7188-DFA970EB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FE7460-28A8-4DFE-928D-539C0B920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BDE77A-F7AC-2D35-FC37-BE68B226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1CCAFB-0688-E664-C7E5-E5556076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B4B8F1-65D4-8F7F-FC55-DAB78C88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34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460F0E-BA65-9DE0-7EDB-C8404EAF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5850E3-7524-30DB-7786-9015CDA2D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C174B9-6D1D-94EB-F015-8C454F998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DC6E70-D2FD-2495-AFBF-91380831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DC76BC-A684-B44F-CAD1-52641210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0FDC63-689E-3939-BDF0-AA43B7D9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76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C40C9-8F6E-12E0-6D94-22F2E8AB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B89DED-DC60-18AE-9337-A4CEA280D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5A5659-F5DB-550B-548D-69914AB0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B19941C-320F-E559-C928-16E21F056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7E1BEA7-DA2F-77E6-AAF7-9C91FD834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9BDE604-4B2A-6921-6E89-B09BFE23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610E2B1-7C76-0477-9B81-583C6DDC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EAA317-5A47-270B-9A22-E953671C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1E6172-14F4-1997-7A06-F1322B4A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FDEF65-0104-24AE-B097-9605A682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FFF630A-BFC0-A440-C8F9-3DC290B1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273E08-C02F-126F-7665-0730E3B5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47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F28AF7-2DC8-4FAD-7F93-1C7B1BD1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A8E69A7-BA11-7AF2-2BC4-4F9500A5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5C8B62-DD21-B7D1-677A-F2E1CCCA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9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6A9FE5-4879-A8C6-D033-7E793860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BF52BD-667D-8A39-FE54-33FFA93A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8D809D-74DC-A509-6942-802083194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EF0C0F-44EA-5239-2AD4-C59C3BF4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362D7E-C55C-A18F-92CA-64081F0C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C1F0AF-78BA-1C17-719C-C2AA6094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1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0074BA-9E27-7B5C-8DED-0583F24D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486837-BF1A-DDA3-3969-6CABED710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EAB7007-BB51-D291-9C9D-83FD70042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BCEE10-E071-F5FA-FCE1-1AA204D4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F56B53-0727-C2D2-4CA3-AB37218C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22276E-151A-8269-9642-63980AAD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79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9D188A8-8A6C-0C6D-8237-0531AF69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D68B86-8ECA-0096-15B3-6954F413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999C70-48C0-F43B-EFD0-3BEC09C78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860C-4440-4FC3-AD9E-CAA233E4D444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848F07-208D-3EC4-A943-E79BC24CB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2C3BA9-D911-FCB0-931E-4810C876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B616C-91EF-4C23-A459-A8F8C4F8FF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60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si.clarivate.com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holding=itwntumtlib_fft_nd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nlmcatalog/journals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CDC14FA-4A24-8475-55F8-953CCC77691D}"/>
              </a:ext>
            </a:extLst>
          </p:cNvPr>
          <p:cNvSpPr txBox="1"/>
          <p:nvPr/>
        </p:nvSpPr>
        <p:spPr>
          <a:xfrm>
            <a:off x="828581" y="2997746"/>
            <a:ext cx="10656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How to evaluate the ranking of journal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1A40C4D-4F16-DDDF-046F-9843432F6D12}"/>
              </a:ext>
            </a:extLst>
          </p:cNvPr>
          <p:cNvSpPr txBox="1"/>
          <p:nvPr/>
        </p:nvSpPr>
        <p:spPr>
          <a:xfrm>
            <a:off x="4822337" y="4894388"/>
            <a:ext cx="478621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Speaker : Yi-Chun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Date : 2022.08.01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A8F0E7C-5B2F-E6E6-A111-2F345F9461AC}"/>
              </a:ext>
            </a:extLst>
          </p:cNvPr>
          <p:cNvSpPr/>
          <p:nvPr/>
        </p:nvSpPr>
        <p:spPr>
          <a:xfrm>
            <a:off x="772359" y="1029810"/>
            <a:ext cx="10591060" cy="3195961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13C67CA-572B-33CB-AFA1-341DF6381860}"/>
              </a:ext>
            </a:extLst>
          </p:cNvPr>
          <p:cNvSpPr txBox="1"/>
          <p:nvPr/>
        </p:nvSpPr>
        <p:spPr>
          <a:xfrm>
            <a:off x="817601" y="2268307"/>
            <a:ext cx="10656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C7FD086-508A-AA09-4B6E-E81DD57E9F03}"/>
              </a:ext>
            </a:extLst>
          </p:cNvPr>
          <p:cNvSpPr txBox="1"/>
          <p:nvPr/>
        </p:nvSpPr>
        <p:spPr>
          <a:xfrm>
            <a:off x="762783" y="1397688"/>
            <a:ext cx="10656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How to find references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5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6EA3492-4420-2117-C1BB-14EEC99DD39F}"/>
              </a:ext>
            </a:extLst>
          </p:cNvPr>
          <p:cNvSpPr txBox="1"/>
          <p:nvPr/>
        </p:nvSpPr>
        <p:spPr>
          <a:xfrm>
            <a:off x="4982067" y="402959"/>
            <a:ext cx="6193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用 </a:t>
            </a:r>
            <a:r>
              <a:rPr lang="en-US" altLang="zh-TW" sz="2400" b="1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400" b="1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400" b="1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查詢 </a:t>
            </a:r>
            <a:r>
              <a:rPr lang="en-US" altLang="zh-TW" sz="2400" b="1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PubMed </a:t>
            </a:r>
            <a:r>
              <a:rPr lang="zh-TW" altLang="en-US" sz="2400" b="1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的好處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4F66FE-AD19-09C2-7461-3C3612D52F69}"/>
              </a:ext>
            </a:extLst>
          </p:cNvPr>
          <p:cNvSpPr txBox="1"/>
          <p:nvPr/>
        </p:nvSpPr>
        <p:spPr>
          <a:xfrm>
            <a:off x="883762" y="1597527"/>
            <a:ext cx="10619295" cy="280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詞彙一致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：同樣講「癌症」，有的人用「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」、有的人用「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」、有的人用「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」，但在「</a:t>
            </a:r>
            <a:r>
              <a:rPr lang="en-US" altLang="zh-TW" sz="2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」中，「癌症」的主題詞就是「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neoplasms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」，所有和「癌症」有關的文章都會被標註「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neoplasms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」這個詞，您只要以「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neoplasms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」就可以撈出所有的「癌症」文章，無論文章內用的詞彙是「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」、或「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」。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層級控制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2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查詢的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預設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邏輯是「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選擇某個 </a:t>
            </a:r>
            <a:r>
              <a:rPr lang="en-US" altLang="zh-TW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，系統會自動將其下層的 </a:t>
            </a:r>
            <a:r>
              <a:rPr lang="en-US" altLang="zh-TW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Terms 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全部丟到 </a:t>
            </a:r>
            <a:r>
              <a:rPr lang="en-US" altLang="zh-TW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PubMed 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查詢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」。</a:t>
            </a:r>
            <a:endParaRPr lang="en-US" altLang="zh-TW" sz="2000" b="0" i="0" dirty="0">
              <a:solidFill>
                <a:srgbClr val="2020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FFA0BDA-9038-C580-3518-76A92ED0BD9B}"/>
              </a:ext>
            </a:extLst>
          </p:cNvPr>
          <p:cNvSpPr txBox="1"/>
          <p:nvPr/>
        </p:nvSpPr>
        <p:spPr>
          <a:xfrm>
            <a:off x="0" y="6571333"/>
            <a:ext cx="6193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http://tul.blog.ntu.edu.tw/archives/7180</a:t>
            </a:r>
          </a:p>
        </p:txBody>
      </p:sp>
    </p:spTree>
    <p:extLst>
      <p:ext uri="{BB962C8B-B14F-4D97-AF65-F5344CB8AC3E}">
        <p14:creationId xmlns:p14="http://schemas.microsoft.com/office/powerpoint/2010/main" val="9861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CA26D92-FD0A-CAE5-0D84-51A43BD52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5"/>
          <a:stretch/>
        </p:blipFill>
        <p:spPr bwMode="auto">
          <a:xfrm>
            <a:off x="378642" y="1093508"/>
            <a:ext cx="4672123" cy="287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1A1AACA8-CB17-1CBC-E6FC-576AC8F7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68C920A-B683-53E3-D5F2-C763FE66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43" y="3429000"/>
            <a:ext cx="7051397" cy="31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A779931-D190-B095-B4ED-9B78448E62A0}"/>
              </a:ext>
            </a:extLst>
          </p:cNvPr>
          <p:cNvSpPr txBox="1"/>
          <p:nvPr/>
        </p:nvSpPr>
        <p:spPr>
          <a:xfrm>
            <a:off x="883762" y="1625809"/>
            <a:ext cx="10619295" cy="41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詞彙一致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：同樣講「癌症」，有的人用「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」、有的人用「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」、有的人用「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」，但在「</a:t>
            </a:r>
            <a:r>
              <a:rPr lang="en-US" altLang="zh-TW" sz="2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」中，「癌症」的主題詞就是「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neoplasms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」，所有和「癌症」有關的文章都會被標註「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neoplasms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」這個詞，您只要以「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neoplasms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」就可以撈出所有的「癌症」文章，無論文章內用的詞彙是「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」、或「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」。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層級控制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2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查詢的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預設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邏輯是「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選擇某個 </a:t>
            </a:r>
            <a:r>
              <a:rPr lang="en-US" altLang="zh-TW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，系統會自動將其下層的 </a:t>
            </a:r>
            <a:r>
              <a:rPr lang="en-US" altLang="zh-TW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Terms 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全部丟到 </a:t>
            </a:r>
            <a:r>
              <a:rPr lang="en-US" altLang="zh-TW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PubMed 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查詢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」。</a:t>
            </a:r>
            <a:endParaRPr lang="en-US" altLang="zh-TW" sz="2000" b="0" i="0" dirty="0">
              <a:solidFill>
                <a:srgbClr val="2020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有效排除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：在一般的網路搜尋中，我們常需花大量時間過濾「出現這個字但實際上並不相關」的文章。然而 </a:t>
            </a:r>
            <a:r>
              <a:rPr lang="en-US" altLang="zh-TW" sz="2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的標註，是經過專人實際閱讀文章，確認內容後才進行相關 </a:t>
            </a:r>
            <a:r>
              <a:rPr lang="en-US" altLang="zh-TW" sz="2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Terms </a:t>
            </a:r>
            <a:r>
              <a:rPr lang="zh-TW" altLang="en-US" sz="2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的標註，可以確保內容實際上和這些主題相關。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BE4A09-E337-E759-5E32-85F864F5DA8F}"/>
              </a:ext>
            </a:extLst>
          </p:cNvPr>
          <p:cNvSpPr txBox="1"/>
          <p:nvPr/>
        </p:nvSpPr>
        <p:spPr>
          <a:xfrm>
            <a:off x="4982067" y="402959"/>
            <a:ext cx="6193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用 </a:t>
            </a:r>
            <a:r>
              <a:rPr lang="en-US" altLang="zh-TW" sz="2400" b="1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查詢 </a:t>
            </a:r>
            <a:r>
              <a:rPr lang="en-US" altLang="zh-TW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PubMed </a:t>
            </a:r>
            <a:r>
              <a:rPr lang="zh-TW" altLang="en-US" sz="24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的好處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D4EA-5AE9-47EA-8812-716A0DCFB60B}"/>
              </a:ext>
            </a:extLst>
          </p:cNvPr>
          <p:cNvSpPr txBox="1">
            <a:spLocks/>
          </p:cNvSpPr>
          <p:nvPr/>
        </p:nvSpPr>
        <p:spPr>
          <a:xfrm>
            <a:off x="1912039" y="2111170"/>
            <a:ext cx="914066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如何找老師發表之文章</a:t>
            </a:r>
            <a:endParaRPr lang="en-US" altLang="zh-TW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(liang-</a:t>
            </a:r>
            <a:r>
              <a:rPr lang="en-US" altLang="zh-TW" dirty="0" err="1"/>
              <a:t>chuan</a:t>
            </a:r>
            <a:r>
              <a:rPr lang="en-US" altLang="zh-TW" dirty="0"/>
              <a:t> </a:t>
            </a:r>
            <a:r>
              <a:rPr lang="en-US" altLang="zh-TW" dirty="0" err="1"/>
              <a:t>lai</a:t>
            </a:r>
            <a:r>
              <a:rPr lang="en-US" altLang="zh-TW" dirty="0"/>
              <a:t>) AND (National </a:t>
            </a:r>
            <a:r>
              <a:rPr lang="en-US" altLang="zh-TW" dirty="0" err="1"/>
              <a:t>taiwan</a:t>
            </a:r>
            <a:r>
              <a:rPr lang="en-US" altLang="zh-TW" dirty="0"/>
              <a:t> university[Affiliation])</a:t>
            </a:r>
          </a:p>
          <a:p>
            <a:endParaRPr lang="en-US" altLang="zh-TW" b="1" dirty="0"/>
          </a:p>
          <a:p>
            <a:r>
              <a:rPr lang="zh-TW" altLang="en-US" b="1" dirty="0"/>
              <a:t>如何找到實驗室</a:t>
            </a:r>
            <a:r>
              <a:rPr lang="en-US" altLang="zh-TW" b="1" dirty="0"/>
              <a:t>/</a:t>
            </a:r>
            <a:r>
              <a:rPr lang="zh-TW" altLang="en-US" b="1" dirty="0"/>
              <a:t>單位 發表的文章</a:t>
            </a:r>
            <a:endParaRPr lang="en-US" altLang="zh-TW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department of physiology, national </a:t>
            </a:r>
            <a:r>
              <a:rPr lang="en-US" altLang="zh-TW" dirty="0" err="1"/>
              <a:t>taiwan</a:t>
            </a:r>
            <a:r>
              <a:rPr lang="en-US" altLang="zh-TW" dirty="0"/>
              <a:t> university[Affiliation]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50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2946835-0410-B418-897B-78E7AE924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69" y="2306283"/>
            <a:ext cx="10642862" cy="381947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6AC7C06-90D1-CB13-6C8F-D164821C0444}"/>
              </a:ext>
            </a:extLst>
          </p:cNvPr>
          <p:cNvSpPr txBox="1"/>
          <p:nvPr/>
        </p:nvSpPr>
        <p:spPr>
          <a:xfrm>
            <a:off x="774569" y="1793152"/>
            <a:ext cx="6193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(liang-</a:t>
            </a:r>
            <a:r>
              <a:rPr lang="en-US" altLang="zh-TW" dirty="0" err="1"/>
              <a:t>chuan</a:t>
            </a:r>
            <a:r>
              <a:rPr lang="en-US" altLang="zh-TW" dirty="0"/>
              <a:t> </a:t>
            </a:r>
            <a:r>
              <a:rPr lang="en-US" altLang="zh-TW" dirty="0" err="1"/>
              <a:t>lai</a:t>
            </a:r>
            <a:r>
              <a:rPr lang="en-US" altLang="zh-TW" dirty="0"/>
              <a:t>) AND (National </a:t>
            </a:r>
            <a:r>
              <a:rPr lang="en-US" altLang="zh-TW" dirty="0" err="1"/>
              <a:t>taiwan</a:t>
            </a:r>
            <a:r>
              <a:rPr lang="en-US" altLang="zh-TW" dirty="0"/>
              <a:t> university[Affiliation])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AF68641-7AC6-7E98-D281-83DACA18D825}"/>
              </a:ext>
            </a:extLst>
          </p:cNvPr>
          <p:cNvSpPr txBox="1"/>
          <p:nvPr/>
        </p:nvSpPr>
        <p:spPr>
          <a:xfrm>
            <a:off x="5396845" y="402959"/>
            <a:ext cx="6193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如何找老師發表之文章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300663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6AA427B-A666-316A-7E28-FA9F054A3265}"/>
              </a:ext>
            </a:extLst>
          </p:cNvPr>
          <p:cNvSpPr txBox="1"/>
          <p:nvPr/>
        </p:nvSpPr>
        <p:spPr>
          <a:xfrm>
            <a:off x="5670222" y="402959"/>
            <a:ext cx="6193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如何知道老師有新文章</a:t>
            </a:r>
            <a:endParaRPr lang="en-US" altLang="zh-TW" sz="2400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308F83-1BC6-BEAB-42DF-24F2D4E2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62" y="1500187"/>
            <a:ext cx="7574929" cy="161023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C930FB4-1075-65E7-13BA-917CF94D70C4}"/>
              </a:ext>
            </a:extLst>
          </p:cNvPr>
          <p:cNvSpPr/>
          <p:nvPr/>
        </p:nvSpPr>
        <p:spPr>
          <a:xfrm>
            <a:off x="1451728" y="2092751"/>
            <a:ext cx="933253" cy="38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660BBD1-7E4F-C961-0AE9-E6D9A3FDB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180" y="2658359"/>
            <a:ext cx="5502452" cy="39798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B399119-3781-FC5D-174B-FE3C28BEB456}"/>
              </a:ext>
            </a:extLst>
          </p:cNvPr>
          <p:cNvSpPr/>
          <p:nvPr/>
        </p:nvSpPr>
        <p:spPr>
          <a:xfrm>
            <a:off x="7117238" y="5723641"/>
            <a:ext cx="933253" cy="38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10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>
            <a:extLst>
              <a:ext uri="{FF2B5EF4-FFF2-40B4-BE49-F238E27FC236}">
                <a16:creationId xmlns:a16="http://schemas.microsoft.com/office/drawing/2014/main" id="{88F8FD0C-0319-C598-DE3C-187CCEF4C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84"/>
          <a:stretch/>
        </p:blipFill>
        <p:spPr>
          <a:xfrm>
            <a:off x="1" y="16497"/>
            <a:ext cx="2714920" cy="67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39AC519-C528-B0AA-E352-1DF860DE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525" y="1229035"/>
            <a:ext cx="5519395" cy="2878031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3068A0EE-073C-121A-AC07-C1A5DFFC814A}"/>
              </a:ext>
            </a:extLst>
          </p:cNvPr>
          <p:cNvSpPr txBox="1">
            <a:spLocks/>
          </p:cNvSpPr>
          <p:nvPr/>
        </p:nvSpPr>
        <p:spPr>
          <a:xfrm>
            <a:off x="2894029" y="180577"/>
            <a:ext cx="920998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search journals with articles about “</a:t>
            </a:r>
            <a:r>
              <a:rPr lang="en-US" altLang="zh-TW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circRNA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” and “breast cancer” and visualize them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EAAD0A-053C-0603-85E5-F42B2E87B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778" y="4102284"/>
            <a:ext cx="12192000" cy="13539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D0F5EAE-3621-25BA-5CA4-C82F9452F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061" y="5054090"/>
            <a:ext cx="6131744" cy="180391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E9EC539-9144-6FF3-C960-FE55C6C87843}"/>
              </a:ext>
            </a:extLst>
          </p:cNvPr>
          <p:cNvSpPr/>
          <p:nvPr/>
        </p:nvSpPr>
        <p:spPr>
          <a:xfrm>
            <a:off x="8851769" y="4506013"/>
            <a:ext cx="1131217" cy="38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9E55F7-235E-98D2-B8E5-1F04A6145A03}"/>
              </a:ext>
            </a:extLst>
          </p:cNvPr>
          <p:cNvSpPr/>
          <p:nvPr/>
        </p:nvSpPr>
        <p:spPr>
          <a:xfrm>
            <a:off x="3498915" y="6041952"/>
            <a:ext cx="4212211" cy="73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38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3A8DF0E-D885-12FF-A7C1-30C393540690}"/>
              </a:ext>
            </a:extLst>
          </p:cNvPr>
          <p:cNvSpPr txBox="1"/>
          <p:nvPr/>
        </p:nvSpPr>
        <p:spPr>
          <a:xfrm>
            <a:off x="0" y="139222"/>
            <a:ext cx="6764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How to download references</a:t>
            </a:r>
            <a:endParaRPr lang="zh-TW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8C6544F5-AFAB-D124-39CA-A6163A60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965" y="4446487"/>
            <a:ext cx="3958040" cy="107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C46065-340D-41FF-346D-9A54E148A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705" y="1889800"/>
            <a:ext cx="7522590" cy="18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06AB4A-22DB-0278-6BC2-5DE468812B67}"/>
              </a:ext>
            </a:extLst>
          </p:cNvPr>
          <p:cNvSpPr txBox="1"/>
          <p:nvPr/>
        </p:nvSpPr>
        <p:spPr>
          <a:xfrm>
            <a:off x="1812303" y="390368"/>
            <a:ext cx="903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How to evaluate the ranking of journal</a:t>
            </a:r>
            <a:endParaRPr lang="zh-TW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FC20E7D-07C7-3334-8D24-6FF4CC9604AE}"/>
              </a:ext>
            </a:extLst>
          </p:cNvPr>
          <p:cNvSpPr txBox="1"/>
          <p:nvPr/>
        </p:nvSpPr>
        <p:spPr>
          <a:xfrm>
            <a:off x="3674098" y="2567961"/>
            <a:ext cx="63465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Impact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  <a:cs typeface="Calibri" panose="020F0502020204030204" pitchFamily="34" charset="0"/>
              </a:rPr>
              <a:t>H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Citat</a:t>
            </a:r>
            <a:r>
              <a:rPr lang="en-US" altLang="zh-TW" sz="5400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  <a:cs typeface="Calibri" panose="020F0502020204030204" pitchFamily="34" charset="0"/>
              </a:rPr>
              <a:t>ion number</a:t>
            </a:r>
            <a:endParaRPr lang="zh-TW" altLang="en-US" sz="54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8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E098D46-8F85-9B94-A9CB-988678816112}"/>
              </a:ext>
            </a:extLst>
          </p:cNvPr>
          <p:cNvSpPr txBox="1">
            <a:spLocks/>
          </p:cNvSpPr>
          <p:nvPr/>
        </p:nvSpPr>
        <p:spPr>
          <a:xfrm>
            <a:off x="3754225" y="324581"/>
            <a:ext cx="6992332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Journal Citation Reports (JCR)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3A40654-C10F-FF46-4663-8D765FC0D943}"/>
              </a:ext>
            </a:extLst>
          </p:cNvPr>
          <p:cNvSpPr txBox="1">
            <a:spLocks/>
          </p:cNvSpPr>
          <p:nvPr/>
        </p:nvSpPr>
        <p:spPr>
          <a:xfrm>
            <a:off x="511404" y="1292625"/>
            <a:ext cx="11562080" cy="48256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JCR </a:t>
            </a:r>
            <a:r>
              <a:rPr lang="zh-TW" altLang="en-US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是期刊評鑑的必備參考工具，具完整性與獨特性，而且，是唯一提供期刊引用文獻 （</a:t>
            </a:r>
            <a:r>
              <a:rPr lang="en-US" altLang="zh-TW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Citation</a:t>
            </a:r>
            <a:r>
              <a:rPr lang="zh-TW" altLang="en-US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）數據的來源。</a:t>
            </a:r>
            <a:endParaRPr lang="en-US" altLang="zh-TW" sz="1800" b="1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收錄範圍涵蓋全世界六十多個國家，七千多種學術期刊。</a:t>
            </a:r>
            <a:endParaRPr lang="en-US" altLang="zh-TW" sz="1800" b="1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透過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JCR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，您可得知：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哪些期刊最具影響力？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哪些期刊最常被使用？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3.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哪些期刊最熱門？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4.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哪些期刊出版量最大？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5.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哪些期刊最常被引用？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6.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某期刊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影響係數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（即引用率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Impact Factor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）高或低？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7.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哪些期刊的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立即引用率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（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Immediacy Index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）最高？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8.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某期刊引用及被引用的情形？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9.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收錄期刊之詳細出版訊息。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10.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收錄期刊之刊名改變情形。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7729B36-38A5-1362-2D90-54163CDA1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3" t="38222" r="34416" b="31556"/>
          <a:stretch/>
        </p:blipFill>
        <p:spPr>
          <a:xfrm>
            <a:off x="0" y="0"/>
            <a:ext cx="1915494" cy="105043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D060402-DC09-34CD-9E8B-5759AFB9B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" t="12889" r="70083" b="81787"/>
          <a:stretch/>
        </p:blipFill>
        <p:spPr>
          <a:xfrm>
            <a:off x="0" y="6492874"/>
            <a:ext cx="325120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F409FC29-0211-55D9-C9E3-660D5521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649" y="1065555"/>
            <a:ext cx="4050702" cy="149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490239F9-9075-C249-4B42-1907E2CC2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84"/>
          <a:stretch/>
        </p:blipFill>
        <p:spPr>
          <a:xfrm>
            <a:off x="4070649" y="3125019"/>
            <a:ext cx="4129851" cy="103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4A1FD08-948C-000C-C619-7CF1F771C152}"/>
              </a:ext>
            </a:extLst>
          </p:cNvPr>
          <p:cNvSpPr txBox="1"/>
          <p:nvPr/>
        </p:nvSpPr>
        <p:spPr>
          <a:xfrm>
            <a:off x="-512064" y="120369"/>
            <a:ext cx="6764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How to find references</a:t>
            </a:r>
            <a:endParaRPr lang="zh-TW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iscover how Google Scholar works, the new Google search engine •  Montserrat Peñarroya">
            <a:extLst>
              <a:ext uri="{FF2B5EF4-FFF2-40B4-BE49-F238E27FC236}">
                <a16:creationId xmlns:a16="http://schemas.microsoft.com/office/drawing/2014/main" id="{C90E6292-2954-CE60-F614-BEB1E6DB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56" y="4597145"/>
            <a:ext cx="3319807" cy="20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5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9F99843-D65B-E2E0-08A6-B807D74E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3" t="38222" r="34416" b="31556"/>
          <a:stretch/>
        </p:blipFill>
        <p:spPr>
          <a:xfrm>
            <a:off x="0" y="0"/>
            <a:ext cx="1915494" cy="1050432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C11D977-D273-BD84-A8CC-EE3FEFC0763E}"/>
              </a:ext>
            </a:extLst>
          </p:cNvPr>
          <p:cNvSpPr txBox="1">
            <a:spLocks/>
          </p:cNvSpPr>
          <p:nvPr/>
        </p:nvSpPr>
        <p:spPr>
          <a:xfrm>
            <a:off x="2535862" y="3876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Journal Citation Reports (JCR)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中各項指標的意義？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E6FFEA1-2FD6-E314-BB91-097A3C3901C2}"/>
              </a:ext>
            </a:extLst>
          </p:cNvPr>
          <p:cNvSpPr txBox="1">
            <a:spLocks/>
          </p:cNvSpPr>
          <p:nvPr/>
        </p:nvSpPr>
        <p:spPr>
          <a:xfrm>
            <a:off x="314960" y="1644667"/>
            <a:ext cx="11877040" cy="48256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Total Cites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總引用次數</a:t>
            </a:r>
            <a:r>
              <a:rPr lang="en-US" altLang="zh-TW" sz="2000" dirty="0"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ea typeface="標楷體" panose="03000509000000000000" pitchFamily="65" charset="-120"/>
              </a:rPr>
              <a:t> → 可看出該期刊被引用的總次數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計算方式：該期刊自被收錄進</a:t>
            </a:r>
            <a:r>
              <a:rPr lang="en-US" altLang="zh-TW" sz="2000" dirty="0">
                <a:ea typeface="標楷體" panose="03000509000000000000" pitchFamily="65" charset="-120"/>
              </a:rPr>
              <a:t>JCR</a:t>
            </a:r>
            <a:r>
              <a:rPr lang="zh-TW" altLang="en-US" sz="2000" dirty="0">
                <a:ea typeface="標楷體" panose="03000509000000000000" pitchFamily="65" charset="-120"/>
              </a:rPr>
              <a:t>後的總被引用次數。</a:t>
            </a:r>
          </a:p>
          <a:p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Journal Impact Factor</a:t>
            </a:r>
            <a:r>
              <a:rPr lang="en-US" altLang="zh-TW" sz="2000" dirty="0">
                <a:ea typeface="標楷體" panose="03000509000000000000" pitchFamily="65" charset="-120"/>
              </a:rPr>
              <a:t>  (JIF)</a:t>
            </a:r>
            <a:r>
              <a:rPr lang="zh-TW" altLang="en-US" sz="2000" dirty="0"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影響係數、影響因子、影響指數、衝擊因子</a:t>
            </a:r>
            <a:r>
              <a:rPr lang="en-US" altLang="zh-TW" sz="2000" dirty="0"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ea typeface="標楷體" panose="03000509000000000000" pitchFamily="65" charset="-120"/>
              </a:rPr>
              <a:t>→ 可看出該刊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前二年</a:t>
            </a:r>
            <a:r>
              <a:rPr lang="zh-TW" altLang="en-US" sz="2000" dirty="0">
                <a:ea typeface="標楷體" panose="03000509000000000000" pitchFamily="65" charset="-120"/>
              </a:rPr>
              <a:t>文章影響力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前二年</a:t>
            </a:r>
            <a:r>
              <a:rPr lang="zh-TW" altLang="en-US" sz="2000" dirty="0">
                <a:ea typeface="標楷體" panose="03000509000000000000" pitchFamily="65" charset="-120"/>
              </a:rPr>
              <a:t>所出版的文章在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當年度</a:t>
            </a:r>
            <a:r>
              <a:rPr lang="zh-TW" altLang="en-US" sz="2000" dirty="0">
                <a:ea typeface="標楷體" panose="03000509000000000000" pitchFamily="65" charset="-120"/>
              </a:rPr>
              <a:t>的平均被引用次數。</a:t>
            </a:r>
          </a:p>
          <a:p>
            <a:pPr marL="0" indent="0">
              <a:buNone/>
            </a:pPr>
            <a:endParaRPr lang="en-US" altLang="zh-TW" sz="2000" dirty="0"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B707518-2B6D-D534-9165-1CB9237F8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" t="12889" r="70083" b="81787"/>
          <a:stretch/>
        </p:blipFill>
        <p:spPr>
          <a:xfrm>
            <a:off x="0" y="6492874"/>
            <a:ext cx="3251200" cy="36512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92AAA7F-C22A-F0B8-3D34-EE360A6D1ECF}"/>
              </a:ext>
            </a:extLst>
          </p:cNvPr>
          <p:cNvSpPr txBox="1"/>
          <p:nvPr/>
        </p:nvSpPr>
        <p:spPr>
          <a:xfrm>
            <a:off x="1454084" y="4057508"/>
            <a:ext cx="9801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ea typeface="標楷體" panose="03000509000000000000" pitchFamily="65" charset="-120"/>
              </a:rPr>
              <a:t>統計當年的</a:t>
            </a:r>
            <a:r>
              <a:rPr lang="en-US" altLang="zh-TW" sz="2400" dirty="0">
                <a:ea typeface="標楷體" panose="03000509000000000000" pitchFamily="65" charset="-120"/>
              </a:rPr>
              <a:t>IF=</a:t>
            </a:r>
            <a:r>
              <a:rPr lang="zh-TW" altLang="en-US" sz="2400" dirty="0">
                <a:ea typeface="標楷體" panose="03000509000000000000" pitchFamily="65" charset="-120"/>
              </a:rPr>
              <a:t>前兩年總被引次數</a:t>
            </a:r>
            <a:r>
              <a:rPr lang="en-US" altLang="zh-TW" sz="2400" dirty="0"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ea typeface="標楷體" panose="03000509000000000000" pitchFamily="65" charset="-120"/>
              </a:rPr>
              <a:t>前兩年內發表的論文總數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ea typeface="標楷體" panose="03000509000000000000" pitchFamily="65" charset="-120"/>
              </a:rPr>
              <a:t>EX: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2020</a:t>
            </a:r>
            <a:r>
              <a:rPr lang="zh-TW" altLang="en-US" sz="2400" dirty="0">
                <a:ea typeface="標楷體" panose="03000509000000000000" pitchFamily="65" charset="-120"/>
              </a:rPr>
              <a:t>年，</a:t>
            </a:r>
            <a:r>
              <a:rPr lang="en-US" altLang="zh-TW" sz="2400" dirty="0"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ea typeface="標楷體" panose="03000509000000000000" pitchFamily="65" charset="-120"/>
              </a:rPr>
              <a:t>期刊的</a:t>
            </a:r>
            <a:r>
              <a:rPr lang="en-US" altLang="zh-TW" sz="2400" dirty="0">
                <a:ea typeface="標楷體" panose="03000509000000000000" pitchFamily="65" charset="-120"/>
              </a:rPr>
              <a:t>impact factor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           　 </a:t>
            </a:r>
            <a:r>
              <a:rPr lang="en-US" altLang="zh-TW" sz="2400" dirty="0">
                <a:ea typeface="標楷體" panose="03000509000000000000" pitchFamily="65" charset="-120"/>
              </a:rPr>
              <a:t>(A</a:t>
            </a:r>
            <a:r>
              <a:rPr lang="zh-TW" altLang="en-US" sz="2400" dirty="0">
                <a:ea typeface="標楷體" panose="03000509000000000000" pitchFamily="65" charset="-120"/>
              </a:rPr>
              <a:t>期刊 </a:t>
            </a:r>
            <a:r>
              <a:rPr lang="en-US" altLang="zh-TW" sz="2400" dirty="0">
                <a:ea typeface="標楷體" panose="03000509000000000000" pitchFamily="65" charset="-120"/>
              </a:rPr>
              <a:t>2018-2019 </a:t>
            </a:r>
            <a:r>
              <a:rPr lang="zh-TW" altLang="en-US" sz="2400" dirty="0">
                <a:ea typeface="標楷體" panose="03000509000000000000" pitchFamily="65" charset="-120"/>
              </a:rPr>
              <a:t>年所出版的論文在</a:t>
            </a:r>
            <a:r>
              <a:rPr lang="en-US" altLang="zh-TW" sz="2400" dirty="0">
                <a:ea typeface="標楷體" panose="03000509000000000000" pitchFamily="65" charset="-120"/>
              </a:rPr>
              <a:t>2020</a:t>
            </a:r>
            <a:r>
              <a:rPr lang="zh-TW" altLang="en-US" sz="2400" dirty="0">
                <a:ea typeface="標楷體" panose="03000509000000000000" pitchFamily="65" charset="-120"/>
              </a:rPr>
              <a:t>年被引用總次數</a:t>
            </a:r>
            <a:r>
              <a:rPr lang="en-US" altLang="zh-TW" sz="2400" dirty="0"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ea typeface="標楷體" panose="03000509000000000000" pitchFamily="65" charset="-120"/>
              </a:rPr>
              <a:t>  　　　　　　　　　　　　　　　　　　　　　　　 </a:t>
            </a:r>
            <a:br>
              <a:rPr lang="en-US" altLang="zh-TW" sz="2400" dirty="0">
                <a:ea typeface="標楷體" panose="03000509000000000000" pitchFamily="65" charset="-120"/>
              </a:rPr>
            </a:br>
            <a:r>
              <a:rPr lang="zh-TW" altLang="en-US" sz="2400" dirty="0">
                <a:ea typeface="標楷體" panose="03000509000000000000" pitchFamily="65" charset="-120"/>
              </a:rPr>
              <a:t>　　　　　　</a:t>
            </a:r>
            <a:r>
              <a:rPr lang="en-US" altLang="zh-TW" sz="2400" dirty="0">
                <a:ea typeface="標楷體" panose="03000509000000000000" pitchFamily="65" charset="-120"/>
              </a:rPr>
              <a:t>(A</a:t>
            </a:r>
            <a:r>
              <a:rPr lang="zh-TW" altLang="en-US" sz="2400" dirty="0">
                <a:ea typeface="標楷體" panose="03000509000000000000" pitchFamily="65" charset="-120"/>
              </a:rPr>
              <a:t>期刊在 </a:t>
            </a:r>
            <a:r>
              <a:rPr lang="en-US" altLang="zh-TW" sz="2400" dirty="0">
                <a:ea typeface="標楷體" panose="03000509000000000000" pitchFamily="65" charset="-120"/>
              </a:rPr>
              <a:t>2018-2019 </a:t>
            </a:r>
            <a:r>
              <a:rPr lang="zh-TW" altLang="en-US" sz="2400" dirty="0">
                <a:ea typeface="標楷體" panose="03000509000000000000" pitchFamily="65" charset="-120"/>
              </a:rPr>
              <a:t>年所發表的論文總數</a:t>
            </a:r>
            <a:r>
              <a:rPr lang="en-US" altLang="zh-TW" sz="2400" dirty="0"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4950513-A4EA-F23A-6AC8-33A3DD14CA62}"/>
              </a:ext>
            </a:extLst>
          </p:cNvPr>
          <p:cNvCxnSpPr>
            <a:cxnSpLocks/>
          </p:cNvCxnSpPr>
          <p:nvPr/>
        </p:nvCxnSpPr>
        <p:spPr>
          <a:xfrm>
            <a:off x="2535862" y="5580978"/>
            <a:ext cx="80557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於 9">
            <a:extLst>
              <a:ext uri="{FF2B5EF4-FFF2-40B4-BE49-F238E27FC236}">
                <a16:creationId xmlns:a16="http://schemas.microsoft.com/office/drawing/2014/main" id="{F7315630-088C-2B42-C1E5-046F218EDD6F}"/>
              </a:ext>
            </a:extLst>
          </p:cNvPr>
          <p:cNvSpPr/>
          <p:nvPr/>
        </p:nvSpPr>
        <p:spPr>
          <a:xfrm>
            <a:off x="1990908" y="5428642"/>
            <a:ext cx="436880" cy="386080"/>
          </a:xfrm>
          <a:prstGeom prst="mathEqual">
            <a:avLst>
              <a:gd name="adj1" fmla="val 12994"/>
              <a:gd name="adj2" fmla="val 170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8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9F99843-D65B-E2E0-08A6-B807D74E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3" t="38222" r="34416" b="31556"/>
          <a:stretch/>
        </p:blipFill>
        <p:spPr>
          <a:xfrm>
            <a:off x="0" y="0"/>
            <a:ext cx="1915494" cy="1050432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C11D977-D273-BD84-A8CC-EE3FEFC0763E}"/>
              </a:ext>
            </a:extLst>
          </p:cNvPr>
          <p:cNvSpPr txBox="1">
            <a:spLocks/>
          </p:cNvSpPr>
          <p:nvPr/>
        </p:nvSpPr>
        <p:spPr>
          <a:xfrm>
            <a:off x="2535862" y="387651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 Citation Reports (JCR)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中各項指標的意義？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E6FFEA1-2FD6-E314-BB91-097A3C3901C2}"/>
              </a:ext>
            </a:extLst>
          </p:cNvPr>
          <p:cNvSpPr txBox="1">
            <a:spLocks/>
          </p:cNvSpPr>
          <p:nvPr/>
        </p:nvSpPr>
        <p:spPr>
          <a:xfrm>
            <a:off x="314960" y="1644667"/>
            <a:ext cx="11877040" cy="48256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Total Cites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總引用次數</a:t>
            </a:r>
            <a:r>
              <a:rPr lang="en-US" altLang="zh-TW" sz="2000" dirty="0"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ea typeface="標楷體" panose="03000509000000000000" pitchFamily="65" charset="-120"/>
              </a:rPr>
              <a:t> → 可看出該期刊被引用的總次數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計算方式：該期刊自被收錄進</a:t>
            </a:r>
            <a:r>
              <a:rPr lang="en-US" altLang="zh-TW" sz="2000" dirty="0">
                <a:ea typeface="標楷體" panose="03000509000000000000" pitchFamily="65" charset="-120"/>
              </a:rPr>
              <a:t>JCR</a:t>
            </a:r>
            <a:r>
              <a:rPr lang="zh-TW" altLang="en-US" sz="2000" dirty="0">
                <a:ea typeface="標楷體" panose="03000509000000000000" pitchFamily="65" charset="-120"/>
              </a:rPr>
              <a:t>後的總被引用次數。</a:t>
            </a:r>
          </a:p>
          <a:p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Journal Impact Factor</a:t>
            </a:r>
            <a:r>
              <a:rPr lang="en-US" altLang="zh-TW" sz="2000" dirty="0">
                <a:ea typeface="標楷體" panose="03000509000000000000" pitchFamily="65" charset="-120"/>
              </a:rPr>
              <a:t>  (JIF)</a:t>
            </a:r>
            <a:r>
              <a:rPr lang="zh-TW" altLang="en-US" sz="2000" dirty="0"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影響係數、影響因子、影響指數、衝擊因子</a:t>
            </a:r>
            <a:r>
              <a:rPr lang="en-US" altLang="zh-TW" sz="2000" dirty="0"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ea typeface="標楷體" panose="03000509000000000000" pitchFamily="65" charset="-120"/>
              </a:rPr>
              <a:t>→ 可看出該刊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前二年</a:t>
            </a:r>
            <a:r>
              <a:rPr lang="zh-TW" altLang="en-US" sz="2000" dirty="0">
                <a:ea typeface="標楷體" panose="03000509000000000000" pitchFamily="65" charset="-120"/>
              </a:rPr>
              <a:t>文章影響力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前二年</a:t>
            </a:r>
            <a:r>
              <a:rPr lang="zh-TW" altLang="en-US" sz="2000" dirty="0">
                <a:ea typeface="標楷體" panose="03000509000000000000" pitchFamily="65" charset="-120"/>
              </a:rPr>
              <a:t>所出版的文章在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當年度</a:t>
            </a:r>
            <a:r>
              <a:rPr lang="zh-TW" altLang="en-US" sz="2000" dirty="0">
                <a:ea typeface="標楷體" panose="03000509000000000000" pitchFamily="65" charset="-120"/>
              </a:rPr>
              <a:t>的平均被引用次數。</a:t>
            </a:r>
          </a:p>
          <a:p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Journal Impact Factor Without Self Cites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去除自引的影響係數</a:t>
            </a:r>
            <a:r>
              <a:rPr lang="en-US" altLang="zh-TW" sz="2000" dirty="0"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ea typeface="標楷體" panose="03000509000000000000" pitchFamily="65" charset="-120"/>
              </a:rPr>
              <a:t>因子</a:t>
            </a:r>
            <a:r>
              <a:rPr lang="en-US" altLang="zh-TW" sz="2000" dirty="0"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ea typeface="標楷體" panose="03000509000000000000" pitchFamily="65" charset="-120"/>
              </a:rPr>
              <a:t>→ 可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排除期刊自我引用</a:t>
            </a:r>
            <a:r>
              <a:rPr lang="zh-TW" altLang="en-US" sz="2000" dirty="0">
                <a:ea typeface="標楷體" panose="03000509000000000000" pitchFamily="65" charset="-120"/>
              </a:rPr>
              <a:t>的影響力。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計算方式：去除期刊自我引用後計算得到的影響係數。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5 Year Journal Impact Factor</a:t>
            </a:r>
            <a:r>
              <a:rPr lang="zh-TW" altLang="en-US" sz="2000" dirty="0">
                <a:solidFill>
                  <a:srgbClr val="0070C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ea typeface="標楷體" panose="03000509000000000000" pitchFamily="65" charset="-120"/>
              </a:rPr>
              <a:t>(5</a:t>
            </a:r>
            <a:r>
              <a:rPr lang="zh-TW" altLang="en-US" sz="2000" dirty="0">
                <a:ea typeface="標楷體" panose="03000509000000000000" pitchFamily="65" charset="-120"/>
              </a:rPr>
              <a:t>年影響係數</a:t>
            </a:r>
            <a:r>
              <a:rPr lang="en-US" altLang="zh-TW" sz="2000" dirty="0"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ea typeface="標楷體" panose="03000509000000000000" pitchFamily="65" charset="-120"/>
              </a:rPr>
              <a:t>→ 類似</a:t>
            </a:r>
            <a:r>
              <a:rPr lang="en-US" altLang="zh-TW" sz="2000" dirty="0">
                <a:ea typeface="標楷體" panose="03000509000000000000" pitchFamily="65" charset="-120"/>
              </a:rPr>
              <a:t>JIF</a:t>
            </a:r>
            <a:r>
              <a:rPr lang="zh-TW" altLang="en-US" sz="2000" dirty="0">
                <a:ea typeface="標楷體" panose="03000509000000000000" pitchFamily="65" charset="-120"/>
              </a:rPr>
              <a:t>，只是計算的時間基準由二年拉長至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五年</a:t>
            </a:r>
            <a:endParaRPr lang="en-US" altLang="zh-TW" sz="20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計算方式：該期刊前五年所出版的文章在當年度的平均被引用次數。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endParaRPr lang="en-US" altLang="zh-TW" sz="2000" dirty="0"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E829F2-D7BF-8648-2B01-A82D7FA1D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" t="12889" r="70083" b="81787"/>
          <a:stretch/>
        </p:blipFill>
        <p:spPr>
          <a:xfrm>
            <a:off x="0" y="6492874"/>
            <a:ext cx="325120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38CCB80-D130-BA98-707A-B60E247CF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3" t="38222" r="34416" b="31556"/>
          <a:stretch/>
        </p:blipFill>
        <p:spPr>
          <a:xfrm>
            <a:off x="0" y="0"/>
            <a:ext cx="1915494" cy="1050432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775CBC4-549B-C7EC-6C74-EA8E9019FA2C}"/>
              </a:ext>
            </a:extLst>
          </p:cNvPr>
          <p:cNvSpPr txBox="1">
            <a:spLocks/>
          </p:cNvSpPr>
          <p:nvPr/>
        </p:nvSpPr>
        <p:spPr>
          <a:xfrm>
            <a:off x="2279711" y="252034"/>
            <a:ext cx="8146334" cy="5463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Q: Find the 5-year impact factor and rank of “Molecular cancer”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EBC95D2-9AA1-21EF-1726-6FDA64BAD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50" y="1421715"/>
            <a:ext cx="5518708" cy="30240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57C1121-F2F1-16F8-A4F2-D24FD3350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021" y="1220205"/>
            <a:ext cx="3924979" cy="55435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9B29B3D-4B32-3F7E-77F3-D1EA54244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38" y="4445755"/>
            <a:ext cx="7682845" cy="215082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2352BD1-8B05-0B7D-2534-6B96F7459FD4}"/>
              </a:ext>
            </a:extLst>
          </p:cNvPr>
          <p:cNvSpPr/>
          <p:nvPr/>
        </p:nvSpPr>
        <p:spPr>
          <a:xfrm>
            <a:off x="1197204" y="3042502"/>
            <a:ext cx="1915494" cy="860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3E7083-6185-F7E0-45DC-366827BD8F3A}"/>
              </a:ext>
            </a:extLst>
          </p:cNvPr>
          <p:cNvSpPr/>
          <p:nvPr/>
        </p:nvSpPr>
        <p:spPr>
          <a:xfrm>
            <a:off x="3637814" y="3044074"/>
            <a:ext cx="3146344" cy="860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A615278-BCC2-A4BA-3DF6-60F062F52243}"/>
              </a:ext>
            </a:extLst>
          </p:cNvPr>
          <p:cNvSpPr/>
          <p:nvPr/>
        </p:nvSpPr>
        <p:spPr>
          <a:xfrm>
            <a:off x="8267021" y="1220205"/>
            <a:ext cx="2809474" cy="860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4CD06B2-3A58-4F5F-D96F-93ADD1A48DC6}"/>
              </a:ext>
            </a:extLst>
          </p:cNvPr>
          <p:cNvSpPr/>
          <p:nvPr/>
        </p:nvSpPr>
        <p:spPr>
          <a:xfrm>
            <a:off x="329938" y="4817038"/>
            <a:ext cx="2809474" cy="495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545017C-6F8D-D602-57DF-E36C5259CE3A}"/>
              </a:ext>
            </a:extLst>
          </p:cNvPr>
          <p:cNvSpPr/>
          <p:nvPr/>
        </p:nvSpPr>
        <p:spPr>
          <a:xfrm>
            <a:off x="4262486" y="4817038"/>
            <a:ext cx="2521672" cy="495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09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38CCB80-D130-BA98-707A-B60E247CF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3" t="38222" r="34416" b="31556"/>
          <a:stretch/>
        </p:blipFill>
        <p:spPr>
          <a:xfrm>
            <a:off x="0" y="0"/>
            <a:ext cx="1915494" cy="105043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0C34569-0060-41A1-9FCE-F9610417B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" t="12889" r="70083" b="81787"/>
          <a:stretch/>
        </p:blipFill>
        <p:spPr>
          <a:xfrm>
            <a:off x="0" y="6492874"/>
            <a:ext cx="3251200" cy="365126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1B786DF-9738-0B86-9259-A8774AF527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想找的領域有哪些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journal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的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IF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排名在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Q1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8505E0-4882-722F-C15F-F62A296EA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41"/>
          <a:stretch/>
        </p:blipFill>
        <p:spPr>
          <a:xfrm>
            <a:off x="584462" y="1415557"/>
            <a:ext cx="7204939" cy="33981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00338B-CE40-0BC6-E91D-06B314C1BE9B}"/>
              </a:ext>
            </a:extLst>
          </p:cNvPr>
          <p:cNvSpPr/>
          <p:nvPr/>
        </p:nvSpPr>
        <p:spPr>
          <a:xfrm>
            <a:off x="3385653" y="1415557"/>
            <a:ext cx="801278" cy="38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8811D91-0448-8033-A52C-AE75E8591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057"/>
          <a:stretch/>
        </p:blipFill>
        <p:spPr>
          <a:xfrm>
            <a:off x="2567232" y="3114623"/>
            <a:ext cx="9624768" cy="29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0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139A17A3-1A86-9756-F382-05D937E0E473}"/>
              </a:ext>
            </a:extLst>
          </p:cNvPr>
          <p:cNvSpPr txBox="1">
            <a:spLocks/>
          </p:cNvSpPr>
          <p:nvPr/>
        </p:nvSpPr>
        <p:spPr>
          <a:xfrm>
            <a:off x="5297079" y="356387"/>
            <a:ext cx="2080298" cy="630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H-index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8734CD8-1131-894C-F030-444EEAC16871}"/>
              </a:ext>
            </a:extLst>
          </p:cNvPr>
          <p:cNvSpPr txBox="1">
            <a:spLocks/>
          </p:cNvSpPr>
          <p:nvPr/>
        </p:nvSpPr>
        <p:spPr>
          <a:xfrm>
            <a:off x="951322" y="183505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H-index</a:t>
            </a:r>
            <a:r>
              <a:rPr lang="zh-TW" altLang="en-US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是在</a:t>
            </a:r>
            <a:r>
              <a:rPr lang="en-US" altLang="zh-TW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2005</a:t>
            </a:r>
            <a:r>
              <a:rPr lang="zh-TW" altLang="en-US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年由</a:t>
            </a:r>
            <a:r>
              <a:rPr lang="en-US" altLang="zh-TW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UCSD</a:t>
            </a:r>
            <a:r>
              <a:rPr lang="zh-TW" altLang="en-US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理論物理學者</a:t>
            </a:r>
            <a:r>
              <a:rPr lang="en-US" altLang="zh-TW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Jorge E. Hirsch</a:t>
            </a:r>
            <a:r>
              <a:rPr lang="zh-TW" altLang="en-US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教授所發表。計算方法是將學者或期刊發表論文依引用次數排序後，將序號與引用次數相互比對，會得出一個</a:t>
            </a:r>
            <a:r>
              <a:rPr lang="en-US" altLang="zh-TW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</a:t>
            </a:r>
            <a:r>
              <a:rPr lang="zh-TW" altLang="en-US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值，代表</a:t>
            </a:r>
            <a:r>
              <a:rPr lang="zh-TW" altLang="en-US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有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</a:t>
            </a:r>
            <a:r>
              <a:rPr lang="zh-TW" altLang="en-US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篇論文至少被引用了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</a:t>
            </a:r>
            <a:r>
              <a:rPr lang="zh-TW" altLang="en-US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次以上</a:t>
            </a:r>
            <a:r>
              <a:rPr lang="zh-TW" altLang="en-US">
                <a:solidFill>
                  <a:srgbClr val="4A4A4A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zh-TW" altLang="en-US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1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80005EC-8B30-087A-22CB-892324196CB1}"/>
              </a:ext>
            </a:extLst>
          </p:cNvPr>
          <p:cNvSpPr txBox="1">
            <a:spLocks/>
          </p:cNvSpPr>
          <p:nvPr/>
        </p:nvSpPr>
        <p:spPr>
          <a:xfrm>
            <a:off x="1578128" y="32734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What is the H-index of Liang-</a:t>
            </a:r>
            <a:r>
              <a:rPr lang="en-US" altLang="zh-TW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Chuan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 Lai in past 5 years?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160C82-3179-CE15-6238-783DAFD19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1852" r="9000" b="8444"/>
          <a:stretch/>
        </p:blipFill>
        <p:spPr>
          <a:xfrm>
            <a:off x="1530832" y="1485600"/>
            <a:ext cx="9083040" cy="48769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D55CD47-454B-5E07-93F4-93694C0EFC20}"/>
              </a:ext>
            </a:extLst>
          </p:cNvPr>
          <p:cNvSpPr/>
          <p:nvPr/>
        </p:nvSpPr>
        <p:spPr>
          <a:xfrm>
            <a:off x="3341764" y="5657671"/>
            <a:ext cx="88502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SAME </a:t>
            </a:r>
            <a:r>
              <a:rPr lang="en-US" altLang="zh-TW" dirty="0" err="1"/>
              <a:t>taiwan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</a:t>
            </a:r>
            <a:r>
              <a:rPr lang="en-US" altLang="zh-TW" dirty="0" err="1"/>
              <a:t>ntuh</a:t>
            </a:r>
            <a:r>
              <a:rPr lang="en-US" altLang="zh-TW" dirty="0"/>
              <a:t>) OR (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(Taiwan </a:t>
            </a:r>
            <a:r>
              <a:rPr lang="en-US" altLang="zh-TW" dirty="0" err="1"/>
              <a:t>Univ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(nation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(Nat Taiwan </a:t>
            </a:r>
            <a:r>
              <a:rPr lang="en-US" altLang="zh-TW" dirty="0" err="1"/>
              <a:t>Univ</a:t>
            </a:r>
            <a:r>
              <a:rPr lang="en-US" altLang="zh-TW" dirty="0"/>
              <a:t>) OR (NTUMC))</a:t>
            </a:r>
            <a:r>
              <a:rPr lang="zh-TW" altLang="en-US" dirty="0"/>
              <a:t> </a:t>
            </a:r>
            <a:r>
              <a:rPr lang="en-US" altLang="zh-TW" dirty="0"/>
              <a:t>SAME</a:t>
            </a:r>
            <a:r>
              <a:rPr lang="zh-TW" altLang="en-US" dirty="0"/>
              <a:t> </a:t>
            </a:r>
            <a:r>
              <a:rPr lang="en-US" altLang="zh-TW" dirty="0"/>
              <a:t>((</a:t>
            </a:r>
            <a:r>
              <a:rPr lang="en-US" altLang="zh-TW" dirty="0" err="1"/>
              <a:t>Dept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(Grad 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</a:t>
            </a:r>
            <a:r>
              <a:rPr lang="en-US" altLang="zh-TW" dirty="0" err="1"/>
              <a:t>Inst</a:t>
            </a:r>
            <a:r>
              <a:rPr lang="en-US" altLang="zh-TW" dirty="0"/>
              <a:t>  Physio) OR (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879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C8F0F1D9-F090-D08F-35F8-46FA84A4D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7142"/>
            <a:ext cx="12192000" cy="19564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548379F-CE12-B793-833C-28B1790E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053"/>
            <a:ext cx="12192000" cy="14328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5E8C969-B17D-3677-87CC-3AF476107A48}"/>
              </a:ext>
            </a:extLst>
          </p:cNvPr>
          <p:cNvSpPr/>
          <p:nvPr/>
        </p:nvSpPr>
        <p:spPr>
          <a:xfrm>
            <a:off x="9974987" y="2189744"/>
            <a:ext cx="1082653" cy="489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B27F68-83F8-917D-2404-B478FDF874AD}"/>
              </a:ext>
            </a:extLst>
          </p:cNvPr>
          <p:cNvSpPr/>
          <p:nvPr/>
        </p:nvSpPr>
        <p:spPr>
          <a:xfrm>
            <a:off x="10249074" y="3707142"/>
            <a:ext cx="1844654" cy="1686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31BD62B-56FE-69BB-333F-28368807FE38}"/>
              </a:ext>
            </a:extLst>
          </p:cNvPr>
          <p:cNvSpPr txBox="1">
            <a:spLocks/>
          </p:cNvSpPr>
          <p:nvPr/>
        </p:nvSpPr>
        <p:spPr>
          <a:xfrm>
            <a:off x="1578128" y="32734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What is the H-index of Liang-</a:t>
            </a:r>
            <a:r>
              <a:rPr lang="en-US" altLang="zh-TW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Chuan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 Lai in past 5 years?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1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CC4CBD-B8A0-CF9B-87E9-161DCEAD4E58}"/>
              </a:ext>
            </a:extLst>
          </p:cNvPr>
          <p:cNvSpPr txBox="1">
            <a:spLocks/>
          </p:cNvSpPr>
          <p:nvPr/>
        </p:nvSpPr>
        <p:spPr>
          <a:xfrm>
            <a:off x="1545211" y="28028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How to find the number of citation for a specific paper?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7BB135-0C81-1D13-C5F5-FEC5181E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744"/>
            <a:ext cx="12192000" cy="246225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CE4EE69-C11A-3CDE-5A9A-E3750D35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63" y="3429000"/>
            <a:ext cx="3648075" cy="1143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65CA763-2D0E-38CC-6D24-B81E25F91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6701"/>
            <a:ext cx="12192000" cy="200487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7D9ADE1-57BC-E62D-4DD8-3FAE2E916A97}"/>
              </a:ext>
            </a:extLst>
          </p:cNvPr>
          <p:cNvSpPr/>
          <p:nvPr/>
        </p:nvSpPr>
        <p:spPr>
          <a:xfrm>
            <a:off x="10502426" y="1116424"/>
            <a:ext cx="1082653" cy="844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C2DB62-62D7-0B67-1058-D348CBC4D84F}"/>
              </a:ext>
            </a:extLst>
          </p:cNvPr>
          <p:cNvSpPr/>
          <p:nvPr/>
        </p:nvSpPr>
        <p:spPr>
          <a:xfrm>
            <a:off x="5720358" y="3754091"/>
            <a:ext cx="1613696" cy="553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10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529209-CEDD-EE91-F9BE-4FE28D5E975D}"/>
              </a:ext>
            </a:extLst>
          </p:cNvPr>
          <p:cNvSpPr txBox="1">
            <a:spLocks/>
          </p:cNvSpPr>
          <p:nvPr/>
        </p:nvSpPr>
        <p:spPr>
          <a:xfrm>
            <a:off x="857054" y="6667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查詢各領域的研究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457FCE-914A-F44A-0BCD-EDF01541ADAE}"/>
              </a:ext>
            </a:extLst>
          </p:cNvPr>
          <p:cNvSpPr txBox="1">
            <a:spLocks/>
          </p:cNvSpPr>
          <p:nvPr/>
        </p:nvSpPr>
        <p:spPr>
          <a:xfrm>
            <a:off x="857054" y="212728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/>
          </a:p>
          <a:p>
            <a:r>
              <a:rPr lang="en-US" altLang="zh-TW"/>
              <a:t>Essential Science Indicators</a:t>
            </a:r>
            <a:r>
              <a:rPr lang="zh-TW" altLang="en-US"/>
              <a:t> </a:t>
            </a:r>
            <a:endParaRPr lang="en-US" altLang="zh-TW"/>
          </a:p>
          <a:p>
            <a:r>
              <a:rPr lang="en-US" altLang="zh-TW">
                <a:hlinkClick r:id="rId2"/>
              </a:rPr>
              <a:t>https://esi.clarivate.com</a:t>
            </a:r>
            <a:endParaRPr lang="en-US" altLang="zh-TW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525055-DA30-5D9D-0EB3-55D20A559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701" y="2267687"/>
            <a:ext cx="5641519" cy="38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9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C8BF028-DEF4-0145-3796-D3AB11E23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8"/>
          <a:stretch/>
        </p:blipFill>
        <p:spPr>
          <a:xfrm>
            <a:off x="1099408" y="18399"/>
            <a:ext cx="3629320" cy="495821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6AE2047-64C7-409B-7B2F-DDEE54313D4A}"/>
              </a:ext>
            </a:extLst>
          </p:cNvPr>
          <p:cNvSpPr/>
          <p:nvPr/>
        </p:nvSpPr>
        <p:spPr>
          <a:xfrm>
            <a:off x="2403869" y="2621795"/>
            <a:ext cx="873760" cy="20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37FEC2-0687-C384-BF19-8EDF99FB3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685" b="25595"/>
          <a:stretch/>
        </p:blipFill>
        <p:spPr>
          <a:xfrm>
            <a:off x="5842244" y="0"/>
            <a:ext cx="2810236" cy="48750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055587-901F-F909-7519-C0103B38D175}"/>
              </a:ext>
            </a:extLst>
          </p:cNvPr>
          <p:cNvSpPr/>
          <p:nvPr/>
        </p:nvSpPr>
        <p:spPr>
          <a:xfrm>
            <a:off x="6151334" y="2350978"/>
            <a:ext cx="2007390" cy="479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C96414-544B-D618-8BDA-1BFFCFF80F76}"/>
              </a:ext>
            </a:extLst>
          </p:cNvPr>
          <p:cNvSpPr/>
          <p:nvPr/>
        </p:nvSpPr>
        <p:spPr>
          <a:xfrm>
            <a:off x="6151334" y="3549202"/>
            <a:ext cx="1387630" cy="202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99047A3-2FBF-679F-4AE7-5804A030F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321" y="5179733"/>
            <a:ext cx="8582025" cy="16383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0DA640F-B558-4FCB-C6B9-682A6DD5D974}"/>
              </a:ext>
            </a:extLst>
          </p:cNvPr>
          <p:cNvSpPr/>
          <p:nvPr/>
        </p:nvSpPr>
        <p:spPr>
          <a:xfrm>
            <a:off x="8434956" y="5640369"/>
            <a:ext cx="2007390" cy="479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76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68BDC7BC-B2BF-7F51-BBCC-4D3FA4EB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DBAC6AC-2B86-60BC-D86B-48E10586A710}"/>
              </a:ext>
            </a:extLst>
          </p:cNvPr>
          <p:cNvSpPr txBox="1"/>
          <p:nvPr/>
        </p:nvSpPr>
        <p:spPr>
          <a:xfrm>
            <a:off x="869061" y="1284381"/>
            <a:ext cx="10453878" cy="485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在 </a:t>
            </a:r>
            <a:r>
              <a:rPr lang="en-US" altLang="zh-TW" sz="3000" b="0" i="0" dirty="0">
                <a:solidFill>
                  <a:srgbClr val="176CC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PubMed</a:t>
            </a: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中的文獻查詢，主要可分為以下兩種典型：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以自然語言查詢：「自然語言」就是「想到什麼就打什麼」，意即將您想到的主題關鍵字，直接丟到</a:t>
            </a:r>
            <a:r>
              <a:rPr lang="zh-TW" altLang="en-US" sz="3000" b="0" i="0" u="sng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TW" sz="3000" b="0" i="0" u="sng" dirty="0">
                <a:solidFill>
                  <a:srgbClr val="176CC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PubMed</a:t>
            </a:r>
            <a:r>
              <a:rPr lang="zh-TW" altLang="en-US" sz="3000" b="0" i="0" u="sng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中查詢。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以 </a:t>
            </a:r>
            <a:r>
              <a:rPr lang="en-US" altLang="zh-TW" sz="3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查詢：相對於「自然語言」，</a:t>
            </a:r>
            <a:r>
              <a:rPr lang="en-US" altLang="zh-TW" sz="30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是一種「控制語言」，是由</a:t>
            </a:r>
            <a:r>
              <a:rPr lang="en-US" altLang="zh-TW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NLM</a:t>
            </a:r>
            <a:r>
              <a:rPr lang="zh-TW" altLang="en-US" sz="30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編製的一套生物醫學主題詞，可用於查詢文獻。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EFC66-1DD6-8FE6-F91D-841461D7D451}"/>
              </a:ext>
            </a:extLst>
          </p:cNvPr>
          <p:cNvSpPr/>
          <p:nvPr/>
        </p:nvSpPr>
        <p:spPr>
          <a:xfrm>
            <a:off x="0" y="6550223"/>
            <a:ext cx="3180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http://tul.blog.ntu.edu.tw/archives/7156</a:t>
            </a:r>
          </a:p>
        </p:txBody>
      </p:sp>
    </p:spTree>
    <p:extLst>
      <p:ext uri="{BB962C8B-B14F-4D97-AF65-F5344CB8AC3E}">
        <p14:creationId xmlns:p14="http://schemas.microsoft.com/office/powerpoint/2010/main" val="220822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89EE04-3084-780E-6887-F949E8EB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9385"/>
            <a:ext cx="12192000" cy="23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09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95E1CF7-EA14-8701-1062-5CA5DC153F62}"/>
              </a:ext>
            </a:extLst>
          </p:cNvPr>
          <p:cNvSpPr txBox="1"/>
          <p:nvPr/>
        </p:nvSpPr>
        <p:spPr>
          <a:xfrm>
            <a:off x="2670143" y="314954"/>
            <a:ext cx="7652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Journal full name and its abbreviation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3F47A4C-EF84-026D-B839-57163CAD2D94}"/>
              </a:ext>
            </a:extLst>
          </p:cNvPr>
          <p:cNvSpPr txBox="1"/>
          <p:nvPr/>
        </p:nvSpPr>
        <p:spPr>
          <a:xfrm>
            <a:off x="1485508" y="2446744"/>
            <a:ext cx="1070649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NCBI (</a:t>
            </a:r>
            <a:r>
              <a:rPr lang="en-US" altLang="zh-TW" sz="2800" b="0" i="0" dirty="0">
                <a:solidFill>
                  <a:srgbClr val="444444"/>
                </a:solidFill>
                <a:effectLst/>
              </a:rPr>
              <a:t>National Center for Biotechnology Information</a:t>
            </a:r>
            <a:r>
              <a:rPr lang="en-US" altLang="zh-TW" sz="2800" dirty="0"/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hlinkClick r:id="rId2"/>
              </a:rPr>
              <a:t>https://www.ncbi.nlm.nih.gov/nlmcatalog/journals</a:t>
            </a:r>
            <a:endParaRPr lang="en-US" altLang="zh-TW" sz="28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NLM catalog</a:t>
            </a:r>
          </a:p>
        </p:txBody>
      </p:sp>
    </p:spTree>
    <p:extLst>
      <p:ext uri="{BB962C8B-B14F-4D97-AF65-F5344CB8AC3E}">
        <p14:creationId xmlns:p14="http://schemas.microsoft.com/office/powerpoint/2010/main" val="3034800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64AF84-9DB5-B0DD-21AD-E36FD693B3C4}"/>
              </a:ext>
            </a:extLst>
          </p:cNvPr>
          <p:cNvSpPr txBox="1">
            <a:spLocks/>
          </p:cNvSpPr>
          <p:nvPr/>
        </p:nvSpPr>
        <p:spPr>
          <a:xfrm>
            <a:off x="530395" y="290697"/>
            <a:ext cx="1113121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全名找縮寫</a:t>
            </a:r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"Translational Cancer Research" [journal] </a:t>
            </a:r>
            <a:endParaRPr lang="zh-TW" altLang="en-US" sz="40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F3F4B17-BC48-C00E-C2BC-26C29AA788BC}"/>
              </a:ext>
            </a:extLst>
          </p:cNvPr>
          <p:cNvSpPr txBox="1">
            <a:spLocks/>
          </p:cNvSpPr>
          <p:nvPr/>
        </p:nvSpPr>
        <p:spPr>
          <a:xfrm>
            <a:off x="530395" y="1049603"/>
            <a:ext cx="1090676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縮寫找全名</a:t>
            </a:r>
            <a:r>
              <a:rPr lang="en-US" altLang="zh-TW" sz="400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"Transl Cancer Res" [title abbreviation] </a:t>
            </a:r>
            <a:endParaRPr lang="zh-TW" altLang="en-US" sz="4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167F988-C787-BC6C-D08A-63226CD63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2" t="12445" r="12333" b="5270"/>
          <a:stretch/>
        </p:blipFill>
        <p:spPr>
          <a:xfrm>
            <a:off x="1994724" y="1893808"/>
            <a:ext cx="7950554" cy="47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57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232584-E03B-936D-7988-273EC27FCE05}"/>
              </a:ext>
            </a:extLst>
          </p:cNvPr>
          <p:cNvSpPr txBox="1">
            <a:spLocks/>
          </p:cNvSpPr>
          <p:nvPr/>
        </p:nvSpPr>
        <p:spPr>
          <a:xfrm>
            <a:off x="4967140" y="2765540"/>
            <a:ext cx="2855001" cy="826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8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Q&amp;A</a:t>
            </a:r>
            <a:endParaRPr lang="zh-TW" altLang="en-US" sz="80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29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37437-8681-90FB-CCBB-45C217E70BE5}"/>
              </a:ext>
            </a:extLst>
          </p:cNvPr>
          <p:cNvSpPr txBox="1">
            <a:spLocks/>
          </p:cNvSpPr>
          <p:nvPr/>
        </p:nvSpPr>
        <p:spPr>
          <a:xfrm>
            <a:off x="548833" y="500062"/>
            <a:ext cx="11211046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當你的關鍵詞包含多個字，且是專有名詞，不想被拆開搜尋時，可使用下列哪個符號？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BD7837-790E-31BF-C37F-E44DCEC8901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括號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引號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逗號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句號</a:t>
            </a:r>
          </a:p>
        </p:txBody>
      </p:sp>
    </p:spTree>
    <p:extLst>
      <p:ext uri="{BB962C8B-B14F-4D97-AF65-F5344CB8AC3E}">
        <p14:creationId xmlns:p14="http://schemas.microsoft.com/office/powerpoint/2010/main" val="869762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10C698-0D87-AFA6-601E-B5654F5C3D5C}"/>
              </a:ext>
            </a:extLst>
          </p:cNvPr>
          <p:cNvSpPr txBox="1">
            <a:spLocks/>
          </p:cNvSpPr>
          <p:nvPr/>
        </p:nvSpPr>
        <p:spPr>
          <a:xfrm>
            <a:off x="548833" y="500062"/>
            <a:ext cx="11211046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在</a:t>
            </a:r>
            <a:r>
              <a:rPr lang="en-US" altLang="zh-TW" sz="4000" dirty="0"/>
              <a:t>PubMed</a:t>
            </a:r>
            <a:r>
              <a:rPr lang="zh-TW" altLang="en-US" sz="4000" dirty="0"/>
              <a:t>中，在多組關鍵詞之間加入大寫</a:t>
            </a:r>
            <a:r>
              <a:rPr lang="en-US" altLang="zh-TW" sz="4000" dirty="0"/>
              <a:t>AND</a:t>
            </a:r>
            <a:r>
              <a:rPr lang="zh-TW" altLang="en-US" sz="4000" dirty="0"/>
              <a:t>代表？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AE2EC3-FD7D-7FB9-B390-994D502DB31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交集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聯集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差集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皆是</a:t>
            </a:r>
          </a:p>
        </p:txBody>
      </p:sp>
    </p:spTree>
    <p:extLst>
      <p:ext uri="{BB962C8B-B14F-4D97-AF65-F5344CB8AC3E}">
        <p14:creationId xmlns:p14="http://schemas.microsoft.com/office/powerpoint/2010/main" val="252316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1AC37-9B90-56BB-9A3B-EE078F427C69}"/>
              </a:ext>
            </a:extLst>
          </p:cNvPr>
          <p:cNvSpPr txBox="1">
            <a:spLocks/>
          </p:cNvSpPr>
          <p:nvPr/>
        </p:nvSpPr>
        <p:spPr>
          <a:xfrm>
            <a:off x="548833" y="500062"/>
            <a:ext cx="11211046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用</a:t>
            </a:r>
            <a:r>
              <a:rPr lang="en-US" altLang="zh-TW" sz="4000" dirty="0" err="1"/>
              <a:t>MeSH</a:t>
            </a:r>
            <a:r>
              <a:rPr lang="zh-TW" altLang="en-US" sz="4000" dirty="0"/>
              <a:t>搜尋</a:t>
            </a:r>
            <a:r>
              <a:rPr lang="en-US" altLang="zh-TW" sz="4000" dirty="0"/>
              <a:t>PubMed</a:t>
            </a:r>
            <a:r>
              <a:rPr lang="zh-TW" altLang="en-US" sz="4000" dirty="0"/>
              <a:t>的好處？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F3F2A-EF41-CF8C-AEF3-BF5CEFD8836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詞彙一致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層級控制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有效排除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以上皆是</a:t>
            </a:r>
          </a:p>
        </p:txBody>
      </p:sp>
    </p:spTree>
    <p:extLst>
      <p:ext uri="{BB962C8B-B14F-4D97-AF65-F5344CB8AC3E}">
        <p14:creationId xmlns:p14="http://schemas.microsoft.com/office/powerpoint/2010/main" val="4084453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9CAB0F-C70A-E5B0-A052-2639ACB8CC68}"/>
              </a:ext>
            </a:extLst>
          </p:cNvPr>
          <p:cNvSpPr txBox="1">
            <a:spLocks/>
          </p:cNvSpPr>
          <p:nvPr/>
        </p:nvSpPr>
        <p:spPr>
          <a:xfrm>
            <a:off x="3320313" y="3111287"/>
            <a:ext cx="6907769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Impact factor=5 </a:t>
            </a:r>
            <a:r>
              <a:rPr lang="zh-TW" altLang="en-US" sz="4000" dirty="0"/>
              <a:t>的白話文？</a:t>
            </a:r>
          </a:p>
        </p:txBody>
      </p:sp>
    </p:spTree>
    <p:extLst>
      <p:ext uri="{BB962C8B-B14F-4D97-AF65-F5344CB8AC3E}">
        <p14:creationId xmlns:p14="http://schemas.microsoft.com/office/powerpoint/2010/main" val="2478203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D12144-3C4E-A544-1E74-30823E2964F6}"/>
              </a:ext>
            </a:extLst>
          </p:cNvPr>
          <p:cNvSpPr txBox="1">
            <a:spLocks/>
          </p:cNvSpPr>
          <p:nvPr/>
        </p:nvSpPr>
        <p:spPr>
          <a:xfrm>
            <a:off x="3320313" y="3111287"/>
            <a:ext cx="6907769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H</a:t>
            </a:r>
            <a:r>
              <a:rPr lang="zh-TW" altLang="en-US" sz="4000" dirty="0"/>
              <a:t> </a:t>
            </a:r>
            <a:r>
              <a:rPr lang="en-US" altLang="zh-TW" sz="4000" dirty="0"/>
              <a:t>index=5 </a:t>
            </a:r>
            <a:r>
              <a:rPr lang="zh-TW" altLang="en-US" sz="4000" dirty="0"/>
              <a:t>的白話文？</a:t>
            </a:r>
          </a:p>
        </p:txBody>
      </p:sp>
    </p:spTree>
    <p:extLst>
      <p:ext uri="{BB962C8B-B14F-4D97-AF65-F5344CB8AC3E}">
        <p14:creationId xmlns:p14="http://schemas.microsoft.com/office/powerpoint/2010/main" val="3457520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5A353E-13CD-2D9A-8937-9746D7CCF86E}"/>
              </a:ext>
            </a:extLst>
          </p:cNvPr>
          <p:cNvSpPr txBox="1">
            <a:spLocks/>
          </p:cNvSpPr>
          <p:nvPr/>
        </p:nvSpPr>
        <p:spPr>
          <a:xfrm>
            <a:off x="548833" y="500062"/>
            <a:ext cx="11211046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找</a:t>
            </a:r>
            <a:r>
              <a:rPr lang="en-US" altLang="zh-TW" sz="4000" dirty="0"/>
              <a:t>paper</a:t>
            </a:r>
            <a:r>
              <a:rPr lang="zh-TW" altLang="en-US" sz="4000" dirty="0"/>
              <a:t>時參照</a:t>
            </a:r>
            <a:r>
              <a:rPr lang="en-US" altLang="zh-TW" sz="4000" dirty="0"/>
              <a:t>citation</a:t>
            </a:r>
            <a:r>
              <a:rPr lang="zh-TW" altLang="en-US" sz="4000" dirty="0"/>
              <a:t>次數可避免什麼情況？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3ED500-D21A-54E1-E413-F03D6841BA5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濫竽充數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作者自己灌水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皆是</a:t>
            </a:r>
          </a:p>
        </p:txBody>
      </p:sp>
    </p:spTree>
    <p:extLst>
      <p:ext uri="{BB962C8B-B14F-4D97-AF65-F5344CB8AC3E}">
        <p14:creationId xmlns:p14="http://schemas.microsoft.com/office/powerpoint/2010/main" val="202370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64AB0EC-EBD6-4789-2798-940FEB8FC919}"/>
              </a:ext>
            </a:extLst>
          </p:cNvPr>
          <p:cNvSpPr txBox="1"/>
          <p:nvPr/>
        </p:nvSpPr>
        <p:spPr>
          <a:xfrm>
            <a:off x="1546379" y="1122819"/>
            <a:ext cx="9099242" cy="4602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布林邏輯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：在多組關鍵詞間加入</a:t>
            </a:r>
            <a:r>
              <a:rPr lang="zh-TW" altLang="en-US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大寫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TW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TW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TW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，以交集、聯集、差集的方式組合關鍵詞。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括號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：承上，當關鍵詞組間的結合有先後順序，可用括號包覆。如同數學邏輯，括號內先運算。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星號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：切截符號，可同時查到到多個字元，例如「</a:t>
            </a:r>
            <a:r>
              <a:rPr lang="en-US" altLang="zh-TW" sz="22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hypoxi</a:t>
            </a:r>
            <a:r>
              <a:rPr lang="zh-TW" altLang="en-US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」可查到「</a:t>
            </a:r>
            <a:r>
              <a:rPr lang="en-US" altLang="zh-TW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hypoxia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」、「</a:t>
            </a:r>
            <a:r>
              <a:rPr lang="en-US" altLang="zh-TW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hypoxic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」等不同詞性拼法。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引號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：當你的關鍵詞包含多個字，且是專有名詞，不想被拆開查詢時，可用 </a:t>
            </a:r>
            <a:r>
              <a:rPr lang="en-US" altLang="zh-TW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quotation mark 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將前後包覆。例如「</a:t>
            </a:r>
            <a:r>
              <a:rPr lang="en-US" altLang="zh-TW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altLang="zh-TW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coding RNA</a:t>
            </a:r>
            <a:r>
              <a:rPr lang="en-US" altLang="zh-TW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」不會查到「</a:t>
            </a:r>
            <a:r>
              <a:rPr lang="en-US" altLang="zh-TW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coding RNA </a:t>
            </a:r>
            <a:r>
              <a:rPr lang="zh-TW" altLang="en-US" sz="2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」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822A43-55DD-8F0A-197C-2085DD6F7AFD}"/>
              </a:ext>
            </a:extLst>
          </p:cNvPr>
          <p:cNvSpPr/>
          <p:nvPr/>
        </p:nvSpPr>
        <p:spPr>
          <a:xfrm>
            <a:off x="0" y="6550223"/>
            <a:ext cx="3180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http://tul.blog.ntu.edu.tw/archives/7156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04DFBDC-78B3-C081-57E0-989FA7EDE3DA}"/>
              </a:ext>
            </a:extLst>
          </p:cNvPr>
          <p:cNvSpPr txBox="1"/>
          <p:nvPr/>
        </p:nvSpPr>
        <p:spPr>
          <a:xfrm>
            <a:off x="5524268" y="344253"/>
            <a:ext cx="6192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202020"/>
                </a:solidFill>
                <a:effectLst/>
                <a:latin typeface="Raleway" pitchFamily="2" charset="0"/>
              </a:rPr>
              <a:t>關鍵詞搜尋小技巧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8255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F3325A-9A5F-9C13-4567-8BCF4635B6A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34561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想在有興趣的領域中找學校引用次數高的</a:t>
            </a:r>
            <a:r>
              <a:rPr lang="en-US" altLang="zh-TW" sz="4000" dirty="0"/>
              <a:t>paper</a:t>
            </a:r>
            <a:r>
              <a:rPr lang="zh-TW" altLang="en-US" sz="4000" dirty="0"/>
              <a:t>要去哪個網站？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05990C-A24F-128C-6644-FB029AC818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altLang="zh-TW"/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PubMed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NCBI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EndNote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Essential Science Indicators(ESI)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1005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DA1507-06D2-2A0E-6475-3DFB030B1C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34561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如何知道老師有新文章？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A05293-5DCD-A9F1-11F6-83E81225A7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Advanced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 err="1"/>
              <a:t>Creat</a:t>
            </a:r>
            <a:r>
              <a:rPr lang="en-US" altLang="zh-TW" dirty="0"/>
              <a:t> alert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 err="1"/>
              <a:t>Creat</a:t>
            </a:r>
            <a:r>
              <a:rPr lang="en-US" altLang="zh-TW" dirty="0"/>
              <a:t> RSS</a:t>
            </a:r>
          </a:p>
        </p:txBody>
      </p:sp>
    </p:spTree>
    <p:extLst>
      <p:ext uri="{BB962C8B-B14F-4D97-AF65-F5344CB8AC3E}">
        <p14:creationId xmlns:p14="http://schemas.microsoft.com/office/powerpoint/2010/main" val="3526408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9FF324-0FB3-9FB6-3708-F71D578208B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/>
              <a:t>用</a:t>
            </a:r>
            <a:r>
              <a:rPr lang="en-US" altLang="zh-TW" sz="4000"/>
              <a:t>NLM catalog</a:t>
            </a:r>
            <a:r>
              <a:rPr lang="zh-TW" altLang="en-US" sz="4000"/>
              <a:t>找</a:t>
            </a:r>
            <a:r>
              <a:rPr lang="en-US" altLang="zh-TW" sz="4000"/>
              <a:t>cancer</a:t>
            </a:r>
            <a:r>
              <a:rPr lang="zh-TW" altLang="en-US" sz="4000"/>
              <a:t> </a:t>
            </a:r>
            <a:r>
              <a:rPr lang="en-US" altLang="zh-TW" sz="4000"/>
              <a:t>research</a:t>
            </a:r>
            <a:r>
              <a:rPr lang="zh-TW" altLang="en-US" sz="4000"/>
              <a:t>的縮寫要如何搜尋？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085B2D-25F2-7B0D-09FF-1D4A5D6074D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endParaRPr lang="en-US" altLang="zh-TW"/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cancer research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“cancer research”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[cancer research]”journal”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“cancer research”[journal]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72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1EC138-B86C-5FC4-BD43-39C4DE4DBBF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/>
              <a:t>用</a:t>
            </a:r>
            <a:r>
              <a:rPr lang="en-US" altLang="zh-TW" sz="4000"/>
              <a:t>NLM catalog</a:t>
            </a:r>
            <a:r>
              <a:rPr lang="zh-TW" altLang="en-US" sz="4000"/>
              <a:t>找</a:t>
            </a:r>
            <a:r>
              <a:rPr lang="en-US" altLang="zh-TW" sz="4000"/>
              <a:t>Transl Cancer Res</a:t>
            </a:r>
            <a:r>
              <a:rPr lang="zh-TW" altLang="en-US" sz="4000"/>
              <a:t>的全名要如何搜尋？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1DB86A-AB12-91CA-0751-2D1BA05A3D3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endParaRPr lang="en-US" altLang="zh-TW"/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Transl Cancer Res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“Transl Cancer Res”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[Transl Cancer Res]”title abbreviation”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/>
              <a:t>“Transl Cancer Res”[title abbreviation]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557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A77C170-3131-DDD9-CB86-365DFBDC7480}"/>
              </a:ext>
            </a:extLst>
          </p:cNvPr>
          <p:cNvSpPr txBox="1"/>
          <p:nvPr/>
        </p:nvSpPr>
        <p:spPr>
          <a:xfrm>
            <a:off x="5750511" y="344253"/>
            <a:ext cx="6192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202020"/>
                </a:solidFill>
                <a:effectLst/>
                <a:latin typeface="Raleway" pitchFamily="2" charset="0"/>
              </a:rPr>
              <a:t>限縮查詢欄位</a:t>
            </a:r>
            <a:endParaRPr lang="zh-TW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198664-A5B3-8B2B-A944-815B2C585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8" y="1367439"/>
            <a:ext cx="70961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B328D1-8E8A-A953-A51E-3BF4C608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19" y="2742941"/>
            <a:ext cx="6800110" cy="38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8988DCA-EBFD-6390-3457-83337290B4F2}"/>
              </a:ext>
            </a:extLst>
          </p:cNvPr>
          <p:cNvSpPr/>
          <p:nvPr/>
        </p:nvSpPr>
        <p:spPr>
          <a:xfrm>
            <a:off x="0" y="6550223"/>
            <a:ext cx="3180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http://tul.blog.ntu.edu.tw/archives/7156</a:t>
            </a:r>
          </a:p>
        </p:txBody>
      </p:sp>
    </p:spTree>
    <p:extLst>
      <p:ext uri="{BB962C8B-B14F-4D97-AF65-F5344CB8AC3E}">
        <p14:creationId xmlns:p14="http://schemas.microsoft.com/office/powerpoint/2010/main" val="104397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D0952BB-55C2-A6EE-7DE1-F98A779A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37" y="498410"/>
            <a:ext cx="6728611" cy="61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D8F8EBBC-87B3-8161-29D6-C1A608F6FE48}"/>
              </a:ext>
            </a:extLst>
          </p:cNvPr>
          <p:cNvSpPr/>
          <p:nvPr/>
        </p:nvSpPr>
        <p:spPr>
          <a:xfrm>
            <a:off x="0" y="6550223"/>
            <a:ext cx="3180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http://tul.blog.ntu.edu.tw/archives/7156</a:t>
            </a:r>
          </a:p>
        </p:txBody>
      </p:sp>
    </p:spTree>
    <p:extLst>
      <p:ext uri="{BB962C8B-B14F-4D97-AF65-F5344CB8AC3E}">
        <p14:creationId xmlns:p14="http://schemas.microsoft.com/office/powerpoint/2010/main" val="186577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FB3702-96CE-74B0-1591-172FE8BC94A4}"/>
              </a:ext>
            </a:extLst>
          </p:cNvPr>
          <p:cNvSpPr txBox="1">
            <a:spLocks/>
          </p:cNvSpPr>
          <p:nvPr/>
        </p:nvSpPr>
        <p:spPr>
          <a:xfrm>
            <a:off x="2372608" y="402959"/>
            <a:ext cx="9505165" cy="402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b="1" dirty="0"/>
              <a:t>練習－關鍵詞查詢與布林邏輯運用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A29679-C8E5-8C77-2453-3471C88E6802}"/>
              </a:ext>
            </a:extLst>
          </p:cNvPr>
          <p:cNvSpPr txBox="1">
            <a:spLocks/>
          </p:cNvSpPr>
          <p:nvPr/>
        </p:nvSpPr>
        <p:spPr>
          <a:xfrm>
            <a:off x="1745500" y="1809801"/>
            <a:ext cx="950516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查詢阿斯匹靈預防心臟病發作的相關文章，何者是最佳的檢索策略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“aspirin for heart attack prevention”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aspirin heart attack prevention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aspirin AND heart AND attack AND prevention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13D8A71-B041-6DA4-03DF-21D7540D9E48}"/>
              </a:ext>
            </a:extLst>
          </p:cNvPr>
          <p:cNvSpPr txBox="1">
            <a:spLocks/>
          </p:cNvSpPr>
          <p:nvPr/>
        </p:nvSpPr>
        <p:spPr>
          <a:xfrm>
            <a:off x="2004963" y="402959"/>
            <a:ext cx="9505165" cy="402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查詢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ED782D9-9653-3A6F-2385-4FE01410CE50}"/>
              </a:ext>
            </a:extLst>
          </p:cNvPr>
          <p:cNvSpPr txBox="1"/>
          <p:nvPr/>
        </p:nvSpPr>
        <p:spPr>
          <a:xfrm>
            <a:off x="1281260" y="1597725"/>
            <a:ext cx="9949992" cy="389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Medical Subject Heading (</a:t>
            </a:r>
            <a:r>
              <a:rPr lang="zh-TW" altLang="en-US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簡稱</a:t>
            </a:r>
            <a:r>
              <a:rPr lang="en-US" altLang="zh-TW" sz="28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醫學標題表</a:t>
            </a:r>
            <a:r>
              <a:rPr lang="en-US" altLang="zh-TW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(Medical Subject Headings</a:t>
            </a:r>
            <a:r>
              <a:rPr lang="zh-TW" altLang="en-US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，簡稱</a:t>
            </a:r>
            <a:r>
              <a:rPr lang="en-US" altLang="zh-TW" sz="28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n-US" altLang="zh-TW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是</a:t>
            </a:r>
            <a:r>
              <a:rPr lang="en-US" altLang="zh-TW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NLM</a:t>
            </a:r>
            <a:r>
              <a:rPr lang="zh-TW" altLang="en-US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針對生物醫學資料所整理出的標準詞彙控制表。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對同一概念採用固定的詞彙表達方式，以達到控制詞彙目的，方便生物醫學領域的學者或從業人員彼此間的溝通，更可用以陳述資料內容的主題意涵並提供檢索。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D505A4-44B8-259C-DDD4-325E5EC09CB8}"/>
              </a:ext>
            </a:extLst>
          </p:cNvPr>
          <p:cNvSpPr txBox="1"/>
          <p:nvPr/>
        </p:nvSpPr>
        <p:spPr>
          <a:xfrm>
            <a:off x="62846" y="6495775"/>
            <a:ext cx="6193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http://tul.blog.ntu.edu.tw/archives/7180</a:t>
            </a:r>
          </a:p>
        </p:txBody>
      </p:sp>
    </p:spTree>
    <p:extLst>
      <p:ext uri="{BB962C8B-B14F-4D97-AF65-F5344CB8AC3E}">
        <p14:creationId xmlns:p14="http://schemas.microsoft.com/office/powerpoint/2010/main" val="82245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41E6B2F0-16A5-033B-5831-71B699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5416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C7E2AC-B029-833F-5E4E-D34DB795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59" y="526827"/>
            <a:ext cx="5950541" cy="60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1967</Words>
  <Application>Microsoft Office PowerPoint</Application>
  <PresentationFormat>寬螢幕</PresentationFormat>
  <Paragraphs>162</Paragraphs>
  <Slides>43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0" baseType="lpstr">
      <vt:lpstr>標楷體</vt:lpstr>
      <vt:lpstr>Arial</vt:lpstr>
      <vt:lpstr>Calibri</vt:lpstr>
      <vt:lpstr>Calibri Light</vt:lpstr>
      <vt:lpstr>Helvetica</vt:lpstr>
      <vt:lpstr>Raleway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 C</dc:creator>
  <cp:lastModifiedBy>Y C</cp:lastModifiedBy>
  <cp:revision>27</cp:revision>
  <dcterms:created xsi:type="dcterms:W3CDTF">2022-07-31T14:52:30Z</dcterms:created>
  <dcterms:modified xsi:type="dcterms:W3CDTF">2022-08-01T04:24:03Z</dcterms:modified>
</cp:coreProperties>
</file>