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  <p:sldId id="269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6" r:id="rId25"/>
    <p:sldId id="267" r:id="rId26"/>
    <p:sldId id="268" r:id="rId27"/>
    <p:sldId id="282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8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3A39F-DA95-40DC-BD30-B02AC7EF7805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166DF-745E-4580-A7AA-DB826C480C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81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166DF-745E-4580-A7AA-DB826C480CB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94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241D28-2256-437C-98EA-9E0C7CA3D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5A715F7-86BA-43F5-9664-ADADEEFE7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B5814B-4F99-429F-A4C8-458C68C0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F114-E707-4B93-8208-1795D5CBE4E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CD9230-3682-470D-9600-322EA1F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057CAC-14E0-44A4-A512-AB3340BE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9684-BA64-4C17-8C6B-7530539998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93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D06DEA-2736-4074-9EAC-716991A4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DC193A3-3718-4152-937F-BB8AF57E2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AFED6E-46DA-4E17-B374-0DFB67773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F114-E707-4B93-8208-1795D5CBE4E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D69CCE-7AF9-412E-938C-557C2A79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A507F1-17C7-421D-9519-1226867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9684-BA64-4C17-8C6B-7530539998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2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73A0BCE-D3F9-4F7B-96BA-0DC9A9065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4FFA58C-CC0E-4E5C-82DD-7F3FABE1E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D07411-B5C2-4B65-92C8-985E3841C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F114-E707-4B93-8208-1795D5CBE4E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D07B01-E686-497F-B4E6-DA89D67E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A617BB-56E3-4CC3-B13F-88930174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9684-BA64-4C17-8C6B-7530539998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65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C05AD1-A012-4B1B-83E3-2548B36B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6066EC-CEA6-4A91-9BF7-48AA5DCCF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1DA5B1-7FEC-44B7-B3E5-0C10F84A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F114-E707-4B93-8208-1795D5CBE4E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079885-2ECC-4866-9106-064C8B71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E4FE6A-EE98-4A67-A605-52134675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9684-BA64-4C17-8C6B-7530539998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45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E5EB38-B3D5-4556-8ECF-B29B4E59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9E42ABB-D32F-463D-ABD5-215BD9EC2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1F9793-3476-4C99-91C8-8BD34E83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F114-E707-4B93-8208-1795D5CBE4E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C6296F-2AA9-47C9-BE2A-E55B89C7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FDA8FA-A491-48BC-A0BE-C321CA27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9684-BA64-4C17-8C6B-7530539998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803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0CBACC-9807-4635-9F3D-C6D9752C7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F57095-EE27-4779-82E1-F9FA27DF9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FE091BC-24EB-440E-B110-B335571B9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77CA9CD-BC42-4BF1-96C8-7D26055C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F114-E707-4B93-8208-1795D5CBE4E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28BC6CE-2F86-4EEA-ACDE-1B5C52D8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CA73D8D-E450-47A6-BCC3-98332605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9684-BA64-4C17-8C6B-7530539998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89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CA5E8C-D15F-48C6-8BA0-89E02B10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82DDE-D101-43C7-9A0D-8FAEA94EC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98BD081-1156-4706-8E47-7F375F077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8B03D02-0CED-48F7-B1D7-9B2BBAD3A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E1EEFE7-EBFA-44A7-9BF0-76B2BA6A9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F3B027B-FFF9-4CA1-B5A1-C6CAC68C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F114-E707-4B93-8208-1795D5CBE4E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F25B055-2352-4BB6-8D81-BA8260B8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4831282-621F-48CF-A6EE-D55F60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9684-BA64-4C17-8C6B-7530539998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95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2D678A-A107-4B53-AB65-5D5D1683F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4CE9FC7-9482-483B-B43F-0536B3FF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F114-E707-4B93-8208-1795D5CBE4E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79C3D1D-0BBE-495F-BDA5-23C9FA68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39831AA-4453-4F80-9F2D-68CD5294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9684-BA64-4C17-8C6B-7530539998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43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7E6763B-37DB-4CCC-8549-16221B35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F114-E707-4B93-8208-1795D5CBE4E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D2F7955-177E-4F43-800C-F1722EBD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175E69D-F92D-4314-9625-DB043857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9684-BA64-4C17-8C6B-7530539998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921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432037-35FB-4297-A49B-03D847D1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E0278F-3E9A-4077-927F-4FD27295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A847602-9236-410F-9482-123D9E7F6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355C36D-BD37-4033-A38A-42B03250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F114-E707-4B93-8208-1795D5CBE4E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323F639-B8E9-4E5F-A0E7-696A3612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C66430D-1FB9-4823-AC9E-A9692468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9684-BA64-4C17-8C6B-7530539998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57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66FF42-DA50-4202-93FF-8E340723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F5A613D-17C7-481A-8147-79654C054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B7AEF38-5872-4543-ADB4-BD995B533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6C06DC6-7FAD-4979-94EF-1375BFC51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F114-E707-4B93-8208-1795D5CBE4E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F4D334C-5678-4FBF-ABAC-4EA318CC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64FB70B-2DC4-4AB9-BB60-50FC85FE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9684-BA64-4C17-8C6B-7530539998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79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FE497FE-42C4-42B0-9A67-D42C5093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6AB332E-B0B3-4B57-A0C2-DD7666A00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475E1B-2264-4679-B1F5-4345AEFF2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4F114-E707-4B93-8208-1795D5CBE4E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8A4975-09CC-4F4D-9C16-160A2F0B2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961A24-C720-42E8-85AB-8CABD7B06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D9684-BA64-4C17-8C6B-7530539998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04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4FEE4A-5DED-4684-B2FB-D2FEBD394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7806" y="132416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use Word for writing thesis and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presentation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9D4294-5ABA-424E-BB5E-8ED9F18B8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7806" y="3803836"/>
            <a:ext cx="9144000" cy="1655762"/>
          </a:xfrm>
        </p:spPr>
        <p:txBody>
          <a:bodyPr/>
          <a:lstStyle/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照穎、俐妤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2022.09.19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A1D9428-7FB1-4870-ACAA-D1535A10F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" y="2257113"/>
            <a:ext cx="4014243" cy="290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1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FD217E-557D-4819-893D-E15C1561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901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每一頁都從新頁開始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96AD2F3-7CC4-4095-ABC4-52D274A8F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268" y="2374543"/>
            <a:ext cx="3706314" cy="237377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A1032EE-0E9F-4FCD-B4C4-93E10A8CE226}"/>
              </a:ext>
            </a:extLst>
          </p:cNvPr>
          <p:cNvSpPr/>
          <p:nvPr/>
        </p:nvSpPr>
        <p:spPr>
          <a:xfrm>
            <a:off x="3154156" y="2755207"/>
            <a:ext cx="648486" cy="3584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F3E5BC4-2A49-4C3C-97A0-0E3651B07B91}"/>
              </a:ext>
            </a:extLst>
          </p:cNvPr>
          <p:cNvSpPr/>
          <p:nvPr/>
        </p:nvSpPr>
        <p:spPr>
          <a:xfrm>
            <a:off x="1660268" y="3805715"/>
            <a:ext cx="1120769" cy="3421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B5C9FA1-484A-4957-8573-DE0F13564242}"/>
              </a:ext>
            </a:extLst>
          </p:cNvPr>
          <p:cNvSpPr txBox="1"/>
          <p:nvPr/>
        </p:nvSpPr>
        <p:spPr>
          <a:xfrm>
            <a:off x="5852161" y="2698451"/>
            <a:ext cx="5631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快捷鍵：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Ctrl+Enter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分頁符號優點：分頁符號以後的內容永遠會在新的一頁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420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80B6CA-B560-3951-763D-9FF563A5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頁碼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D0E9A8E-8FEE-BE00-0C20-A018B88FEB8A}"/>
              </a:ext>
            </a:extLst>
          </p:cNvPr>
          <p:cNvSpPr txBox="1"/>
          <p:nvPr/>
        </p:nvSpPr>
        <p:spPr>
          <a:xfrm>
            <a:off x="593652" y="1435506"/>
            <a:ext cx="4265641" cy="120032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pPr marL="590550" indent="-285750">
              <a:buFont typeface="Arial" panose="020B0604020202020204" pitchFamily="34" charset="0"/>
              <a:buChar char="•"/>
            </a:pPr>
            <a:r>
              <a:rPr lang="zh-TW" altLang="en-US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封面：無頁碼</a:t>
            </a:r>
            <a:endParaRPr lang="en-US" altLang="zh-TW" sz="24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90550" indent="-285750">
              <a:buFont typeface="Arial" panose="020B0604020202020204" pitchFamily="34" charset="0"/>
              <a:buChar char="•"/>
            </a:pPr>
            <a:r>
              <a:rPr lang="zh-TW" altLang="en-US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摘要 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ⅰ, ⅱ,</a:t>
            </a:r>
            <a:r>
              <a:rPr lang="zh-TW" altLang="en-US" sz="24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ⅲ…</a:t>
            </a:r>
            <a:endParaRPr lang="en-US" altLang="zh-TW" sz="2400" kern="1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90550" indent="-285750">
              <a:buFont typeface="Arial" panose="020B0604020202020204" pitchFamily="34" charset="0"/>
              <a:buChar char="•"/>
            </a:pPr>
            <a:r>
              <a:rPr lang="zh-TW" altLang="en-US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內文 </a:t>
            </a:r>
            <a:r>
              <a:rPr lang="en-US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1,2,3…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58BEE4D-31BB-857D-8277-65A80BEB5658}"/>
              </a:ext>
            </a:extLst>
          </p:cNvPr>
          <p:cNvGrpSpPr/>
          <p:nvPr/>
        </p:nvGrpSpPr>
        <p:grpSpPr>
          <a:xfrm>
            <a:off x="4009308" y="1137683"/>
            <a:ext cx="8079755" cy="5241852"/>
            <a:chOff x="4009308" y="1137683"/>
            <a:chExt cx="8079755" cy="5241852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25230997-4108-C9EF-1138-FB69A6E42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309" y="1137683"/>
              <a:ext cx="8079754" cy="5241852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26FD15B-EADC-DAE5-8E40-FC3211817EEF}"/>
                </a:ext>
              </a:extLst>
            </p:cNvPr>
            <p:cNvSpPr/>
            <p:nvPr/>
          </p:nvSpPr>
          <p:spPr>
            <a:xfrm>
              <a:off x="4009309" y="1137683"/>
              <a:ext cx="849984" cy="3934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D0F3976-2FDD-61CB-31BA-5A7B1F27B8DF}"/>
                </a:ext>
              </a:extLst>
            </p:cNvPr>
            <p:cNvSpPr/>
            <p:nvPr/>
          </p:nvSpPr>
          <p:spPr>
            <a:xfrm>
              <a:off x="4009309" y="1531088"/>
              <a:ext cx="1094532" cy="2978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375A671-BF28-0B18-1046-C523BD0717A6}"/>
                </a:ext>
              </a:extLst>
            </p:cNvPr>
            <p:cNvSpPr/>
            <p:nvPr/>
          </p:nvSpPr>
          <p:spPr>
            <a:xfrm>
              <a:off x="4009308" y="4316818"/>
              <a:ext cx="2476551" cy="6904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A7F85BB0-A6F9-8D86-B977-568D690E14C4}"/>
              </a:ext>
            </a:extLst>
          </p:cNvPr>
          <p:cNvSpPr txBox="1"/>
          <p:nvPr/>
        </p:nvSpPr>
        <p:spPr>
          <a:xfrm>
            <a:off x="94962" y="4431211"/>
            <a:ext cx="38988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因同一章節只能使用一種頁碼，需在兩種頁碼間插入</a:t>
            </a:r>
            <a:r>
              <a:rPr lang="zh-TW" altLang="en-US" sz="2400" dirty="0">
                <a:solidFill>
                  <a:srgbClr val="FF0000"/>
                </a:solidFill>
              </a:rPr>
              <a:t>分節符號</a:t>
            </a:r>
          </a:p>
        </p:txBody>
      </p:sp>
    </p:spTree>
    <p:extLst>
      <p:ext uri="{BB962C8B-B14F-4D97-AF65-F5344CB8AC3E}">
        <p14:creationId xmlns:p14="http://schemas.microsoft.com/office/powerpoint/2010/main" val="206755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4A0A7A-1E48-A56C-F2B4-5A78B51B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頁碼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A935B92-E69F-8E96-201B-507C321A5E26}"/>
              </a:ext>
            </a:extLst>
          </p:cNvPr>
          <p:cNvSpPr txBox="1"/>
          <p:nvPr/>
        </p:nvSpPr>
        <p:spPr>
          <a:xfrm>
            <a:off x="7621772" y="3673425"/>
            <a:ext cx="4570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按一下取消「連結到前一章節」</a:t>
            </a:r>
            <a:endParaRPr lang="zh-TW" altLang="en-US" sz="2400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90F958EC-D144-95E7-C70D-DE8B888BEF72}"/>
              </a:ext>
            </a:extLst>
          </p:cNvPr>
          <p:cNvGrpSpPr/>
          <p:nvPr/>
        </p:nvGrpSpPr>
        <p:grpSpPr>
          <a:xfrm>
            <a:off x="1662437" y="3889977"/>
            <a:ext cx="5544216" cy="1936665"/>
            <a:chOff x="1662437" y="3889977"/>
            <a:chExt cx="5544216" cy="193666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488C00DE-DB80-1AE9-E771-B979D9BA6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3697"/>
            <a:stretch/>
          </p:blipFill>
          <p:spPr>
            <a:xfrm>
              <a:off x="1662437" y="3889977"/>
              <a:ext cx="5544216" cy="193666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343A61C-1DD1-F0D4-742A-26A3FC4AD02C}"/>
                </a:ext>
              </a:extLst>
            </p:cNvPr>
            <p:cNvSpPr/>
            <p:nvPr/>
          </p:nvSpPr>
          <p:spPr>
            <a:xfrm>
              <a:off x="1889572" y="4763386"/>
              <a:ext cx="1268298" cy="2764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44CF98E2-316A-2869-8EF7-7F510B9F3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34" y="2101142"/>
            <a:ext cx="6788002" cy="153277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18553E3D-A286-0653-6C80-E69D328677FA}"/>
              </a:ext>
            </a:extLst>
          </p:cNvPr>
          <p:cNvSpPr txBox="1"/>
          <p:nvPr/>
        </p:nvSpPr>
        <p:spPr>
          <a:xfrm>
            <a:off x="990600" y="1612255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頁尾處</a:t>
            </a:r>
            <a:r>
              <a:rPr lang="zh-TW" altLang="en-US" sz="2400" b="0" i="0" dirty="0">
                <a:effectLst/>
                <a:latin typeface="Times New Roman" panose="02020603050405020304" pitchFamily="18" charset="0"/>
              </a:rPr>
              <a:t>快速按兩下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，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進入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「頁首及頁尾」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96728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6C87E0-EE9C-C9FF-C651-F4F26AA4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頁碼</a:t>
            </a:r>
            <a:endParaRPr lang="zh-TW" altLang="en-US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6BA4D34B-4FB2-48F4-56AD-68222E01E64D}"/>
              </a:ext>
            </a:extLst>
          </p:cNvPr>
          <p:cNvGrpSpPr/>
          <p:nvPr/>
        </p:nvGrpSpPr>
        <p:grpSpPr>
          <a:xfrm>
            <a:off x="838200" y="2163768"/>
            <a:ext cx="10820200" cy="4309675"/>
            <a:chOff x="977889" y="1690688"/>
            <a:chExt cx="10820200" cy="4309675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F93EEA82-73EA-FCAC-5B94-3B4AB6CCF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7890" y="1690688"/>
              <a:ext cx="10820199" cy="430967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423FF6A-5D5F-DAE2-0350-6E5B0495D547}"/>
                </a:ext>
              </a:extLst>
            </p:cNvPr>
            <p:cNvSpPr/>
            <p:nvPr/>
          </p:nvSpPr>
          <p:spPr>
            <a:xfrm>
              <a:off x="977889" y="1690689"/>
              <a:ext cx="510669" cy="3720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33D3623-22D0-4B0A-D0ED-7002DFCF4F00}"/>
                </a:ext>
              </a:extLst>
            </p:cNvPr>
            <p:cNvSpPr/>
            <p:nvPr/>
          </p:nvSpPr>
          <p:spPr>
            <a:xfrm>
              <a:off x="10250621" y="2622847"/>
              <a:ext cx="860402" cy="3117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75F4821-DC78-AF68-2707-2ACD8B433921}"/>
                </a:ext>
              </a:extLst>
            </p:cNvPr>
            <p:cNvSpPr/>
            <p:nvPr/>
          </p:nvSpPr>
          <p:spPr>
            <a:xfrm>
              <a:off x="10261039" y="3232297"/>
              <a:ext cx="1537050" cy="3117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41CAE69-8BAF-86EF-9D66-641BF4A77310}"/>
                </a:ext>
              </a:extLst>
            </p:cNvPr>
            <p:cNvSpPr/>
            <p:nvPr/>
          </p:nvSpPr>
          <p:spPr>
            <a:xfrm>
              <a:off x="5538005" y="4773907"/>
              <a:ext cx="849984" cy="3934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05E6440-E2F8-AFE0-A42C-127B2B5AB917}"/>
              </a:ext>
            </a:extLst>
          </p:cNvPr>
          <p:cNvSpPr txBox="1"/>
          <p:nvPr/>
        </p:nvSpPr>
        <p:spPr>
          <a:xfrm>
            <a:off x="838200" y="1557694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在目錄</a:t>
            </a:r>
            <a:r>
              <a:rPr lang="en-US" altLang="zh-TW" sz="2400" dirty="0"/>
              <a:t>/</a:t>
            </a:r>
            <a:r>
              <a:rPr lang="zh-TW" altLang="en-US" sz="2400" dirty="0"/>
              <a:t>摘要等頁面先插入純數字頁碼</a:t>
            </a:r>
          </a:p>
        </p:txBody>
      </p:sp>
    </p:spTree>
    <p:extLst>
      <p:ext uri="{BB962C8B-B14F-4D97-AF65-F5344CB8AC3E}">
        <p14:creationId xmlns:p14="http://schemas.microsoft.com/office/powerpoint/2010/main" val="241245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461ABC-9DAE-9568-2AD6-755C977C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頁碼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96CCB71C-28FA-E726-A225-EF07D2A30711}"/>
              </a:ext>
            </a:extLst>
          </p:cNvPr>
          <p:cNvGrpSpPr/>
          <p:nvPr/>
        </p:nvGrpSpPr>
        <p:grpSpPr>
          <a:xfrm>
            <a:off x="935664" y="2045006"/>
            <a:ext cx="1968354" cy="3452125"/>
            <a:chOff x="935664" y="2045006"/>
            <a:chExt cx="1968354" cy="3452125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1EF88F10-2F6A-B13C-EF37-740F4473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0366" y="2045006"/>
              <a:ext cx="1765997" cy="3452125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7BC7E33-8033-B162-3153-17738AE47FB0}"/>
                </a:ext>
              </a:extLst>
            </p:cNvPr>
            <p:cNvSpPr/>
            <p:nvPr/>
          </p:nvSpPr>
          <p:spPr>
            <a:xfrm>
              <a:off x="935664" y="2163768"/>
              <a:ext cx="701749" cy="10791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FACE428-2249-4D0B-0380-D5E0F3DAA7D4}"/>
                </a:ext>
              </a:extLst>
            </p:cNvPr>
            <p:cNvSpPr/>
            <p:nvPr/>
          </p:nvSpPr>
          <p:spPr>
            <a:xfrm>
              <a:off x="998467" y="4736847"/>
              <a:ext cx="1905551" cy="3880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6605F0E-35C2-E120-DAB3-C5C49E174FFD}"/>
              </a:ext>
            </a:extLst>
          </p:cNvPr>
          <p:cNvSpPr txBox="1"/>
          <p:nvPr/>
        </p:nvSpPr>
        <p:spPr>
          <a:xfrm>
            <a:off x="4517065" y="5851917"/>
            <a:ext cx="2277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目錄</a:t>
            </a:r>
            <a:r>
              <a:rPr lang="en-US" altLang="zh-TW" sz="2400" dirty="0"/>
              <a:t>/</a:t>
            </a:r>
            <a:r>
              <a:rPr lang="zh-TW" altLang="en-US" sz="2400" dirty="0"/>
              <a:t>摘要頁碼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EB024E3-32EB-6FAF-6645-81C1A95766B4}"/>
              </a:ext>
            </a:extLst>
          </p:cNvPr>
          <p:cNvSpPr txBox="1"/>
          <p:nvPr/>
        </p:nvSpPr>
        <p:spPr>
          <a:xfrm>
            <a:off x="8571614" y="5909408"/>
            <a:ext cx="2277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內文頁碼</a:t>
            </a: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D4949C15-FA33-CCD4-E4C7-CEC521D05E69}"/>
              </a:ext>
            </a:extLst>
          </p:cNvPr>
          <p:cNvGrpSpPr/>
          <p:nvPr/>
        </p:nvGrpSpPr>
        <p:grpSpPr>
          <a:xfrm>
            <a:off x="4152104" y="1906783"/>
            <a:ext cx="2746654" cy="3921523"/>
            <a:chOff x="4152104" y="1906783"/>
            <a:chExt cx="2746654" cy="3921523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9CE53C1-47DB-E3B1-7DB5-9D874ADD4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2104" y="1906783"/>
              <a:ext cx="2746654" cy="3921523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D44BF2C-9F96-DC3D-50EE-8BA38646A8B3}"/>
                </a:ext>
              </a:extLst>
            </p:cNvPr>
            <p:cNvSpPr/>
            <p:nvPr/>
          </p:nvSpPr>
          <p:spPr>
            <a:xfrm>
              <a:off x="4993207" y="2315303"/>
              <a:ext cx="1905551" cy="3880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0580435-05A9-D222-CE33-D33C5D1361C8}"/>
                </a:ext>
              </a:extLst>
            </p:cNvPr>
            <p:cNvSpPr/>
            <p:nvPr/>
          </p:nvSpPr>
          <p:spPr>
            <a:xfrm>
              <a:off x="4256658" y="4736847"/>
              <a:ext cx="2101612" cy="3880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1D9C99BE-6426-1571-3524-1AD8D28972FD}"/>
              </a:ext>
            </a:extLst>
          </p:cNvPr>
          <p:cNvGrpSpPr/>
          <p:nvPr/>
        </p:nvGrpSpPr>
        <p:grpSpPr>
          <a:xfrm>
            <a:off x="8146844" y="2045006"/>
            <a:ext cx="2888760" cy="3911572"/>
            <a:chOff x="8146844" y="2045006"/>
            <a:chExt cx="2888760" cy="3911572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A6FCB7C-2360-4F95-43D8-64F22BDDE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46844" y="2045006"/>
              <a:ext cx="2868486" cy="3911572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BC78191-A820-91B9-2875-FE77C24FA9A9}"/>
                </a:ext>
              </a:extLst>
            </p:cNvPr>
            <p:cNvSpPr/>
            <p:nvPr/>
          </p:nvSpPr>
          <p:spPr>
            <a:xfrm>
              <a:off x="9130053" y="2422493"/>
              <a:ext cx="1905551" cy="3880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D2D1258-1D61-DE4E-98A1-2C3E653C4EA1}"/>
                </a:ext>
              </a:extLst>
            </p:cNvPr>
            <p:cNvSpPr/>
            <p:nvPr/>
          </p:nvSpPr>
          <p:spPr>
            <a:xfrm>
              <a:off x="8314063" y="4930869"/>
              <a:ext cx="2101612" cy="3880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D70A4F2-4F68-69F4-567F-5700E281BCD6}"/>
              </a:ext>
            </a:extLst>
          </p:cNvPr>
          <p:cNvSpPr txBox="1"/>
          <p:nvPr/>
        </p:nvSpPr>
        <p:spPr>
          <a:xfrm>
            <a:off x="935664" y="1481399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設定起始頁碼為</a:t>
            </a:r>
            <a:r>
              <a:rPr lang="en-US" altLang="zh-TW" sz="2400" dirty="0"/>
              <a:t>1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21141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5B57E0-23A0-6822-A12F-4B041B04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插入單張橫向頁面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7F26B6B-E3A7-2058-B5AC-7DD52B182B56}"/>
              </a:ext>
            </a:extLst>
          </p:cNvPr>
          <p:cNvSpPr txBox="1"/>
          <p:nvPr/>
        </p:nvSpPr>
        <p:spPr>
          <a:xfrm>
            <a:off x="976421" y="3940797"/>
            <a:ext cx="42441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插入空白頁面→插入分節符號→版面配置→橫向</a:t>
            </a:r>
            <a:endParaRPr lang="en-US" altLang="zh-TW" sz="2400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3CB3E4B6-059E-9629-89A7-6197DE5DBAC2}"/>
              </a:ext>
            </a:extLst>
          </p:cNvPr>
          <p:cNvGrpSpPr/>
          <p:nvPr/>
        </p:nvGrpSpPr>
        <p:grpSpPr>
          <a:xfrm>
            <a:off x="976421" y="1476774"/>
            <a:ext cx="9823955" cy="2489170"/>
            <a:chOff x="976421" y="1476774"/>
            <a:chExt cx="9823955" cy="248917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9D25D81C-B794-02A8-B37C-0C16DFF50F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4457"/>
            <a:stretch/>
          </p:blipFill>
          <p:spPr>
            <a:xfrm>
              <a:off x="976421" y="1521419"/>
              <a:ext cx="9823955" cy="2444525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98EBFFD-6499-5B4E-6681-2695B9AA4E00}"/>
                </a:ext>
              </a:extLst>
            </p:cNvPr>
            <p:cNvSpPr/>
            <p:nvPr/>
          </p:nvSpPr>
          <p:spPr>
            <a:xfrm>
              <a:off x="2230789" y="1476774"/>
              <a:ext cx="799492" cy="4278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BBAA8A-BE6C-C174-7076-9CC0E55EE926}"/>
                </a:ext>
              </a:extLst>
            </p:cNvPr>
            <p:cNvSpPr/>
            <p:nvPr/>
          </p:nvSpPr>
          <p:spPr>
            <a:xfrm>
              <a:off x="976421" y="1904602"/>
              <a:ext cx="501505" cy="7322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25E39D6-8AAA-A397-382B-A39E4AE8E8A6}"/>
                </a:ext>
              </a:extLst>
            </p:cNvPr>
            <p:cNvSpPr/>
            <p:nvPr/>
          </p:nvSpPr>
          <p:spPr>
            <a:xfrm>
              <a:off x="1060086" y="3134947"/>
              <a:ext cx="835680" cy="4122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0033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E99991-1233-C33C-DC29-C676FF3F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橫向頁面的頁碼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8DD5112-4EB7-3679-DBE9-4752B2958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0661"/>
            <a:ext cx="9392133" cy="482624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B281603-5075-BBB5-4860-E85B9DF9F798}"/>
              </a:ext>
            </a:extLst>
          </p:cNvPr>
          <p:cNvSpPr/>
          <p:nvPr/>
        </p:nvSpPr>
        <p:spPr>
          <a:xfrm>
            <a:off x="741109" y="1840661"/>
            <a:ext cx="609226" cy="328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DE2053C-7821-4690-FE6B-5B23BCFAE21F}"/>
              </a:ext>
            </a:extLst>
          </p:cNvPr>
          <p:cNvSpPr/>
          <p:nvPr/>
        </p:nvSpPr>
        <p:spPr>
          <a:xfrm>
            <a:off x="8545407" y="2613952"/>
            <a:ext cx="673021" cy="3100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40BD72-F5C6-4B60-8AB8-B79FD4EF034E}"/>
              </a:ext>
            </a:extLst>
          </p:cNvPr>
          <p:cNvSpPr/>
          <p:nvPr/>
        </p:nvSpPr>
        <p:spPr>
          <a:xfrm>
            <a:off x="8619835" y="3356045"/>
            <a:ext cx="1236546" cy="341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544AFAA-537E-2C0D-FEB4-D32EAC6611A7}"/>
              </a:ext>
            </a:extLst>
          </p:cNvPr>
          <p:cNvSpPr/>
          <p:nvPr/>
        </p:nvSpPr>
        <p:spPr>
          <a:xfrm>
            <a:off x="5260319" y="3697244"/>
            <a:ext cx="1618945" cy="15233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352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C7DEA8-47BB-049E-8FA1-DD2713263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橫向頁面的頁碼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C7A80E40-0A59-DA9E-53CC-56C0657B8D7B}"/>
              </a:ext>
            </a:extLst>
          </p:cNvPr>
          <p:cNvGrpSpPr/>
          <p:nvPr/>
        </p:nvGrpSpPr>
        <p:grpSpPr>
          <a:xfrm>
            <a:off x="838200" y="1624306"/>
            <a:ext cx="6980845" cy="1251014"/>
            <a:chOff x="741109" y="1840661"/>
            <a:chExt cx="6980845" cy="1251014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312B36E6-9956-59E4-64C1-1B2053187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840661"/>
              <a:ext cx="6883754" cy="1251014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8437440-2D4A-4426-B26B-36B40EDE304F}"/>
                </a:ext>
              </a:extLst>
            </p:cNvPr>
            <p:cNvSpPr/>
            <p:nvPr/>
          </p:nvSpPr>
          <p:spPr>
            <a:xfrm>
              <a:off x="741109" y="1840661"/>
              <a:ext cx="609226" cy="3283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788B71D-EDAF-C996-37D1-427F154F3D83}"/>
                </a:ext>
              </a:extLst>
            </p:cNvPr>
            <p:cNvSpPr/>
            <p:nvPr/>
          </p:nvSpPr>
          <p:spPr>
            <a:xfrm>
              <a:off x="6518133" y="1852411"/>
              <a:ext cx="609226" cy="3283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C60F6126-E9D0-D609-7CE4-26B5025C37A0}"/>
              </a:ext>
            </a:extLst>
          </p:cNvPr>
          <p:cNvGrpSpPr/>
          <p:nvPr/>
        </p:nvGrpSpPr>
        <p:grpSpPr>
          <a:xfrm>
            <a:off x="4283149" y="3145955"/>
            <a:ext cx="7353678" cy="3460928"/>
            <a:chOff x="741109" y="3241648"/>
            <a:chExt cx="7353678" cy="3460928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B5AA58AF-0D02-E87E-22F8-355EDB96F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109" y="3241648"/>
              <a:ext cx="7353678" cy="3460928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290090D-6A7E-73BE-6BDB-5645C2F64FD8}"/>
                </a:ext>
              </a:extLst>
            </p:cNvPr>
            <p:cNvSpPr/>
            <p:nvPr/>
          </p:nvSpPr>
          <p:spPr>
            <a:xfrm>
              <a:off x="6146366" y="3489939"/>
              <a:ext cx="1005987" cy="3026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04E95FD-EEF3-0D99-6258-7572AA65F310}"/>
                </a:ext>
              </a:extLst>
            </p:cNvPr>
            <p:cNvSpPr/>
            <p:nvPr/>
          </p:nvSpPr>
          <p:spPr>
            <a:xfrm>
              <a:off x="6319657" y="5105676"/>
              <a:ext cx="1665393" cy="49768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56994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369F88-F113-420E-23EC-BDF5BDF26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建立目錄</a:t>
            </a:r>
            <a:r>
              <a:rPr lang="en-US" altLang="zh-TW" dirty="0"/>
              <a:t>/</a:t>
            </a:r>
            <a:r>
              <a:rPr lang="zh-TW" altLang="en-US" dirty="0"/>
              <a:t>表目錄</a:t>
            </a:r>
            <a:r>
              <a:rPr lang="en-US" altLang="zh-TW" dirty="0"/>
              <a:t>/</a:t>
            </a:r>
            <a:r>
              <a:rPr lang="zh-TW" altLang="en-US" dirty="0"/>
              <a:t>圖目錄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C275A97-C724-ECE5-1B64-B5CFD7D9E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888" y="1487868"/>
            <a:ext cx="6070912" cy="290844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4F818B5-6BC8-6131-F3EA-5124CA34B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790" y="3088150"/>
            <a:ext cx="3118010" cy="2616334"/>
          </a:xfrm>
          <a:prstGeom prst="rect">
            <a:avLst/>
          </a:prstGeom>
        </p:spPr>
      </p:pic>
      <p:grpSp>
        <p:nvGrpSpPr>
          <p:cNvPr id="17" name="群組 16">
            <a:extLst>
              <a:ext uri="{FF2B5EF4-FFF2-40B4-BE49-F238E27FC236}">
                <a16:creationId xmlns:a16="http://schemas.microsoft.com/office/drawing/2014/main" id="{E6575DC6-6D33-1E5B-F487-07A33823EC46}"/>
              </a:ext>
            </a:extLst>
          </p:cNvPr>
          <p:cNvGrpSpPr/>
          <p:nvPr/>
        </p:nvGrpSpPr>
        <p:grpSpPr>
          <a:xfrm>
            <a:off x="572386" y="1487867"/>
            <a:ext cx="4393016" cy="4115491"/>
            <a:chOff x="572386" y="1487867"/>
            <a:chExt cx="4393016" cy="4115491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279A0198-ECAE-C397-E313-DC0F50416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386" y="1487868"/>
              <a:ext cx="4393016" cy="4115490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BBC8AAD-466B-98A2-9B10-36056E9514C9}"/>
                </a:ext>
              </a:extLst>
            </p:cNvPr>
            <p:cNvSpPr/>
            <p:nvPr/>
          </p:nvSpPr>
          <p:spPr>
            <a:xfrm>
              <a:off x="3641002" y="1487867"/>
              <a:ext cx="675818" cy="3515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15E87FD-D1EE-A95A-7A9B-2C1713A4B8CA}"/>
                </a:ext>
              </a:extLst>
            </p:cNvPr>
            <p:cNvSpPr/>
            <p:nvPr/>
          </p:nvSpPr>
          <p:spPr>
            <a:xfrm>
              <a:off x="572386" y="1839432"/>
              <a:ext cx="614917" cy="83997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A1951883-9BC6-527E-BB03-C31D6F6FAAA3}"/>
              </a:ext>
            </a:extLst>
          </p:cNvPr>
          <p:cNvSpPr/>
          <p:nvPr/>
        </p:nvSpPr>
        <p:spPr>
          <a:xfrm>
            <a:off x="9456886" y="1775786"/>
            <a:ext cx="548351" cy="9036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A9A8159-09D9-0215-6D88-99CB22BA5B2F}"/>
              </a:ext>
            </a:extLst>
          </p:cNvPr>
          <p:cNvSpPr/>
          <p:nvPr/>
        </p:nvSpPr>
        <p:spPr>
          <a:xfrm>
            <a:off x="8911856" y="4061428"/>
            <a:ext cx="675818" cy="8399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71F1422-5522-ABA3-B90E-30ED77088FB5}"/>
              </a:ext>
            </a:extLst>
          </p:cNvPr>
          <p:cNvSpPr/>
          <p:nvPr/>
        </p:nvSpPr>
        <p:spPr>
          <a:xfrm>
            <a:off x="10005236" y="1775676"/>
            <a:ext cx="999461" cy="3237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FE19E59-5F79-25F3-AFAD-86F382C9E977}"/>
              </a:ext>
            </a:extLst>
          </p:cNvPr>
          <p:cNvSpPr txBox="1"/>
          <p:nvPr/>
        </p:nvSpPr>
        <p:spPr>
          <a:xfrm>
            <a:off x="572386" y="5704484"/>
            <a:ext cx="4244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建立目錄</a:t>
            </a:r>
            <a:endParaRPr lang="en-US" altLang="zh-TW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11A97BA-9610-B68E-9F48-1BBAFF14ECC2}"/>
              </a:ext>
            </a:extLst>
          </p:cNvPr>
          <p:cNvSpPr txBox="1"/>
          <p:nvPr/>
        </p:nvSpPr>
        <p:spPr>
          <a:xfrm>
            <a:off x="5212723" y="4610445"/>
            <a:ext cx="4244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建立表目錄</a:t>
            </a:r>
            <a:r>
              <a:rPr lang="en-US" altLang="zh-TW" sz="2400" dirty="0"/>
              <a:t>/</a:t>
            </a:r>
            <a:r>
              <a:rPr lang="zh-TW" altLang="en-US" sz="2400" dirty="0"/>
              <a:t>圖目錄</a:t>
            </a:r>
            <a:endParaRPr lang="en-US" altLang="zh-TW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FE8C8B4-6DF7-D10C-AB5C-82E31EE3CFCE}"/>
              </a:ext>
            </a:extLst>
          </p:cNvPr>
          <p:cNvSpPr txBox="1"/>
          <p:nvPr/>
        </p:nvSpPr>
        <p:spPr>
          <a:xfrm>
            <a:off x="5165251" y="5187859"/>
            <a:ext cx="31180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選取表格</a:t>
            </a:r>
            <a:r>
              <a:rPr lang="en-US" altLang="zh-TW" sz="2400" dirty="0"/>
              <a:t>/</a:t>
            </a:r>
            <a:r>
              <a:rPr lang="zh-TW" altLang="en-US" sz="2400" dirty="0"/>
              <a:t>圖→插入標號→插入圖表目錄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285197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54A527-2A33-6609-8218-AC97E08F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互動式動畫圖表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AE8046F-3285-4614-16F1-3E732BC54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986" y="163235"/>
            <a:ext cx="1253628" cy="117925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2EE2EF6-0859-69C0-D4C9-31DE349BF7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92" t="8604"/>
          <a:stretch/>
        </p:blipFill>
        <p:spPr>
          <a:xfrm>
            <a:off x="838200" y="1456716"/>
            <a:ext cx="3966211" cy="251980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D1FC818-D998-72AF-46E7-7BE7171DE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146" y="1273173"/>
            <a:ext cx="4194645" cy="251980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CD6F501-CB37-34C3-9D0E-02A1D4A2A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29" y="4311395"/>
            <a:ext cx="6303312" cy="2156019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FE0EF00-2EDC-A666-9A0E-2CA6437ABB97}"/>
              </a:ext>
            </a:extLst>
          </p:cNvPr>
          <p:cNvSpPr txBox="1"/>
          <p:nvPr/>
        </p:nvSpPr>
        <p:spPr>
          <a:xfrm>
            <a:off x="935115" y="3855657"/>
            <a:ext cx="42441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複製</a:t>
            </a:r>
            <a:r>
              <a:rPr lang="en-US" altLang="zh-TW" sz="2000" dirty="0"/>
              <a:t>Excel</a:t>
            </a:r>
            <a:r>
              <a:rPr lang="zh-TW" altLang="en-US" sz="2000" dirty="0"/>
              <a:t>裡製作的圖表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235C35-0F7B-1BC7-0819-09BD387604B2}"/>
              </a:ext>
            </a:extLst>
          </p:cNvPr>
          <p:cNvSpPr txBox="1"/>
          <p:nvPr/>
        </p:nvSpPr>
        <p:spPr>
          <a:xfrm>
            <a:off x="5554146" y="3826003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到</a:t>
            </a:r>
            <a:r>
              <a:rPr lang="en-US" altLang="zh-TW" sz="2000" dirty="0"/>
              <a:t>PPT</a:t>
            </a:r>
            <a:r>
              <a:rPr lang="zh-TW" altLang="en-US" sz="2000" dirty="0"/>
              <a:t>點「選擇性貼上」→「圖片</a:t>
            </a:r>
            <a:r>
              <a:rPr lang="en-US" altLang="zh-TW" sz="2000" dirty="0"/>
              <a:t>(Windows</a:t>
            </a:r>
            <a:r>
              <a:rPr lang="zh-TW" altLang="en-US" sz="2000" dirty="0"/>
              <a:t>中繼檔</a:t>
            </a:r>
            <a:r>
              <a:rPr lang="en-US" altLang="zh-TW" sz="2000" dirty="0"/>
              <a:t>)</a:t>
            </a:r>
            <a:r>
              <a:rPr lang="zh-TW" altLang="en-US" sz="2000" dirty="0"/>
              <a:t>」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7B9BA3C-80D6-8B4B-2C8E-3F69DF7575A3}"/>
              </a:ext>
            </a:extLst>
          </p:cNvPr>
          <p:cNvSpPr txBox="1"/>
          <p:nvPr/>
        </p:nvSpPr>
        <p:spPr>
          <a:xfrm>
            <a:off x="7047041" y="4723629"/>
            <a:ext cx="2703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右鍵→取消群組兩次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298A5A3F-8CFB-4CAC-D77D-73B6FD13B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1665" y="5301016"/>
            <a:ext cx="4838949" cy="113035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BDEDCCB6-F21C-1E31-E33F-0C9AB265AFE2}"/>
              </a:ext>
            </a:extLst>
          </p:cNvPr>
          <p:cNvSpPr/>
          <p:nvPr/>
        </p:nvSpPr>
        <p:spPr>
          <a:xfrm>
            <a:off x="6207642" y="2296631"/>
            <a:ext cx="2681177" cy="1856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28304A5-06D4-58A8-F39F-1A1A7706EE26}"/>
              </a:ext>
            </a:extLst>
          </p:cNvPr>
          <p:cNvSpPr/>
          <p:nvPr/>
        </p:nvSpPr>
        <p:spPr>
          <a:xfrm>
            <a:off x="8654016" y="6047428"/>
            <a:ext cx="936551" cy="4454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5C95B7E-1424-9745-19CA-513CC1880621}"/>
              </a:ext>
            </a:extLst>
          </p:cNvPr>
          <p:cNvSpPr/>
          <p:nvPr/>
        </p:nvSpPr>
        <p:spPr>
          <a:xfrm>
            <a:off x="5645338" y="5596718"/>
            <a:ext cx="1318988" cy="331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2894DEE-1550-A0FA-3EA6-34DA0B609FBF}"/>
              </a:ext>
            </a:extLst>
          </p:cNvPr>
          <p:cNvSpPr/>
          <p:nvPr/>
        </p:nvSpPr>
        <p:spPr>
          <a:xfrm>
            <a:off x="3235891" y="4923684"/>
            <a:ext cx="1318988" cy="331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062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81C2E7-55A2-4FD6-BC19-4FB4ADB3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顯示尺標單位為公分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2AA24F1-CC9C-4D45-8638-84C9712AF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49" y="2297204"/>
            <a:ext cx="3662389" cy="291943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B3ACC0D-5D3E-4195-8A75-5A9DB7BB3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210" b="1"/>
          <a:stretch/>
        </p:blipFill>
        <p:spPr>
          <a:xfrm>
            <a:off x="4533470" y="2297204"/>
            <a:ext cx="1628680" cy="389297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8DE31AD-41A7-4ADB-91DD-7DFD41179C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0" r="1"/>
          <a:stretch/>
        </p:blipFill>
        <p:spPr>
          <a:xfrm>
            <a:off x="6526924" y="2385043"/>
            <a:ext cx="5246764" cy="271177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4051EBB-835C-4E8E-8DBB-43D425003916}"/>
              </a:ext>
            </a:extLst>
          </p:cNvPr>
          <p:cNvSpPr/>
          <p:nvPr/>
        </p:nvSpPr>
        <p:spPr>
          <a:xfrm>
            <a:off x="449549" y="2579237"/>
            <a:ext cx="609893" cy="2963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C2A2E4F-2886-4288-ADA5-326703782759}"/>
              </a:ext>
            </a:extLst>
          </p:cNvPr>
          <p:cNvSpPr/>
          <p:nvPr/>
        </p:nvSpPr>
        <p:spPr>
          <a:xfrm>
            <a:off x="4583919" y="5575738"/>
            <a:ext cx="609893" cy="2963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4D9A1C3-E471-4DEB-874A-8CF9E08AD530}"/>
              </a:ext>
            </a:extLst>
          </p:cNvPr>
          <p:cNvSpPr/>
          <p:nvPr/>
        </p:nvSpPr>
        <p:spPr>
          <a:xfrm>
            <a:off x="6501699" y="3173073"/>
            <a:ext cx="609893" cy="2963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8DD5F7F-AF1F-42C7-B830-A9CE7BA5ED19}"/>
              </a:ext>
            </a:extLst>
          </p:cNvPr>
          <p:cNvSpPr/>
          <p:nvPr/>
        </p:nvSpPr>
        <p:spPr>
          <a:xfrm>
            <a:off x="7901801" y="4333415"/>
            <a:ext cx="1576428" cy="301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484FA76-DC3D-4AB0-B894-C6D56641B0AF}"/>
              </a:ext>
            </a:extLst>
          </p:cNvPr>
          <p:cNvSpPr txBox="1"/>
          <p:nvPr/>
        </p:nvSpPr>
        <p:spPr>
          <a:xfrm>
            <a:off x="905729" y="1511056"/>
            <a:ext cx="10380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/>
            <a:r>
              <a:rPr lang="zh-TW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檔案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選項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進階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2400" kern="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「顯示度量單位」</a:t>
            </a:r>
            <a:r>
              <a:rPr lang="zh-TW" altLang="en-US" sz="2400" kern="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選公分</a:t>
            </a:r>
            <a:r>
              <a:rPr lang="en-US" altLang="zh-TW" sz="2400" kern="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2400" kern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  <a:sym typeface="Wingdings" panose="05000000000000000000" pitchFamily="2" charset="2"/>
              </a:rPr>
              <a:t>取消</a:t>
            </a:r>
            <a:r>
              <a:rPr lang="zh-TW" altLang="zh-TW" sz="2400" kern="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「顯示字元寬度單位」</a:t>
            </a:r>
            <a:endParaRPr lang="zh-TW" altLang="zh-TW" sz="2400" u="sng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C4A94FE-3CBE-44F9-BBBD-F029CC1D8502}"/>
              </a:ext>
            </a:extLst>
          </p:cNvPr>
          <p:cNvSpPr/>
          <p:nvPr/>
        </p:nvSpPr>
        <p:spPr>
          <a:xfrm>
            <a:off x="7882882" y="3887418"/>
            <a:ext cx="3783893" cy="301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F7CC8A11-4487-E2FD-4005-A1A64CF26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6600" y="131150"/>
            <a:ext cx="1183623" cy="12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53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03B02A-2012-4A26-F841-8C290756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互動式動畫圖表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A9DE762-2670-0FD4-203D-5894BDA32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64" y="1461298"/>
            <a:ext cx="4781796" cy="340377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A510480-C8A3-6CEF-309B-19E645C8DE77}"/>
              </a:ext>
            </a:extLst>
          </p:cNvPr>
          <p:cNvSpPr txBox="1"/>
          <p:nvPr/>
        </p:nvSpPr>
        <p:spPr>
          <a:xfrm>
            <a:off x="838201" y="4665019"/>
            <a:ext cx="41484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圖表被拆解成小物件，可刪除不必要的項目，例如：背景、線條</a:t>
            </a:r>
          </a:p>
          <a:p>
            <a:endParaRPr lang="zh-TW" altLang="en-US" sz="2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01E0FFA-9A2C-F516-237B-698E206B5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813" y="1461298"/>
            <a:ext cx="5755834" cy="409601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A7553E5-72F2-E172-6F50-AA94C11A4F16}"/>
              </a:ext>
            </a:extLst>
          </p:cNvPr>
          <p:cNvSpPr txBox="1"/>
          <p:nvPr/>
        </p:nvSpPr>
        <p:spPr>
          <a:xfrm>
            <a:off x="5468813" y="5637820"/>
            <a:ext cx="4148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自訂動畫、觸發程序</a:t>
            </a:r>
          </a:p>
        </p:txBody>
      </p:sp>
    </p:spTree>
    <p:extLst>
      <p:ext uri="{BB962C8B-B14F-4D97-AF65-F5344CB8AC3E}">
        <p14:creationId xmlns:p14="http://schemas.microsoft.com/office/powerpoint/2010/main" val="3556111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131D5D-20F1-42CC-378C-95DF669E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/>
              <a:t>提高 </a:t>
            </a:r>
            <a:r>
              <a:rPr lang="en-US" altLang="zh-TW"/>
              <a:t>PowerPoint </a:t>
            </a:r>
            <a:r>
              <a:rPr lang="zh-TW" altLang="en-US"/>
              <a:t>匯出圖片的解析度至</a:t>
            </a:r>
            <a:r>
              <a:rPr lang="en-US" altLang="zh-TW"/>
              <a:t>300 dpi</a:t>
            </a:r>
            <a:br>
              <a:rPr lang="en-US" altLang="zh-TW"/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E28ABF2-AF6D-1559-B2E7-072F39BC3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44" y="2263184"/>
            <a:ext cx="5482528" cy="441406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D74A646-8921-E332-3DE9-B752EA08D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198" y="2388090"/>
            <a:ext cx="5709624" cy="410478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F25111E-A79C-193F-3610-85D673C9F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44" y="1232028"/>
            <a:ext cx="3416476" cy="90809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781FEE1-927D-56FC-E5C4-0989EDA1009E}"/>
              </a:ext>
            </a:extLst>
          </p:cNvPr>
          <p:cNvSpPr txBox="1"/>
          <p:nvPr/>
        </p:nvSpPr>
        <p:spPr>
          <a:xfrm>
            <a:off x="1881285" y="2140125"/>
            <a:ext cx="41484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/>
              <a:t>1. </a:t>
            </a:r>
            <a:r>
              <a:rPr lang="zh-TW" altLang="en-US" sz="2000" dirty="0"/>
              <a:t>在 </a:t>
            </a:r>
            <a:r>
              <a:rPr lang="en-US" altLang="zh-TW" sz="2000" dirty="0"/>
              <a:t>[</a:t>
            </a:r>
            <a:r>
              <a:rPr lang="zh-TW" altLang="en-US" sz="2000" dirty="0"/>
              <a:t>開啟</a:t>
            </a:r>
            <a:r>
              <a:rPr lang="en-US" altLang="zh-TW" sz="2000" dirty="0"/>
              <a:t>] </a:t>
            </a:r>
            <a:r>
              <a:rPr lang="zh-TW" altLang="en-US" sz="2000" dirty="0"/>
              <a:t>方塊中，輸入 </a:t>
            </a:r>
            <a:r>
              <a:rPr lang="en-US" altLang="zh-TW" sz="2000" dirty="0">
                <a:solidFill>
                  <a:srgbClr val="FF0000"/>
                </a:solidFill>
              </a:rPr>
              <a:t>regedit</a:t>
            </a:r>
            <a:r>
              <a:rPr lang="zh-TW" altLang="en-US" sz="2000" dirty="0"/>
              <a:t>，然後選取 </a:t>
            </a:r>
            <a:r>
              <a:rPr lang="en-US" altLang="zh-TW" sz="2000" dirty="0"/>
              <a:t>[</a:t>
            </a:r>
            <a:r>
              <a:rPr lang="zh-TW" altLang="en-US" sz="2000" dirty="0"/>
              <a:t>確定</a:t>
            </a:r>
            <a:r>
              <a:rPr lang="en-US" altLang="zh-TW" sz="2000" dirty="0"/>
              <a:t>]</a:t>
            </a:r>
            <a:endParaRPr lang="zh-TW" altLang="en-US" sz="20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ADBFE12-961A-B346-4AC3-53A34F9C8061}"/>
              </a:ext>
            </a:extLst>
          </p:cNvPr>
          <p:cNvSpPr txBox="1"/>
          <p:nvPr/>
        </p:nvSpPr>
        <p:spPr>
          <a:xfrm>
            <a:off x="6021572" y="1441761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2. PowerPoint 2016, 2019, Microsoft 365 PowerPoint: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HKEY_CURRENT_USER\Software\Microsoft\Office\16.0\PowerPoint\Options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69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3381F5F-E4B8-7A88-3192-E6610B3D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892393"/>
            <a:ext cx="6023296" cy="446792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1F8BA8C-2456-5D93-1585-0DE8CCDD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397" y="4163268"/>
            <a:ext cx="3854648" cy="217816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1A56F30-577E-AEF9-EC64-1B95F94C0ED2}"/>
              </a:ext>
            </a:extLst>
          </p:cNvPr>
          <p:cNvSpPr txBox="1"/>
          <p:nvPr/>
        </p:nvSpPr>
        <p:spPr>
          <a:xfrm>
            <a:off x="114300" y="159489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3. </a:t>
            </a:r>
            <a:r>
              <a:rPr lang="zh-TW" altLang="en-US" dirty="0"/>
              <a:t>選取 </a:t>
            </a:r>
            <a:r>
              <a:rPr lang="en-US" altLang="zh-TW" dirty="0"/>
              <a:t>[</a:t>
            </a:r>
            <a:r>
              <a:rPr lang="zh-TW" altLang="en-US" dirty="0"/>
              <a:t>選項</a:t>
            </a:r>
            <a:r>
              <a:rPr lang="en-US" altLang="zh-TW" dirty="0"/>
              <a:t>] </a:t>
            </a:r>
            <a:r>
              <a:rPr lang="zh-TW" altLang="en-US" dirty="0"/>
              <a:t>子機碼，指向 </a:t>
            </a:r>
            <a:r>
              <a:rPr lang="en-US" altLang="zh-TW" dirty="0"/>
              <a:t>[</a:t>
            </a:r>
            <a:r>
              <a:rPr lang="zh-TW" altLang="en-US" dirty="0"/>
              <a:t>編輯</a:t>
            </a:r>
            <a:r>
              <a:rPr lang="en-US" altLang="zh-TW" dirty="0"/>
              <a:t>] </a:t>
            </a:r>
            <a:r>
              <a:rPr lang="zh-TW" altLang="en-US" dirty="0"/>
              <a:t>功能表中的 </a:t>
            </a:r>
            <a:r>
              <a:rPr lang="en-US" altLang="zh-TW" dirty="0"/>
              <a:t>[</a:t>
            </a:r>
            <a:r>
              <a:rPr lang="zh-TW" altLang="en-US" dirty="0"/>
              <a:t>新增</a:t>
            </a:r>
            <a:r>
              <a:rPr lang="en-US" altLang="zh-TW" dirty="0"/>
              <a:t>]</a:t>
            </a:r>
            <a:r>
              <a:rPr lang="zh-TW" altLang="en-US" dirty="0"/>
              <a:t>，然後選取 </a:t>
            </a:r>
            <a:r>
              <a:rPr lang="en-US" altLang="zh-TW" dirty="0"/>
              <a:t>[DWORD (32 </a:t>
            </a:r>
            <a:r>
              <a:rPr lang="zh-TW" altLang="en-US" dirty="0"/>
              <a:t>位元</a:t>
            </a:r>
            <a:r>
              <a:rPr lang="en-US" altLang="zh-TW" dirty="0"/>
              <a:t>) </a:t>
            </a:r>
            <a:r>
              <a:rPr lang="zh-TW" altLang="en-US" dirty="0"/>
              <a:t>值</a:t>
            </a:r>
            <a:r>
              <a:rPr lang="en-US" altLang="zh-TW" dirty="0"/>
              <a:t>]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28965BA-1E98-E5E0-6AF8-4F79D9959E7D}"/>
              </a:ext>
            </a:extLst>
          </p:cNvPr>
          <p:cNvSpPr txBox="1"/>
          <p:nvPr/>
        </p:nvSpPr>
        <p:spPr>
          <a:xfrm>
            <a:off x="6254554" y="892393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4. </a:t>
            </a:r>
            <a:r>
              <a:rPr lang="zh-TW" altLang="en-US" dirty="0"/>
              <a:t>輸入 </a:t>
            </a:r>
            <a:r>
              <a:rPr lang="en-US" altLang="zh-TW" dirty="0" err="1">
                <a:solidFill>
                  <a:srgbClr val="FF0000"/>
                </a:solidFill>
              </a:rPr>
              <a:t>ExportBitmapResolution</a:t>
            </a:r>
            <a:r>
              <a:rPr lang="zh-TW" altLang="en-US" dirty="0"/>
              <a:t>，然後按下 </a:t>
            </a:r>
            <a:r>
              <a:rPr lang="en-US" altLang="zh-TW" dirty="0"/>
              <a:t>Enter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r>
              <a:rPr lang="en-US" altLang="zh-TW" dirty="0"/>
              <a:t>5. 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324DA17-8A90-2AF4-938B-6FD61E5A19CC}"/>
              </a:ext>
            </a:extLst>
          </p:cNvPr>
          <p:cNvSpPr/>
          <p:nvPr/>
        </p:nvSpPr>
        <p:spPr>
          <a:xfrm>
            <a:off x="114299" y="2127321"/>
            <a:ext cx="1352993" cy="1905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F331BB6-5C76-BCEC-15F7-E0FA76C31AEB}"/>
              </a:ext>
            </a:extLst>
          </p:cNvPr>
          <p:cNvSpPr/>
          <p:nvPr/>
        </p:nvSpPr>
        <p:spPr>
          <a:xfrm>
            <a:off x="545854" y="1166102"/>
            <a:ext cx="538667" cy="1905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6B74173-F5CC-C366-0E4B-C95FC92884DC}"/>
              </a:ext>
            </a:extLst>
          </p:cNvPr>
          <p:cNvSpPr/>
          <p:nvPr/>
        </p:nvSpPr>
        <p:spPr>
          <a:xfrm>
            <a:off x="2395919" y="4615340"/>
            <a:ext cx="1318988" cy="331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6D1E6E5-4AC2-122F-88D8-70F7302BC521}"/>
              </a:ext>
            </a:extLst>
          </p:cNvPr>
          <p:cNvSpPr/>
          <p:nvPr/>
        </p:nvSpPr>
        <p:spPr>
          <a:xfrm>
            <a:off x="3884477" y="4001948"/>
            <a:ext cx="1538127" cy="272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0C79C560-C0BC-DAE4-2310-D15F324F1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809" y="1261390"/>
            <a:ext cx="3759393" cy="844593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B21498BD-5473-8CB1-B2FB-510E30B2DC7D}"/>
              </a:ext>
            </a:extLst>
          </p:cNvPr>
          <p:cNvSpPr txBox="1"/>
          <p:nvPr/>
        </p:nvSpPr>
        <p:spPr>
          <a:xfrm>
            <a:off x="6214682" y="2264736"/>
            <a:ext cx="61775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5. </a:t>
            </a:r>
            <a:r>
              <a:rPr lang="zh-TW" altLang="en-US" dirty="0"/>
              <a:t>確定選取 </a:t>
            </a:r>
            <a:r>
              <a:rPr lang="en-US" altLang="zh-TW" dirty="0" err="1"/>
              <a:t>ExportBitmapResolution</a:t>
            </a:r>
            <a:r>
              <a:rPr lang="en-US" altLang="zh-TW" dirty="0"/>
              <a:t> </a:t>
            </a:r>
            <a:r>
              <a:rPr lang="zh-TW" altLang="en-US" dirty="0"/>
              <a:t>，然後選取 </a:t>
            </a:r>
            <a:r>
              <a:rPr lang="en-US" altLang="zh-TW" dirty="0"/>
              <a:t>[</a:t>
            </a:r>
            <a:r>
              <a:rPr lang="zh-TW" altLang="en-US" dirty="0"/>
              <a:t>編輯</a:t>
            </a:r>
            <a:r>
              <a:rPr lang="en-US" altLang="zh-TW" dirty="0"/>
              <a:t>] </a:t>
            </a:r>
            <a:r>
              <a:rPr lang="zh-TW" altLang="en-US" dirty="0"/>
              <a:t>功能表上的 </a:t>
            </a:r>
            <a:r>
              <a:rPr lang="en-US" altLang="zh-TW" dirty="0"/>
              <a:t>[</a:t>
            </a:r>
            <a:r>
              <a:rPr lang="zh-TW" altLang="en-US" dirty="0"/>
              <a:t>修改</a:t>
            </a:r>
            <a:r>
              <a:rPr lang="en-US" altLang="zh-TW" dirty="0"/>
              <a:t>]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r>
              <a:rPr lang="en-US" altLang="zh-TW" dirty="0"/>
              <a:t>6. </a:t>
            </a:r>
            <a:r>
              <a:rPr lang="zh-TW" altLang="en-US" dirty="0"/>
              <a:t>在 </a:t>
            </a:r>
            <a:r>
              <a:rPr lang="en-US" altLang="zh-TW" dirty="0"/>
              <a:t>[</a:t>
            </a:r>
            <a:r>
              <a:rPr lang="zh-TW" altLang="en-US" dirty="0"/>
              <a:t>編輯 </a:t>
            </a:r>
            <a:r>
              <a:rPr lang="en-US" altLang="zh-TW" dirty="0"/>
              <a:t>DWORD </a:t>
            </a:r>
            <a:r>
              <a:rPr lang="zh-TW" altLang="en-US" dirty="0"/>
              <a:t>值</a:t>
            </a:r>
            <a:r>
              <a:rPr lang="en-US" altLang="zh-TW" dirty="0"/>
              <a:t>] </a:t>
            </a:r>
            <a:r>
              <a:rPr lang="zh-TW" altLang="en-US" dirty="0"/>
              <a:t>對話方塊中，選取 </a:t>
            </a:r>
            <a:r>
              <a:rPr lang="en-US" altLang="zh-TW" dirty="0"/>
              <a:t>[</a:t>
            </a:r>
            <a:r>
              <a:rPr lang="zh-TW" altLang="en-US" dirty="0"/>
              <a:t>十進位</a:t>
            </a:r>
            <a:r>
              <a:rPr lang="en-US" altLang="zh-TW" dirty="0"/>
              <a:t>]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r>
              <a:rPr lang="en-US" altLang="zh-TW" dirty="0"/>
              <a:t>7. </a:t>
            </a:r>
            <a:r>
              <a:rPr lang="zh-TW" altLang="en-US" dirty="0"/>
              <a:t>在 </a:t>
            </a:r>
            <a:r>
              <a:rPr lang="en-US" altLang="zh-TW" dirty="0"/>
              <a:t>[</a:t>
            </a:r>
            <a:r>
              <a:rPr lang="zh-TW" altLang="en-US" dirty="0"/>
              <a:t>數值資料</a:t>
            </a:r>
            <a:r>
              <a:rPr lang="en-US" altLang="zh-TW" dirty="0"/>
              <a:t>] </a:t>
            </a:r>
            <a:r>
              <a:rPr lang="zh-TW" altLang="en-US" dirty="0"/>
              <a:t>方塊中，將解析度指定為 </a:t>
            </a:r>
            <a:r>
              <a:rPr lang="en-US" altLang="zh-TW" dirty="0"/>
              <a:t>300</a:t>
            </a:r>
            <a:r>
              <a:rPr lang="zh-TW" altLang="en-US" dirty="0"/>
              <a:t>。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B93F510-1998-0D33-2E35-8D1A2296F21F}"/>
              </a:ext>
            </a:extLst>
          </p:cNvPr>
          <p:cNvSpPr/>
          <p:nvPr/>
        </p:nvSpPr>
        <p:spPr>
          <a:xfrm>
            <a:off x="6348681" y="1231003"/>
            <a:ext cx="2051040" cy="2788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2453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599F622-4B8C-E2D0-B93B-73C73F92D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70" y="957371"/>
            <a:ext cx="6178868" cy="296560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11508F6-E232-259B-22A6-463D1B74828A}"/>
              </a:ext>
            </a:extLst>
          </p:cNvPr>
          <p:cNvSpPr txBox="1"/>
          <p:nvPr/>
        </p:nvSpPr>
        <p:spPr>
          <a:xfrm>
            <a:off x="582133" y="403114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8. </a:t>
            </a:r>
            <a:r>
              <a:rPr lang="zh-TW" altLang="en-US" dirty="0"/>
              <a:t>按一下 </a:t>
            </a:r>
            <a:r>
              <a:rPr lang="en-US" altLang="zh-TW" dirty="0"/>
              <a:t>[</a:t>
            </a:r>
            <a:r>
              <a:rPr lang="zh-TW" altLang="en-US" dirty="0"/>
              <a:t>檔案</a:t>
            </a:r>
            <a:r>
              <a:rPr lang="en-US" altLang="zh-TW" dirty="0"/>
              <a:t>]</a:t>
            </a:r>
            <a:r>
              <a:rPr lang="zh-TW" altLang="en-US" dirty="0"/>
              <a:t>功能表中的 </a:t>
            </a:r>
            <a:r>
              <a:rPr lang="en-US" altLang="zh-TW" dirty="0"/>
              <a:t>[</a:t>
            </a:r>
            <a:r>
              <a:rPr lang="zh-TW" altLang="en-US" dirty="0"/>
              <a:t>結束</a:t>
            </a:r>
            <a:r>
              <a:rPr lang="en-US" altLang="zh-TW" dirty="0"/>
              <a:t>] </a:t>
            </a:r>
            <a:r>
              <a:rPr lang="zh-TW" altLang="en-US" dirty="0"/>
              <a:t>以離開 </a:t>
            </a:r>
            <a:r>
              <a:rPr lang="en-US" altLang="zh-TW" dirty="0"/>
              <a:t>[</a:t>
            </a:r>
            <a:r>
              <a:rPr lang="zh-TW" altLang="en-US" dirty="0"/>
              <a:t>登錄編輯程式</a:t>
            </a:r>
            <a:r>
              <a:rPr lang="en-US" altLang="zh-TW" dirty="0"/>
              <a:t>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487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F2CA296-05EE-4F1B-9057-6F32B0209D43}"/>
              </a:ext>
            </a:extLst>
          </p:cNvPr>
          <p:cNvSpPr txBox="1"/>
          <p:nvPr/>
        </p:nvSpPr>
        <p:spPr>
          <a:xfrm>
            <a:off x="3989727" y="2598003"/>
            <a:ext cx="4212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90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EBE038-CA3E-4E74-B967-8912377120BD}"/>
              </a:ext>
            </a:extLst>
          </p:cNvPr>
          <p:cNvSpPr txBox="1"/>
          <p:nvPr/>
        </p:nvSpPr>
        <p:spPr>
          <a:xfrm>
            <a:off x="845596" y="218809"/>
            <a:ext cx="9345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下列何者是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顯示尺標單位為公分」的方法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9C5D14B-8745-4481-9CC9-637EF26B6A8B}"/>
              </a:ext>
            </a:extLst>
          </p:cNvPr>
          <p:cNvSpPr txBox="1"/>
          <p:nvPr/>
        </p:nvSpPr>
        <p:spPr>
          <a:xfrm>
            <a:off x="1413765" y="665981"/>
            <a:ext cx="10216721" cy="170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lphaUcPeriod"/>
              <a:defRPr/>
            </a:pP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選項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一般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kern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「顯示度量單位」</a:t>
            </a:r>
            <a:r>
              <a:rPr lang="zh-TW" altLang="en-US" kern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選公分</a:t>
            </a:r>
            <a:r>
              <a:rPr lang="en-US" altLang="zh-TW" kern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kern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  <a:sym typeface="Wingdings" panose="05000000000000000000" pitchFamily="2" charset="2"/>
              </a:rPr>
              <a:t>取消</a:t>
            </a:r>
            <a:r>
              <a:rPr lang="zh-TW" altLang="zh-TW" kern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「顯示字元寬度單位」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lphaUcPeriod"/>
              <a:defRPr/>
            </a:pP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資訊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進階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kern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「顯示度量單位」</a:t>
            </a:r>
            <a:r>
              <a:rPr lang="zh-TW" altLang="en-US" kern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選公分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勾選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「顯示字元寬度單位」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lphaUcPeriod"/>
              <a:defRPr/>
            </a:pP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選項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進階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kern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「顯示度量單位」</a:t>
            </a:r>
            <a:r>
              <a:rPr lang="zh-TW" altLang="en-US" kern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選公分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取消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「顯示字元寬度單位」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lphaUcPeriod"/>
              <a:defRPr/>
            </a:pP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資訊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進階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kern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「顯示度量單位」</a:t>
            </a:r>
            <a:r>
              <a:rPr lang="zh-TW" altLang="en-US" kern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選公分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取消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「顯示字元寬度單位」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A2A86EB-3B09-47A0-B518-D8359A37A2D1}"/>
              </a:ext>
            </a:extLst>
          </p:cNvPr>
          <p:cNvSpPr txBox="1"/>
          <p:nvPr/>
        </p:nvSpPr>
        <p:spPr>
          <a:xfrm>
            <a:off x="1073455" y="2881170"/>
            <a:ext cx="4987033" cy="1705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zh-TW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可以統一設定格式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從「</a:t>
            </a:r>
            <a:r>
              <a:rPr kumimoji="0" lang="zh-TW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檢視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kumimoji="0" lang="zh-TW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大綱模式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」設定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方便建立目錄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標題開始更改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BB92D3B-C0EF-4B28-8D90-609A7B789D4B}"/>
              </a:ext>
            </a:extLst>
          </p:cNvPr>
          <p:cNvSpPr txBox="1"/>
          <p:nvPr/>
        </p:nvSpPr>
        <p:spPr>
          <a:xfrm>
            <a:off x="1064577" y="5045869"/>
            <a:ext cx="6854303" cy="1705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0" lvl="0" indent="-4572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altLang="zh-TW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Ctrl+F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lvl="0" indent="-4572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altLang="zh-TW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Ctrl+H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lvl="0" indent="-4572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altLang="zh-TW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Ctrl+V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lvl="0" indent="-4572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altLang="zh-TW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Ctrl+C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0EAD835-7A57-403C-9612-61C1A97EAB1A}"/>
              </a:ext>
            </a:extLst>
          </p:cNvPr>
          <p:cNvSpPr txBox="1"/>
          <p:nvPr/>
        </p:nvSpPr>
        <p:spPr>
          <a:xfrm>
            <a:off x="845596" y="2507895"/>
            <a:ext cx="7048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與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建立階層」有關的的敘述何者</a:t>
            </a:r>
            <a:r>
              <a:rPr kumimoji="0" lang="zh-TW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有誤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?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E04022F-50F0-4B63-8B34-09D8F85EB92F}"/>
              </a:ext>
            </a:extLst>
          </p:cNvPr>
          <p:cNvSpPr txBox="1"/>
          <p:nvPr/>
        </p:nvSpPr>
        <p:spPr>
          <a:xfrm>
            <a:off x="845596" y="4665091"/>
            <a:ext cx="7048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  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下列何者是「取代」功能的快捷鍵？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1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9873D968-654B-4112-98D6-23B1A7301B2B}"/>
              </a:ext>
            </a:extLst>
          </p:cNvPr>
          <p:cNvSpPr txBox="1"/>
          <p:nvPr/>
        </p:nvSpPr>
        <p:spPr>
          <a:xfrm>
            <a:off x="1046818" y="609450"/>
            <a:ext cx="6854303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0" lvl="0" indent="-4572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</a:p>
          <a:p>
            <a:pPr marL="762000" lvl="0" indent="-457200">
              <a:lnSpc>
                <a:spcPct val="150000"/>
              </a:lnSpc>
              <a:buFont typeface="+mj-lt"/>
              <a:buAutoNum type="alphaUcPeriod"/>
              <a:defRPr/>
            </a:pP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lvl="0" indent="-4572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</a:p>
          <a:p>
            <a:pPr marL="762000" lvl="0" indent="-457200">
              <a:lnSpc>
                <a:spcPct val="150000"/>
              </a:lnSpc>
              <a:buFont typeface="+mj-lt"/>
              <a:buAutoNum type="alphaUcPeriod"/>
              <a:defRPr/>
            </a:pP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1AAE317-C4BC-4D3C-B72C-C5946061C02C}"/>
              </a:ext>
            </a:extLst>
          </p:cNvPr>
          <p:cNvSpPr txBox="1"/>
          <p:nvPr/>
        </p:nvSpPr>
        <p:spPr>
          <a:xfrm>
            <a:off x="845596" y="218809"/>
            <a:ext cx="9345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下列何者是對齊表格內小數點功能的符號？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86A7053-1D1B-49E9-AF1C-E60864309A1F}"/>
              </a:ext>
            </a:extLst>
          </p:cNvPr>
          <p:cNvSpPr txBox="1"/>
          <p:nvPr/>
        </p:nvSpPr>
        <p:spPr>
          <a:xfrm>
            <a:off x="845596" y="2102657"/>
            <a:ext cx="9345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下列何者是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「分頁符號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」的快捷鍵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79DA691-525B-4921-BD09-AFC1ED9D265F}"/>
              </a:ext>
            </a:extLst>
          </p:cNvPr>
          <p:cNvSpPr txBox="1"/>
          <p:nvPr/>
        </p:nvSpPr>
        <p:spPr>
          <a:xfrm>
            <a:off x="1046816" y="2492739"/>
            <a:ext cx="6854303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zh-TW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Ctrl+D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altLang="zh-TW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Ctrl+E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zh-TW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Shift+Enter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altLang="zh-TW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Ctrl+Enter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F74BD66-DF43-453D-8799-26B340325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440" y="609450"/>
            <a:ext cx="538902" cy="59503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D12FEF2-AEDA-42F0-BC5A-271E202B3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441" y="1338854"/>
            <a:ext cx="538902" cy="61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7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27496D7-FC9A-C5B2-67E0-53A1190F7720}"/>
              </a:ext>
            </a:extLst>
          </p:cNvPr>
          <p:cNvSpPr txBox="1"/>
          <p:nvPr/>
        </p:nvSpPr>
        <p:spPr>
          <a:xfrm>
            <a:off x="1216938" y="860038"/>
            <a:ext cx="8224774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符號之後使用不同的格式設定，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直向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橫向頁面、頁碼數字格式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indent="-4572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符號以下的東西在新的一頁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版面配置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分隔符號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接續本頁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以上皆是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3667B0F-A735-4918-A1EE-D4486BF42D4D}"/>
              </a:ext>
            </a:extLst>
          </p:cNvPr>
          <p:cNvSpPr txBox="1"/>
          <p:nvPr/>
        </p:nvSpPr>
        <p:spPr>
          <a:xfrm>
            <a:off x="1026350" y="398373"/>
            <a:ext cx="9345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有關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「分隔符號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」何者正確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153239E-3ED6-DAF8-3366-140D3398F789}"/>
              </a:ext>
            </a:extLst>
          </p:cNvPr>
          <p:cNvSpPr txBox="1"/>
          <p:nvPr/>
        </p:nvSpPr>
        <p:spPr>
          <a:xfrm>
            <a:off x="1026350" y="2606888"/>
            <a:ext cx="9345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有關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「目錄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」何者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錯誤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48675B7-4CA6-8EA7-F6B7-A919851A4352}"/>
              </a:ext>
            </a:extLst>
          </p:cNvPr>
          <p:cNvSpPr txBox="1"/>
          <p:nvPr/>
        </p:nvSpPr>
        <p:spPr>
          <a:xfrm>
            <a:off x="1209816" y="3027106"/>
            <a:ext cx="7466868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建立目錄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參考資料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圖目錄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參考資料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插入標號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插入圖表目錄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目錄一定要最後做，因為不能修改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目錄的頁碼用羅馬數字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6185EF4-2F44-2D24-68EA-DB72E2411CF4}"/>
              </a:ext>
            </a:extLst>
          </p:cNvPr>
          <p:cNvSpPr txBox="1"/>
          <p:nvPr/>
        </p:nvSpPr>
        <p:spPr>
          <a:xfrm>
            <a:off x="1026350" y="4731675"/>
            <a:ext cx="9345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有關建立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「互動式動畫圖表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」何者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錯誤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9F5895D-0BED-705D-42E4-47E4B136CE94}"/>
              </a:ext>
            </a:extLst>
          </p:cNvPr>
          <p:cNvSpPr txBox="1"/>
          <p:nvPr/>
        </p:nvSpPr>
        <p:spPr>
          <a:xfrm>
            <a:off x="1209816" y="5193340"/>
            <a:ext cx="7466868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點「選擇性貼上」</a:t>
            </a: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選「圖片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(Windows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中繼檔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只要取消群組一次就好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以上皆是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0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6AAE11-1117-4080-A9E5-291E2AC3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建立階層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333037D-E1CB-4D62-9C30-F5F8CE5CE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88575"/>
            <a:ext cx="4769954" cy="262148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BA98888-FFAF-49F3-98EC-EB5AA327C9CF}"/>
              </a:ext>
            </a:extLst>
          </p:cNvPr>
          <p:cNvSpPr/>
          <p:nvPr/>
        </p:nvSpPr>
        <p:spPr>
          <a:xfrm>
            <a:off x="4783850" y="2591850"/>
            <a:ext cx="609893" cy="2963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484C5A-1C3E-40CA-84BA-8535C1156DBF}"/>
              </a:ext>
            </a:extLst>
          </p:cNvPr>
          <p:cNvSpPr/>
          <p:nvPr/>
        </p:nvSpPr>
        <p:spPr>
          <a:xfrm>
            <a:off x="893972" y="2946050"/>
            <a:ext cx="924152" cy="270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A3191A1-B6DE-44B4-941C-15E7E16FC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879" y="2188575"/>
            <a:ext cx="5476915" cy="262891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0F3C8AC-99CD-4714-B670-B1A73457473A}"/>
              </a:ext>
            </a:extLst>
          </p:cNvPr>
          <p:cNvSpPr/>
          <p:nvPr/>
        </p:nvSpPr>
        <p:spPr>
          <a:xfrm>
            <a:off x="5992873" y="2536145"/>
            <a:ext cx="2173664" cy="7620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BA4CC0F-F101-4B0E-B64C-785C40E8206F}"/>
              </a:ext>
            </a:extLst>
          </p:cNvPr>
          <p:cNvSpPr txBox="1"/>
          <p:nvPr/>
        </p:nvSpPr>
        <p:spPr>
          <a:xfrm>
            <a:off x="5543155" y="1669863"/>
            <a:ext cx="3870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/>
            <a:r>
              <a:rPr lang="zh-TW" altLang="en-US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升階、</a:t>
            </a:r>
            <a:r>
              <a:rPr lang="zh-TW" altLang="en-US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降階、移動、增減</a:t>
            </a:r>
            <a:endParaRPr lang="zh-TW" altLang="zh-TW" sz="2000" u="sng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1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73C55C-C5B9-49B7-844D-E4C7EA14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建立階層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修改樣式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8135554-F9FB-4F52-9FE9-B9A11B99B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6"/>
          <a:stretch/>
        </p:blipFill>
        <p:spPr>
          <a:xfrm>
            <a:off x="1559112" y="1536783"/>
            <a:ext cx="4505358" cy="102759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8B252A5-F3D6-4636-8488-F3BBBD642A8B}"/>
              </a:ext>
            </a:extLst>
          </p:cNvPr>
          <p:cNvSpPr/>
          <p:nvPr/>
        </p:nvSpPr>
        <p:spPr>
          <a:xfrm>
            <a:off x="5794653" y="2271565"/>
            <a:ext cx="301347" cy="292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3ACF2CE-38D2-4F21-9E36-2578D9F85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669" y="2682655"/>
            <a:ext cx="3411801" cy="357501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1337C7D-7FAA-4F3B-B08F-8B0510515637}"/>
              </a:ext>
            </a:extLst>
          </p:cNvPr>
          <p:cNvSpPr/>
          <p:nvPr/>
        </p:nvSpPr>
        <p:spPr>
          <a:xfrm>
            <a:off x="3714656" y="4032047"/>
            <a:ext cx="930292" cy="256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F92631C-EEC5-4AFF-8215-B73D5019E4A1}"/>
              </a:ext>
            </a:extLst>
          </p:cNvPr>
          <p:cNvSpPr/>
          <p:nvPr/>
        </p:nvSpPr>
        <p:spPr>
          <a:xfrm>
            <a:off x="4080116" y="3508632"/>
            <a:ext cx="1746691" cy="256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7C9F193F-0EE6-4AC9-961E-3E42DF270C10}"/>
              </a:ext>
            </a:extLst>
          </p:cNvPr>
          <p:cNvGrpSpPr/>
          <p:nvPr/>
        </p:nvGrpSpPr>
        <p:grpSpPr>
          <a:xfrm>
            <a:off x="10773" y="3951577"/>
            <a:ext cx="4347796" cy="2516452"/>
            <a:chOff x="6255839" y="3864865"/>
            <a:chExt cx="4347796" cy="251645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6F80B7DD-A2ED-4ED3-A76F-8A7F68B155C0}"/>
                </a:ext>
              </a:extLst>
            </p:cNvPr>
            <p:cNvSpPr txBox="1"/>
            <p:nvPr/>
          </p:nvSpPr>
          <p:spPr>
            <a:xfrm>
              <a:off x="6340771" y="3864865"/>
              <a:ext cx="2606534" cy="40011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</p:spPr>
          <p:txBody>
            <a:bodyPr wrap="square">
              <a:spAutoFit/>
            </a:bodyPr>
            <a:lstStyle/>
            <a:p>
              <a:pPr marL="590550" indent="-285750">
                <a:buFont typeface="Arial" panose="020B0604020202020204" pitchFamily="34" charset="0"/>
                <a:buChar char="•"/>
              </a:pPr>
              <a:r>
                <a:rPr lang="zh-TW" altLang="en-US" sz="2000" u="sng" kern="1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論文格式</a:t>
              </a:r>
              <a:endParaRPr lang="zh-TW" altLang="zh-TW" sz="2000" u="sng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E24561E5-7B93-4F4E-ADFF-26506407AFEB}"/>
                </a:ext>
              </a:extLst>
            </p:cNvPr>
            <p:cNvSpPr txBox="1"/>
            <p:nvPr/>
          </p:nvSpPr>
          <p:spPr>
            <a:xfrm>
              <a:off x="6255839" y="4349992"/>
              <a:ext cx="4347796" cy="2031325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TW" altLang="en-US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中文字型</a:t>
              </a:r>
              <a:r>
                <a:rPr kumimoji="0" lang="en-US" altLang="zh-TW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: </a:t>
              </a:r>
              <a:r>
                <a:rPr lang="zh-TW" altLang="en-US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標楷體</a:t>
              </a:r>
              <a:endPara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zh-TW" altLang="en-US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英文字型</a:t>
              </a:r>
              <a:r>
                <a:rPr kumimoji="0" lang="zh-TW" altLang="en-US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en-US" altLang="zh-TW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kumimoji="0" lang="zh-TW" altLang="en-US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kumimoji="0" lang="en-US" altLang="zh-TW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Times New Roman</a:t>
              </a:r>
            </a:p>
            <a:p>
              <a:pPr marL="647700" indent="-342900">
                <a:buFont typeface="Wingdings" panose="05000000000000000000" pitchFamily="2" charset="2"/>
                <a:buChar char="Ø"/>
                <a:defRPr/>
              </a:pPr>
              <a:r>
                <a:rPr lang="zh-TW" altLang="en-US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內文字體大小 </a:t>
              </a:r>
              <a:r>
                <a:rPr lang="en-US" altLang="zh-TW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lang="zh-TW" altLang="en-US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12</a:t>
              </a: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TW" altLang="en-US" b="0" i="0" u="none" strike="noStrike" kern="1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行距 </a:t>
              </a:r>
              <a:r>
                <a:rPr kumimoji="0" lang="en-US" altLang="zh-TW" b="0" i="0" u="none" strike="noStrike" kern="1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kumimoji="0" lang="zh-TW" altLang="en-US" b="0" i="0" u="none" strike="noStrike" kern="1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en-US" altLang="zh-TW" b="0" i="0" u="none" strike="noStrike" kern="1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1.5</a:t>
              </a:r>
              <a:r>
                <a:rPr kumimoji="0" lang="zh-TW" altLang="en-US" b="0" i="0" u="none" strike="noStrike" kern="1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倍行高</a:t>
              </a:r>
              <a:endPara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zh-TW" altLang="en-US" kern="1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對齊方式 </a:t>
              </a:r>
              <a:r>
                <a:rPr lang="en-US" altLang="zh-TW" kern="1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lang="zh-TW" altLang="en-US" kern="1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左右對齊</a:t>
              </a:r>
              <a:endParaRPr lang="en-US" altLang="zh-TW" kern="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indent="-342900">
                <a:buFont typeface="Wingdings" panose="05000000000000000000" pitchFamily="2" charset="2"/>
                <a:buChar char="Ø"/>
                <a:defRPr/>
              </a:pPr>
              <a:r>
                <a:rPr lang="zh-TW" altLang="en-US" kern="1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英文段落第一行 </a:t>
              </a:r>
              <a:r>
                <a:rPr lang="en-US" altLang="zh-TW" kern="1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lang="zh-TW" altLang="en-US" kern="1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空</a:t>
              </a:r>
              <a:r>
                <a:rPr lang="en-US" altLang="zh-TW" kern="1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6</a:t>
              </a:r>
              <a:r>
                <a:rPr lang="zh-TW" altLang="en-US" kern="1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個字母</a:t>
              </a:r>
              <a:endPara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3D3D27C2-65EA-4597-8AE4-0D48D7DBE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366" y="715920"/>
            <a:ext cx="5076862" cy="577695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B165C99B-2ADF-42E7-B1A4-8CE263C9C092}"/>
              </a:ext>
            </a:extLst>
          </p:cNvPr>
          <p:cNvSpPr/>
          <p:nvPr/>
        </p:nvSpPr>
        <p:spPr>
          <a:xfrm>
            <a:off x="6704366" y="2298749"/>
            <a:ext cx="2363960" cy="602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01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B5414D-E081-405F-9B4B-2DC33CB0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建立階層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修改樣式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D4AE5030-395B-45DB-9AD2-AF765927DA9A}"/>
              </a:ext>
            </a:extLst>
          </p:cNvPr>
          <p:cNvGrpSpPr/>
          <p:nvPr/>
        </p:nvGrpSpPr>
        <p:grpSpPr>
          <a:xfrm>
            <a:off x="1318078" y="1355834"/>
            <a:ext cx="4728322" cy="5390465"/>
            <a:chOff x="2036985" y="1343222"/>
            <a:chExt cx="4728322" cy="5390465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0FD50F19-A037-431A-9D28-6F225E0A3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6985" y="1343222"/>
              <a:ext cx="4728322" cy="539046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2FDFF4D-FF41-4348-93A2-9112DDFC97FA}"/>
                </a:ext>
              </a:extLst>
            </p:cNvPr>
            <p:cNvSpPr/>
            <p:nvPr/>
          </p:nvSpPr>
          <p:spPr>
            <a:xfrm>
              <a:off x="2087515" y="6448731"/>
              <a:ext cx="554785" cy="2408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4A5047-A38E-4069-9D30-AFD859A13550}"/>
                </a:ext>
              </a:extLst>
            </p:cNvPr>
            <p:cNvSpPr/>
            <p:nvPr/>
          </p:nvSpPr>
          <p:spPr>
            <a:xfrm>
              <a:off x="2220997" y="4835394"/>
              <a:ext cx="554785" cy="2408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5D96B4F4-5646-4F79-9522-439C8560DEF8}"/>
              </a:ext>
            </a:extLst>
          </p:cNvPr>
          <p:cNvGrpSpPr/>
          <p:nvPr/>
        </p:nvGrpSpPr>
        <p:grpSpPr>
          <a:xfrm>
            <a:off x="7006004" y="320664"/>
            <a:ext cx="4347796" cy="2516452"/>
            <a:chOff x="6255839" y="3864865"/>
            <a:chExt cx="4347796" cy="251645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D2DC06AA-CBBF-45B6-A78A-344E794ADF81}"/>
                </a:ext>
              </a:extLst>
            </p:cNvPr>
            <p:cNvSpPr txBox="1"/>
            <p:nvPr/>
          </p:nvSpPr>
          <p:spPr>
            <a:xfrm>
              <a:off x="6340771" y="3864865"/>
              <a:ext cx="2606534" cy="40011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</p:spPr>
          <p:txBody>
            <a:bodyPr wrap="square">
              <a:spAutoFit/>
            </a:bodyPr>
            <a:lstStyle/>
            <a:p>
              <a:pPr marL="590550" indent="-285750">
                <a:buFont typeface="Arial" panose="020B0604020202020204" pitchFamily="34" charset="0"/>
                <a:buChar char="•"/>
              </a:pPr>
              <a:r>
                <a:rPr lang="zh-TW" altLang="en-US" sz="2000" u="sng" kern="1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論文格式</a:t>
              </a:r>
              <a:endParaRPr lang="zh-TW" altLang="zh-TW" sz="2000" u="sng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EEF35FDE-F6CA-4ABF-A4DD-8B32B62C65CA}"/>
                </a:ext>
              </a:extLst>
            </p:cNvPr>
            <p:cNvSpPr txBox="1"/>
            <p:nvPr/>
          </p:nvSpPr>
          <p:spPr>
            <a:xfrm>
              <a:off x="6255839" y="4349992"/>
              <a:ext cx="4347796" cy="2031325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TW" altLang="en-US" b="0" i="0" u="none" strike="noStrike" kern="1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中文字型</a:t>
              </a:r>
              <a:r>
                <a:rPr kumimoji="0" lang="en-US" altLang="zh-TW" b="0" i="0" u="none" strike="noStrike" kern="1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: </a:t>
              </a:r>
              <a:r>
                <a:rPr lang="zh-TW" altLang="en-US" kern="1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標楷體</a:t>
              </a:r>
              <a:endPara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zh-TW" altLang="en-US" kern="1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英文字型</a:t>
              </a:r>
              <a:r>
                <a:rPr kumimoji="0" lang="zh-TW" altLang="en-US" b="0" i="0" u="none" strike="noStrike" kern="1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en-US" altLang="zh-TW" b="0" i="0" u="none" strike="noStrike" kern="1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kumimoji="0" lang="zh-TW" altLang="en-US" b="0" i="0" u="none" strike="noStrike" kern="1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kumimoji="0" lang="en-US" altLang="zh-TW" b="0" i="0" u="none" strike="noStrike" kern="1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Times New Roman</a:t>
              </a:r>
            </a:p>
            <a:p>
              <a:pPr marL="647700" indent="-342900">
                <a:buFont typeface="Wingdings" panose="05000000000000000000" pitchFamily="2" charset="2"/>
                <a:buChar char="Ø"/>
                <a:defRPr/>
              </a:pPr>
              <a:r>
                <a:rPr lang="zh-TW" altLang="en-US" kern="1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內文字體大小 </a:t>
              </a:r>
              <a:r>
                <a:rPr lang="en-US" altLang="zh-TW" kern="1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lang="zh-TW" altLang="en-US" kern="1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kern="1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12</a:t>
              </a: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TW" altLang="en-US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行距 </a:t>
              </a:r>
              <a:r>
                <a:rPr kumimoji="0" lang="en-US" altLang="zh-TW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kumimoji="0" lang="zh-TW" altLang="en-US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en-US" altLang="zh-TW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1.5</a:t>
              </a:r>
              <a:r>
                <a:rPr kumimoji="0" lang="zh-TW" altLang="en-US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倍行高</a:t>
              </a:r>
              <a:endParaRPr kumimoji="0" lang="en-US" altLang="zh-TW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zh-TW" altLang="en-US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對齊方式 </a:t>
              </a:r>
              <a:r>
                <a:rPr lang="en-US" altLang="zh-TW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lang="zh-TW" altLang="en-US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左右對齊</a:t>
              </a:r>
              <a:endPara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indent="-342900">
                <a:buFont typeface="Wingdings" panose="05000000000000000000" pitchFamily="2" charset="2"/>
                <a:buChar char="Ø"/>
                <a:defRPr/>
              </a:pPr>
              <a:r>
                <a:rPr lang="zh-TW" altLang="en-US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英文段落第一行 </a:t>
              </a:r>
              <a:r>
                <a:rPr lang="en-US" altLang="zh-TW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lang="zh-TW" altLang="en-US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空</a:t>
              </a:r>
              <a:r>
                <a:rPr lang="en-US" altLang="zh-TW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6</a:t>
              </a:r>
              <a:r>
                <a:rPr lang="zh-TW" altLang="en-US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個字母</a:t>
              </a:r>
              <a:endParaRPr kumimoji="0" lang="en-US" altLang="zh-TW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E21B987F-CFAB-4DFB-8600-AD79D5879B5E}"/>
              </a:ext>
            </a:extLst>
          </p:cNvPr>
          <p:cNvGrpSpPr/>
          <p:nvPr/>
        </p:nvGrpSpPr>
        <p:grpSpPr>
          <a:xfrm>
            <a:off x="7427289" y="2660044"/>
            <a:ext cx="3505226" cy="4086255"/>
            <a:chOff x="7318166" y="2660044"/>
            <a:chExt cx="3505226" cy="4086255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80FF5107-4B10-495E-95F4-0A9A704B4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8166" y="2660044"/>
              <a:ext cx="3505226" cy="4086255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AF55B73-001E-4331-A495-B23F85E0FACC}"/>
                </a:ext>
              </a:extLst>
            </p:cNvPr>
            <p:cNvSpPr/>
            <p:nvPr/>
          </p:nvSpPr>
          <p:spPr>
            <a:xfrm>
              <a:off x="9179902" y="4564685"/>
              <a:ext cx="1622468" cy="4739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889CF34-ADDB-444E-9326-4329D3F43509}"/>
                </a:ext>
              </a:extLst>
            </p:cNvPr>
            <p:cNvSpPr/>
            <p:nvPr/>
          </p:nvSpPr>
          <p:spPr>
            <a:xfrm>
              <a:off x="7448311" y="5291666"/>
              <a:ext cx="2317827" cy="2270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002017F-FB12-41BE-932B-BFFBF865DB4D}"/>
                </a:ext>
              </a:extLst>
            </p:cNvPr>
            <p:cNvSpPr/>
            <p:nvPr/>
          </p:nvSpPr>
          <p:spPr>
            <a:xfrm>
              <a:off x="7448311" y="3506251"/>
              <a:ext cx="1664158" cy="2207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4EEED15-FE4D-4D68-B9B5-AB98E7AF480D}"/>
                </a:ext>
              </a:extLst>
            </p:cNvPr>
            <p:cNvSpPr/>
            <p:nvPr/>
          </p:nvSpPr>
          <p:spPr>
            <a:xfrm>
              <a:off x="7446469" y="6475133"/>
              <a:ext cx="2317827" cy="2270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B18683F-5F03-43DD-901F-4F8FC1BA9E46}"/>
                </a:ext>
              </a:extLst>
            </p:cNvPr>
            <p:cNvSpPr/>
            <p:nvPr/>
          </p:nvSpPr>
          <p:spPr>
            <a:xfrm>
              <a:off x="9179902" y="5736486"/>
              <a:ext cx="941560" cy="5571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95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70752A-5861-4330-826B-6CB3CBC6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建立特殊符號快捷鍵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67BD22-B3F9-4EF8-A2DF-C78393660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742"/>
          <a:stretch/>
        </p:blipFill>
        <p:spPr>
          <a:xfrm>
            <a:off x="893749" y="1732965"/>
            <a:ext cx="2297194" cy="163831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60B2096-2DD4-4A20-9835-9F01478D2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99"/>
          <a:stretch/>
        </p:blipFill>
        <p:spPr>
          <a:xfrm>
            <a:off x="3462108" y="1727201"/>
            <a:ext cx="1980149" cy="25980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4481577-E7F4-4C1C-8351-8A0DE7833865}"/>
              </a:ext>
            </a:extLst>
          </p:cNvPr>
          <p:cNvSpPr/>
          <p:nvPr/>
        </p:nvSpPr>
        <p:spPr>
          <a:xfrm>
            <a:off x="1986457" y="2049517"/>
            <a:ext cx="536027" cy="2648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3C92F3-F891-4095-9314-DD6F91CFAF38}"/>
              </a:ext>
            </a:extLst>
          </p:cNvPr>
          <p:cNvSpPr/>
          <p:nvPr/>
        </p:nvSpPr>
        <p:spPr>
          <a:xfrm>
            <a:off x="3493638" y="3990507"/>
            <a:ext cx="1355835" cy="2906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5C4A7C3-41F6-4C21-8B5E-2D867DBB2A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6"/>
          <a:stretch/>
        </p:blipFill>
        <p:spPr>
          <a:xfrm>
            <a:off x="5757568" y="1727201"/>
            <a:ext cx="5517931" cy="404429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1686EAD-4452-470E-AFD1-0331B8D83EBE}"/>
              </a:ext>
            </a:extLst>
          </p:cNvPr>
          <p:cNvSpPr/>
          <p:nvPr/>
        </p:nvSpPr>
        <p:spPr>
          <a:xfrm>
            <a:off x="5809066" y="2406807"/>
            <a:ext cx="1789913" cy="3048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F75D780-F873-4102-BAF0-F4A970C8EB9E}"/>
              </a:ext>
            </a:extLst>
          </p:cNvPr>
          <p:cNvSpPr/>
          <p:nvPr/>
        </p:nvSpPr>
        <p:spPr>
          <a:xfrm>
            <a:off x="6921062" y="5397842"/>
            <a:ext cx="797736" cy="3048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085E416-DC67-4496-B26B-64B19E6D2CA7}"/>
              </a:ext>
            </a:extLst>
          </p:cNvPr>
          <p:cNvSpPr txBox="1"/>
          <p:nvPr/>
        </p:nvSpPr>
        <p:spPr>
          <a:xfrm>
            <a:off x="341982" y="4890010"/>
            <a:ext cx="32603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℃ : </a:t>
            </a:r>
            <a:r>
              <a:rPr kumimoji="0" lang="zh-TW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字母符號</a:t>
            </a:r>
            <a:endParaRPr kumimoji="0" lang="en-US" altLang="zh-TW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04800" lvl="0">
              <a:defRPr/>
            </a:pPr>
            <a:r>
              <a:rPr lang="en-US" altLang="zh-TW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ɑ</a:t>
            </a:r>
            <a:r>
              <a:rPr lang="zh-TW" altLang="en-US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：國際音標擴充</a:t>
            </a:r>
            <a:endParaRPr lang="en-US" altLang="zh-TW" sz="2000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048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µ</a:t>
            </a:r>
            <a:r>
              <a:rPr kumimoji="0" lang="zh-TW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希臘文和科普特文</a:t>
            </a:r>
            <a:endParaRPr kumimoji="0" lang="zh-TW" altLang="zh-TW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5C445E0-A378-46B8-88F6-28D119CE4E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04"/>
          <a:stretch/>
        </p:blipFill>
        <p:spPr>
          <a:xfrm>
            <a:off x="3602291" y="1270699"/>
            <a:ext cx="4217802" cy="479587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EC62133-B00B-45DC-B4C9-BC18074433BE}"/>
              </a:ext>
            </a:extLst>
          </p:cNvPr>
          <p:cNvSpPr/>
          <p:nvPr/>
        </p:nvSpPr>
        <p:spPr>
          <a:xfrm>
            <a:off x="5107376" y="3382749"/>
            <a:ext cx="1151961" cy="4955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41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EAEAB844-CD87-49E6-B99E-4FEAE26BD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390" y="3076017"/>
            <a:ext cx="4905908" cy="312776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227686B-EA36-4568-8FF6-8E8A4D6B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搜索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取代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2B9A667-A4C9-449F-8BA1-7F35BE9ECBA3}"/>
              </a:ext>
            </a:extLst>
          </p:cNvPr>
          <p:cNvSpPr txBox="1"/>
          <p:nvPr/>
        </p:nvSpPr>
        <p:spPr>
          <a:xfrm>
            <a:off x="838200" y="1524890"/>
            <a:ext cx="346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常用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尋找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取代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276BE1D-0643-4858-AE55-85188B0F72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46"/>
          <a:stretch/>
        </p:blipFill>
        <p:spPr>
          <a:xfrm>
            <a:off x="1538715" y="2331249"/>
            <a:ext cx="1299886" cy="174722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FEA4DCE-1852-4052-A9D8-21937645D375}"/>
              </a:ext>
            </a:extLst>
          </p:cNvPr>
          <p:cNvSpPr/>
          <p:nvPr/>
        </p:nvSpPr>
        <p:spPr>
          <a:xfrm>
            <a:off x="1538715" y="2331249"/>
            <a:ext cx="1299886" cy="4055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B5364E2-50E6-44D7-B4C2-5258A6A3BF76}"/>
              </a:ext>
            </a:extLst>
          </p:cNvPr>
          <p:cNvSpPr txBox="1"/>
          <p:nvPr/>
        </p:nvSpPr>
        <p:spPr>
          <a:xfrm>
            <a:off x="2884199" y="2290203"/>
            <a:ext cx="251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快捷鍵：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Ctrl+F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6968F8F-E3CA-4059-B77A-403E93FFAE8E}"/>
              </a:ext>
            </a:extLst>
          </p:cNvPr>
          <p:cNvSpPr/>
          <p:nvPr/>
        </p:nvSpPr>
        <p:spPr>
          <a:xfrm>
            <a:off x="1545021" y="2780165"/>
            <a:ext cx="1299886" cy="40552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9703B97-DCB7-4806-880B-2012037B9C3C}"/>
              </a:ext>
            </a:extLst>
          </p:cNvPr>
          <p:cNvSpPr txBox="1"/>
          <p:nvPr/>
        </p:nvSpPr>
        <p:spPr>
          <a:xfrm>
            <a:off x="2884199" y="2751868"/>
            <a:ext cx="251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快捷鍵：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Ctrl+H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328BC7D-A36B-44A2-B401-CB2E5D430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412" y="654220"/>
            <a:ext cx="4895886" cy="238603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D5DF03E4-A31F-4495-BB4F-62EAB391B0AD}"/>
              </a:ext>
            </a:extLst>
          </p:cNvPr>
          <p:cNvSpPr/>
          <p:nvPr/>
        </p:nvSpPr>
        <p:spPr>
          <a:xfrm>
            <a:off x="6029466" y="2591334"/>
            <a:ext cx="898635" cy="3584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9BFB5421-6814-4CB8-AF17-69CAD5523FB8}"/>
              </a:ext>
            </a:extLst>
          </p:cNvPr>
          <p:cNvCxnSpPr>
            <a:cxnSpLocks/>
          </p:cNvCxnSpPr>
          <p:nvPr/>
        </p:nvCxnSpPr>
        <p:spPr>
          <a:xfrm flipV="1">
            <a:off x="5188089" y="2881937"/>
            <a:ext cx="695602" cy="10076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95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BF30AD-DC64-4DC1-9CF5-3F8EEF16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建立表格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A80CF58-BAD0-410D-8B55-6C26E1699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8"/>
          <a:stretch/>
        </p:blipFill>
        <p:spPr>
          <a:xfrm>
            <a:off x="793395" y="1825624"/>
            <a:ext cx="2922150" cy="417674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938AB53-DCF6-4DB6-901E-642EE895B7A3}"/>
              </a:ext>
            </a:extLst>
          </p:cNvPr>
          <p:cNvSpPr/>
          <p:nvPr/>
        </p:nvSpPr>
        <p:spPr>
          <a:xfrm>
            <a:off x="1740513" y="2150415"/>
            <a:ext cx="513957" cy="2711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34E113-6F30-4EC6-85D9-69FFE97D49A6}"/>
              </a:ext>
            </a:extLst>
          </p:cNvPr>
          <p:cNvSpPr/>
          <p:nvPr/>
        </p:nvSpPr>
        <p:spPr>
          <a:xfrm>
            <a:off x="1472499" y="2468897"/>
            <a:ext cx="536027" cy="785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0A339D6-0544-4BA6-9728-09C1C40B7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57"/>
          <a:stretch/>
        </p:blipFill>
        <p:spPr>
          <a:xfrm>
            <a:off x="3811050" y="2736578"/>
            <a:ext cx="3157310" cy="327682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CE5B7F6-C80F-4339-B523-49A797779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449" y="723508"/>
            <a:ext cx="6053272" cy="14901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C36C8D4-F6E2-4971-A7E8-2183CFEFA045}"/>
              </a:ext>
            </a:extLst>
          </p:cNvPr>
          <p:cNvSpPr/>
          <p:nvPr/>
        </p:nvSpPr>
        <p:spPr>
          <a:xfrm>
            <a:off x="7045995" y="1071473"/>
            <a:ext cx="338574" cy="785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44DC85F-B958-43AD-B91B-4876AC2F51B6}"/>
              </a:ext>
            </a:extLst>
          </p:cNvPr>
          <p:cNvSpPr/>
          <p:nvPr/>
        </p:nvSpPr>
        <p:spPr>
          <a:xfrm>
            <a:off x="7429622" y="1071473"/>
            <a:ext cx="509891" cy="785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C2D0A03-EE38-4E0F-BC7A-99A7A2AE1F58}"/>
              </a:ext>
            </a:extLst>
          </p:cNvPr>
          <p:cNvSpPr/>
          <p:nvPr/>
        </p:nvSpPr>
        <p:spPr>
          <a:xfrm>
            <a:off x="10137086" y="1071472"/>
            <a:ext cx="596077" cy="8984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1F4DBB3-96D0-49C1-A7B1-0DC5BC6DF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995" y="2285998"/>
            <a:ext cx="4819685" cy="4400582"/>
          </a:xfrm>
          <a:prstGeom prst="rect">
            <a:avLst/>
          </a:prstGeom>
        </p:spPr>
      </p:pic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4B898BFE-C6D1-40E1-BFE2-D331146D7DF0}"/>
              </a:ext>
            </a:extLst>
          </p:cNvPr>
          <p:cNvCxnSpPr>
            <a:stCxn id="10" idx="2"/>
          </p:cNvCxnSpPr>
          <p:nvPr/>
        </p:nvCxnSpPr>
        <p:spPr>
          <a:xfrm flipH="1">
            <a:off x="6028734" y="1856579"/>
            <a:ext cx="1186548" cy="879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D3309D57-EB07-433A-AFC0-3606243D090E}"/>
              </a:ext>
            </a:extLst>
          </p:cNvPr>
          <p:cNvCxnSpPr>
            <a:cxnSpLocks/>
          </p:cNvCxnSpPr>
          <p:nvPr/>
        </p:nvCxnSpPr>
        <p:spPr>
          <a:xfrm flipH="1">
            <a:off x="9972669" y="2019648"/>
            <a:ext cx="462455" cy="532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126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456975-CAA1-404D-A48C-6D71A180D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表格內以小數點對齊數字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4D5F3B1-173B-44BF-A768-4DF5208330F6}"/>
              </a:ext>
            </a:extLst>
          </p:cNvPr>
          <p:cNvSpPr txBox="1"/>
          <p:nvPr/>
        </p:nvSpPr>
        <p:spPr>
          <a:xfrm>
            <a:off x="7787704" y="5045362"/>
            <a:ext cx="98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before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2668010-9423-4BF3-ADBA-6744E4B7F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53" r="21145" b="9881"/>
          <a:stretch/>
        </p:blipFill>
        <p:spPr>
          <a:xfrm>
            <a:off x="859350" y="2350220"/>
            <a:ext cx="2071383" cy="230462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9A32792-6BD7-44F0-89EA-9E505600AF7A}"/>
              </a:ext>
            </a:extLst>
          </p:cNvPr>
          <p:cNvSpPr/>
          <p:nvPr/>
        </p:nvSpPr>
        <p:spPr>
          <a:xfrm>
            <a:off x="723034" y="3282856"/>
            <a:ext cx="536027" cy="548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F887729-D2BF-4D5C-8187-7A6AD56C4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533"/>
          <a:stretch/>
        </p:blipFill>
        <p:spPr>
          <a:xfrm>
            <a:off x="3226983" y="3282856"/>
            <a:ext cx="3342656" cy="151875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6CEB320-16BB-4B81-B43E-7F1E4D41CA97}"/>
              </a:ext>
            </a:extLst>
          </p:cNvPr>
          <p:cNvSpPr/>
          <p:nvPr/>
        </p:nvSpPr>
        <p:spPr>
          <a:xfrm>
            <a:off x="4422001" y="3482940"/>
            <a:ext cx="426720" cy="4293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88A0024-C73E-4B8D-8F46-25CE7B999D50}"/>
              </a:ext>
            </a:extLst>
          </p:cNvPr>
          <p:cNvSpPr txBox="1"/>
          <p:nvPr/>
        </p:nvSpPr>
        <p:spPr>
          <a:xfrm>
            <a:off x="3087783" y="2328325"/>
            <a:ext cx="406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選擇目標表格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在上排尺標上點選想要對齊的位置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7CCFC9B-595C-44E5-8B4C-A44EDCDA7C06}"/>
              </a:ext>
            </a:extLst>
          </p:cNvPr>
          <p:cNvSpPr txBox="1"/>
          <p:nvPr/>
        </p:nvSpPr>
        <p:spPr>
          <a:xfrm>
            <a:off x="10239167" y="5045362"/>
            <a:ext cx="98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after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BF6C34F-B0C4-4607-9015-47A75950D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196" y="2129367"/>
            <a:ext cx="2191153" cy="300918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CC66B53-C108-4BC7-AA8C-45C077D5A3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1880" r="3288"/>
          <a:stretch/>
        </p:blipFill>
        <p:spPr>
          <a:xfrm>
            <a:off x="9495452" y="2129367"/>
            <a:ext cx="2202338" cy="300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58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楷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974</Words>
  <Application>Microsoft Office PowerPoint</Application>
  <PresentationFormat>寬螢幕</PresentationFormat>
  <Paragraphs>126</Paragraphs>
  <Slides>27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Helvetica Neue</vt:lpstr>
      <vt:lpstr>標楷體</vt:lpstr>
      <vt:lpstr>Arial</vt:lpstr>
      <vt:lpstr>Calibri</vt:lpstr>
      <vt:lpstr>Times New Roman</vt:lpstr>
      <vt:lpstr>Wingdings</vt:lpstr>
      <vt:lpstr>Office 佈景主題</vt:lpstr>
      <vt:lpstr>How to use Word for writing thesis and Powerpoint for presentation</vt:lpstr>
      <vt:lpstr>顯示尺標單位為公分</vt:lpstr>
      <vt:lpstr>建立階層</vt:lpstr>
      <vt:lpstr>建立階層-修改樣式</vt:lpstr>
      <vt:lpstr>建立階層-修改樣式(續)</vt:lpstr>
      <vt:lpstr>建立特殊符號快捷鍵</vt:lpstr>
      <vt:lpstr>搜索/取代</vt:lpstr>
      <vt:lpstr>建立表格</vt:lpstr>
      <vt:lpstr>表格內以小數點對齊數字</vt:lpstr>
      <vt:lpstr>每一頁都從新頁開始</vt:lpstr>
      <vt:lpstr>頁碼</vt:lpstr>
      <vt:lpstr>頁碼</vt:lpstr>
      <vt:lpstr>頁碼</vt:lpstr>
      <vt:lpstr>頁碼</vt:lpstr>
      <vt:lpstr>插入單張橫向頁面</vt:lpstr>
      <vt:lpstr>橫向頁面的頁碼</vt:lpstr>
      <vt:lpstr>橫向頁面的頁碼</vt:lpstr>
      <vt:lpstr>建立目錄/表目錄/圖目錄</vt:lpstr>
      <vt:lpstr>互動式動畫圖表</vt:lpstr>
      <vt:lpstr>互動式動畫圖表</vt:lpstr>
      <vt:lpstr>提高 PowerPoint 匯出圖片的解析度至300 dpi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Chao</dc:creator>
  <cp:lastModifiedBy>106008422</cp:lastModifiedBy>
  <cp:revision>27</cp:revision>
  <dcterms:created xsi:type="dcterms:W3CDTF">2022-09-17T15:48:03Z</dcterms:created>
  <dcterms:modified xsi:type="dcterms:W3CDTF">2022-09-18T12:26:52Z</dcterms:modified>
</cp:coreProperties>
</file>