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01"/>
  </p:notesMasterIdLst>
  <p:sldIdLst>
    <p:sldId id="256" r:id="rId2"/>
    <p:sldId id="502" r:id="rId3"/>
    <p:sldId id="503" r:id="rId4"/>
    <p:sldId id="417" r:id="rId5"/>
    <p:sldId id="419" r:id="rId6"/>
    <p:sldId id="376" r:id="rId7"/>
    <p:sldId id="420" r:id="rId8"/>
    <p:sldId id="413" r:id="rId9"/>
    <p:sldId id="421" r:id="rId10"/>
    <p:sldId id="544" r:id="rId11"/>
    <p:sldId id="570" r:id="rId12"/>
    <p:sldId id="515" r:id="rId13"/>
    <p:sldId id="548" r:id="rId14"/>
    <p:sldId id="571" r:id="rId15"/>
    <p:sldId id="530" r:id="rId16"/>
    <p:sldId id="549" r:id="rId17"/>
    <p:sldId id="550" r:id="rId18"/>
    <p:sldId id="551" r:id="rId19"/>
    <p:sldId id="552" r:id="rId20"/>
    <p:sldId id="553" r:id="rId21"/>
    <p:sldId id="554" r:id="rId22"/>
    <p:sldId id="567" r:id="rId23"/>
    <p:sldId id="504" r:id="rId24"/>
    <p:sldId id="505" r:id="rId25"/>
    <p:sldId id="352" r:id="rId26"/>
    <p:sldId id="568" r:id="rId27"/>
    <p:sldId id="556" r:id="rId28"/>
    <p:sldId id="506" r:id="rId29"/>
    <p:sldId id="555" r:id="rId30"/>
    <p:sldId id="558" r:id="rId31"/>
    <p:sldId id="559" r:id="rId32"/>
    <p:sldId id="532" r:id="rId33"/>
    <p:sldId id="572" r:id="rId34"/>
    <p:sldId id="534" r:id="rId35"/>
    <p:sldId id="562" r:id="rId36"/>
    <p:sldId id="539" r:id="rId37"/>
    <p:sldId id="446" r:id="rId38"/>
    <p:sldId id="448" r:id="rId39"/>
    <p:sldId id="565" r:id="rId40"/>
    <p:sldId id="569" r:id="rId41"/>
    <p:sldId id="500" r:id="rId42"/>
    <p:sldId id="494" r:id="rId43"/>
    <p:sldId id="541" r:id="rId44"/>
    <p:sldId id="566" r:id="rId45"/>
    <p:sldId id="473" r:id="rId46"/>
    <p:sldId id="476" r:id="rId47"/>
    <p:sldId id="480" r:id="rId48"/>
    <p:sldId id="564" r:id="rId49"/>
    <p:sldId id="395" r:id="rId50"/>
    <p:sldId id="510" r:id="rId51"/>
    <p:sldId id="537" r:id="rId52"/>
    <p:sldId id="456" r:id="rId53"/>
    <p:sldId id="457" r:id="rId54"/>
    <p:sldId id="439" r:id="rId55"/>
    <p:sldId id="440" r:id="rId56"/>
    <p:sldId id="441" r:id="rId57"/>
    <p:sldId id="442" r:id="rId58"/>
    <p:sldId id="443" r:id="rId59"/>
    <p:sldId id="522" r:id="rId60"/>
    <p:sldId id="523" r:id="rId61"/>
    <p:sldId id="444" r:id="rId62"/>
    <p:sldId id="525" r:id="rId63"/>
    <p:sldId id="527" r:id="rId64"/>
    <p:sldId id="445" r:id="rId65"/>
    <p:sldId id="449" r:id="rId66"/>
    <p:sldId id="451" r:id="rId67"/>
    <p:sldId id="521" r:id="rId68"/>
    <p:sldId id="452" r:id="rId69"/>
    <p:sldId id="454" r:id="rId70"/>
    <p:sldId id="455" r:id="rId71"/>
    <p:sldId id="465" r:id="rId72"/>
    <p:sldId id="458" r:id="rId73"/>
    <p:sldId id="536" r:id="rId74"/>
    <p:sldId id="459" r:id="rId75"/>
    <p:sldId id="487" r:id="rId76"/>
    <p:sldId id="488" r:id="rId77"/>
    <p:sldId id="489" r:id="rId78"/>
    <p:sldId id="490" r:id="rId79"/>
    <p:sldId id="495" r:id="rId80"/>
    <p:sldId id="492" r:id="rId81"/>
    <p:sldId id="499" r:id="rId82"/>
    <p:sldId id="496" r:id="rId83"/>
    <p:sldId id="497" r:id="rId84"/>
    <p:sldId id="498" r:id="rId85"/>
    <p:sldId id="501" r:id="rId86"/>
    <p:sldId id="538" r:id="rId87"/>
    <p:sldId id="470" r:id="rId88"/>
    <p:sldId id="472" r:id="rId89"/>
    <p:sldId id="468" r:id="rId90"/>
    <p:sldId id="469" r:id="rId91"/>
    <p:sldId id="474" r:id="rId92"/>
    <p:sldId id="481" r:id="rId93"/>
    <p:sldId id="478" r:id="rId94"/>
    <p:sldId id="453" r:id="rId95"/>
    <p:sldId id="482" r:id="rId96"/>
    <p:sldId id="483" r:id="rId97"/>
    <p:sldId id="484" r:id="rId98"/>
    <p:sldId id="485" r:id="rId99"/>
    <p:sldId id="486"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75A"/>
    <a:srgbClr val="E83820"/>
    <a:srgbClr val="71A2D4"/>
    <a:srgbClr val="D8EEFB"/>
    <a:srgbClr val="F9DBDB"/>
    <a:srgbClr val="FFFFFF"/>
    <a:srgbClr val="E6F2EE"/>
    <a:srgbClr val="FEF5E6"/>
    <a:srgbClr val="7F5072"/>
    <a:srgbClr val="BEA5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68" autoAdjust="0"/>
    <p:restoredTop sz="84353" autoAdjust="0"/>
  </p:normalViewPr>
  <p:slideViewPr>
    <p:cSldViewPr snapToGrid="0">
      <p:cViewPr varScale="1">
        <p:scale>
          <a:sx n="77" d="100"/>
          <a:sy n="77" d="100"/>
        </p:scale>
        <p:origin x="1205" y="67"/>
      </p:cViewPr>
      <p:guideLst>
        <p:guide orient="horz" pos="2160"/>
        <p:guide pos="3840"/>
      </p:guideLst>
    </p:cSldViewPr>
  </p:slideViewPr>
  <p:notesTextViewPr>
    <p:cViewPr>
      <p:scale>
        <a:sx n="3" d="2"/>
        <a:sy n="3" d="2"/>
      </p:scale>
      <p:origin x="0" y="0"/>
    </p:cViewPr>
  </p:notesTextViewPr>
  <p:sorterViewPr>
    <p:cViewPr>
      <p:scale>
        <a:sx n="80" d="100"/>
        <a:sy n="80" d="100"/>
      </p:scale>
      <p:origin x="0" y="-3077"/>
    </p:cViewPr>
  </p:sorterViewPr>
  <p:notesViewPr>
    <p:cSldViewPr snapToGrid="0">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56D64-6B32-4CD0-953F-87AF61E4E1AF}" type="datetimeFigureOut">
              <a:rPr lang="zh-TW" altLang="en-US" smtClean="0"/>
              <a:t>2022/8/30</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D729EE-AACF-4AF2-8EC3-AC04A41A787C}" type="slidenum">
              <a:rPr lang="zh-TW" altLang="en-US" smtClean="0"/>
              <a:t>‹#›</a:t>
            </a:fld>
            <a:endParaRPr lang="zh-TW" altLang="en-US"/>
          </a:p>
        </p:txBody>
      </p:sp>
    </p:spTree>
    <p:extLst>
      <p:ext uri="{BB962C8B-B14F-4D97-AF65-F5344CB8AC3E}">
        <p14:creationId xmlns:p14="http://schemas.microsoft.com/office/powerpoint/2010/main" val="115552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Good morning everyone. I am today’s speaker Chia-Ming Liu. My adviser is Liang </a:t>
            </a:r>
            <a:r>
              <a:rPr lang="en-US" altLang="zh-TW" dirty="0" err="1"/>
              <a:t>Chuan</a:t>
            </a:r>
            <a:r>
              <a:rPr lang="en-US" altLang="zh-TW" dirty="0"/>
              <a:t> Lai. Today I will introduce the role of circular RNAs N6 </a:t>
            </a:r>
            <a:r>
              <a:rPr lang="en-US" altLang="zh-TW" dirty="0" err="1"/>
              <a:t>methyladenosine</a:t>
            </a:r>
            <a:r>
              <a:rPr lang="en-US" altLang="zh-TW" dirty="0"/>
              <a:t> modification in cancer. </a:t>
            </a: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a:t>
            </a:fld>
            <a:endParaRPr lang="zh-TW" altLang="en-US"/>
          </a:p>
        </p:txBody>
      </p:sp>
    </p:spTree>
    <p:extLst>
      <p:ext uri="{BB962C8B-B14F-4D97-AF65-F5344CB8AC3E}">
        <p14:creationId xmlns:p14="http://schemas.microsoft.com/office/powerpoint/2010/main" val="241569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Here I will give some examples to explain the association between cancer and </a:t>
            </a:r>
            <a:r>
              <a:rPr lang="en-US" altLang="zh-TW" dirty="0" err="1"/>
              <a:t>circRNA</a:t>
            </a:r>
            <a:r>
              <a:rPr lang="en-US" altLang="zh-TW" dirty="0"/>
              <a:t>. There are three </a:t>
            </a:r>
            <a:r>
              <a:rPr lang="en-US" altLang="zh-TW" dirty="0" err="1"/>
              <a:t>circRNA</a:t>
            </a:r>
            <a:r>
              <a:rPr lang="en-US" altLang="zh-TW" dirty="0"/>
              <a:t> driven from different cancers: circMET is highly expressed in Renal cell carcinoma, circALG1 is highly expressed in colorectal cancer, and circARHGAP35 is highly expressed in hepatocellular carcinoma.</a:t>
            </a: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10</a:t>
            </a:fld>
            <a:endParaRPr lang="zh-TW" altLang="en-US"/>
          </a:p>
        </p:txBody>
      </p:sp>
    </p:spTree>
    <p:extLst>
      <p:ext uri="{BB962C8B-B14F-4D97-AF65-F5344CB8AC3E}">
        <p14:creationId xmlns:p14="http://schemas.microsoft.com/office/powerpoint/2010/main" val="713793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But there has a big question, how did we know these RNAs are circular RNA? Here I provide some methods to identify circular RNA. Let's take circALG1, for example. Circular RNA has a back-splicing junction, so if we use sanger sequencing to determine the sequence of </a:t>
            </a:r>
            <a:r>
              <a:rPr lang="en-US" altLang="zh-TW" sz="1200" b="0" i="0" u="none" strike="noStrike" kern="1200" baseline="0" dirty="0" err="1">
                <a:solidFill>
                  <a:schemeClr val="tx1"/>
                </a:solidFill>
                <a:latin typeface="+mn-lt"/>
                <a:ea typeface="+mn-ea"/>
                <a:cs typeface="+mn-cs"/>
              </a:rPr>
              <a:t>circRNA</a:t>
            </a:r>
            <a:r>
              <a:rPr lang="en-US" altLang="zh-TW" sz="1200" b="0" i="0" u="none" strike="noStrike" kern="1200" baseline="0" dirty="0">
                <a:solidFill>
                  <a:schemeClr val="tx1"/>
                </a:solidFill>
                <a:latin typeface="+mn-lt"/>
                <a:ea typeface="+mn-ea"/>
                <a:cs typeface="+mn-cs"/>
              </a:rPr>
              <a:t>, we can find the junction sequence here. Besides, we can also use conversion and diversion primer to identify the circular RNA. Because </a:t>
            </a:r>
            <a:r>
              <a:rPr lang="en-US" altLang="zh-TW" sz="1200" b="0" i="0" u="none" strike="noStrike" kern="1200" baseline="0" dirty="0" err="1">
                <a:solidFill>
                  <a:schemeClr val="tx1"/>
                </a:solidFill>
                <a:latin typeface="+mn-lt"/>
                <a:ea typeface="+mn-ea"/>
                <a:cs typeface="+mn-cs"/>
              </a:rPr>
              <a:t>circRNA</a:t>
            </a:r>
            <a:r>
              <a:rPr lang="en-US" altLang="zh-TW" sz="1200" b="0" i="0" u="none" strike="noStrike" kern="1200" baseline="0" dirty="0">
                <a:solidFill>
                  <a:schemeClr val="tx1"/>
                </a:solidFill>
                <a:latin typeface="+mn-lt"/>
                <a:ea typeface="+mn-ea"/>
                <a:cs typeface="+mn-cs"/>
              </a:rPr>
              <a:t> is circular form, so divergent primer can amplify circular RNA. However, circular RNA did not exist in genomic DNA, so there has no amplified product in genomic DNA with divergent primer.</a:t>
            </a:r>
          </a:p>
          <a:p>
            <a:r>
              <a:rPr lang="en-US" altLang="zh-TW" sz="1200" b="0" i="0" u="none" strike="noStrike" kern="1200" baseline="0" dirty="0">
                <a:solidFill>
                  <a:schemeClr val="tx1"/>
                </a:solidFill>
                <a:latin typeface="+mn-lt"/>
                <a:ea typeface="+mn-ea"/>
                <a:cs typeface="+mn-cs"/>
              </a:rPr>
              <a:t>Moreover, because circular RNA is circular form, RNA Exonuclease cannot decay circular RNA, this time, we use circARHGAP35, for example. RNase R is an RNA exonuclease, and we can see that after treating with RNase R, the level of circARHGAP35 did not decrease, while linear ARHGAP35 disappeared. Based on the same theory, most circular RNAs are more stable than mRNA. Take circMET, for example. After treatment with a DNA transcription inhibitor, the stability of circMET is greater than MET mRNA. By using these experiments, we can confirm that these circular RNA are circular RNA. Next, let's see how </a:t>
            </a:r>
            <a:r>
              <a:rPr lang="en-US" altLang="zh-TW" sz="1200" b="0" i="0" u="none" strike="noStrike" kern="1200" baseline="0" dirty="0" err="1">
                <a:solidFill>
                  <a:schemeClr val="tx1"/>
                </a:solidFill>
                <a:latin typeface="+mn-lt"/>
                <a:ea typeface="+mn-ea"/>
                <a:cs typeface="+mn-cs"/>
              </a:rPr>
              <a:t>circRNA</a:t>
            </a:r>
            <a:r>
              <a:rPr lang="en-US" altLang="zh-TW" sz="1200" b="0" i="0" u="none" strike="noStrike" kern="1200" baseline="0" dirty="0">
                <a:solidFill>
                  <a:schemeClr val="tx1"/>
                </a:solidFill>
                <a:latin typeface="+mn-lt"/>
                <a:ea typeface="+mn-ea"/>
                <a:cs typeface="+mn-cs"/>
              </a:rPr>
              <a:t> affects cancer cells.</a:t>
            </a:r>
          </a:p>
          <a:p>
            <a:endParaRPr lang="en-US" altLang="zh-TW" sz="1200" b="0" i="0" u="none" strike="noStrike" kern="1200" baseline="0" dirty="0">
              <a:solidFill>
                <a:schemeClr val="tx1"/>
              </a:solidFill>
              <a:latin typeface="+mn-lt"/>
              <a:ea typeface="+mn-ea"/>
              <a:cs typeface="+mn-cs"/>
            </a:endParaRP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11</a:t>
            </a:fld>
            <a:endParaRPr lang="zh-TW" altLang="en-US"/>
          </a:p>
        </p:txBody>
      </p:sp>
    </p:spTree>
    <p:extLst>
      <p:ext uri="{BB962C8B-B14F-4D97-AF65-F5344CB8AC3E}">
        <p14:creationId xmlns:p14="http://schemas.microsoft.com/office/powerpoint/2010/main" val="1343862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The first paper was on the association between circMET and Renal cell carcinoma.</a:t>
            </a: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12</a:t>
            </a:fld>
            <a:endParaRPr lang="zh-TW" altLang="en-US"/>
          </a:p>
        </p:txBody>
      </p:sp>
    </p:spTree>
    <p:extLst>
      <p:ext uri="{BB962C8B-B14F-4D97-AF65-F5344CB8AC3E}">
        <p14:creationId xmlns:p14="http://schemas.microsoft.com/office/powerpoint/2010/main" val="297490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In this paper, the authors found that circMET was highly expressed in patients with NONO-TEF3 </a:t>
            </a:r>
            <a:r>
              <a:rPr lang="en-US" altLang="zh-TW" dirty="0" err="1"/>
              <a:t>tRCC</a:t>
            </a:r>
            <a:r>
              <a:rPr lang="en-US" altLang="zh-TW" dirty="0"/>
              <a:t>. NONO-TEF3 </a:t>
            </a:r>
            <a:r>
              <a:rPr lang="en-US" altLang="zh-TW" dirty="0" err="1"/>
              <a:t>tRCC</a:t>
            </a:r>
            <a:r>
              <a:rPr lang="en-US" altLang="zh-TW" dirty="0"/>
              <a:t> is translocation RCC, it usually cause the tumor growth faster, become more invasive, and poor prognosis. </a:t>
            </a: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13</a:t>
            </a:fld>
            <a:endParaRPr lang="zh-TW" altLang="en-US"/>
          </a:p>
        </p:txBody>
      </p:sp>
    </p:spTree>
    <p:extLst>
      <p:ext uri="{BB962C8B-B14F-4D97-AF65-F5344CB8AC3E}">
        <p14:creationId xmlns:p14="http://schemas.microsoft.com/office/powerpoint/2010/main" val="4092727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Usually, we look at the cancer progression in two parts: cell proliferation and cell metastasis. Sometimes genes affect only one of these conditions, and sometimes they affect both. For example, when we knock down the expression of circMET, we can find that the ability of cell proliferation is inhibited in the CCK8 assay and colony formation assay. And overexpressed circMET can promote cell proliferation. On the other hand, overexpression of circALG1 can promote cell migration and invasion in a </a:t>
            </a:r>
            <a:r>
              <a:rPr lang="en-US" altLang="zh-TW" dirty="0" err="1"/>
              <a:t>transwell</a:t>
            </a:r>
            <a:r>
              <a:rPr lang="en-US" altLang="zh-TW" dirty="0"/>
              <a:t> assay. Moreover, circARHGAP35 can promote cell proliferation, migration, and invasion at the same time.</a:t>
            </a:r>
            <a:endParaRPr lang="zh-TW" altLang="en-US" dirty="0"/>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14</a:t>
            </a:fld>
            <a:endParaRPr lang="zh-TW" altLang="en-US"/>
          </a:p>
        </p:txBody>
      </p:sp>
    </p:spTree>
    <p:extLst>
      <p:ext uri="{BB962C8B-B14F-4D97-AF65-F5344CB8AC3E}">
        <p14:creationId xmlns:p14="http://schemas.microsoft.com/office/powerpoint/2010/main" val="148502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To determine the functional role of circMET in </a:t>
            </a:r>
            <a:r>
              <a:rPr lang="en-US" altLang="zh-TW" sz="1200" b="0" i="1" u="none" strike="noStrike" kern="1200" baseline="0" dirty="0">
                <a:solidFill>
                  <a:schemeClr val="tx1"/>
                </a:solidFill>
                <a:latin typeface="+mn-lt"/>
                <a:ea typeface="+mn-ea"/>
                <a:cs typeface="+mn-cs"/>
              </a:rPr>
              <a:t>NONO-TFE3 </a:t>
            </a:r>
            <a:r>
              <a:rPr lang="en-US" altLang="zh-TW" sz="1200" b="0" i="0" u="none" strike="noStrike" kern="1200" baseline="0" dirty="0" err="1">
                <a:solidFill>
                  <a:schemeClr val="tx1"/>
                </a:solidFill>
                <a:latin typeface="+mn-lt"/>
                <a:ea typeface="+mn-ea"/>
                <a:cs typeface="+mn-cs"/>
              </a:rPr>
              <a:t>tRCC</a:t>
            </a:r>
            <a:r>
              <a:rPr lang="en-US" altLang="zh-TW" sz="1200" b="0" i="0" u="none" strike="noStrike" kern="1200" baseline="0" dirty="0">
                <a:solidFill>
                  <a:schemeClr val="tx1"/>
                </a:solidFill>
                <a:latin typeface="+mn-lt"/>
                <a:ea typeface="+mn-ea"/>
                <a:cs typeface="+mn-cs"/>
              </a:rPr>
              <a:t>, the author overexpressed or knockdown circMET in two cell lines. We can see that circMET can promote the cell proliferation in CCK8 assay and colony formation in vitro. Additionally, the tumor size was dramatically reduced in the mice injected with circMET knockdown cells as compared to the control group.</a:t>
            </a:r>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15</a:t>
            </a:fld>
            <a:endParaRPr lang="zh-TW" altLang="en-US"/>
          </a:p>
        </p:txBody>
      </p:sp>
    </p:spTree>
    <p:extLst>
      <p:ext uri="{BB962C8B-B14F-4D97-AF65-F5344CB8AC3E}">
        <p14:creationId xmlns:p14="http://schemas.microsoft.com/office/powerpoint/2010/main" val="1187023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The second paper was on the association between circALG1 and colorectal cancer.</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16</a:t>
            </a:fld>
            <a:endParaRPr lang="zh-TW" altLang="en-US"/>
          </a:p>
        </p:txBody>
      </p:sp>
    </p:spTree>
    <p:extLst>
      <p:ext uri="{BB962C8B-B14F-4D97-AF65-F5344CB8AC3E}">
        <p14:creationId xmlns:p14="http://schemas.microsoft.com/office/powerpoint/2010/main" val="2325659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In this paper, the authors found that in patients with colorectal cancer, the expression of circALG1 was higher in both tumors and blood.</a:t>
            </a:r>
            <a:r>
              <a:rPr lang="zh-TW" altLang="en-US" dirty="0"/>
              <a:t> </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17</a:t>
            </a:fld>
            <a:endParaRPr lang="zh-TW" altLang="en-US"/>
          </a:p>
        </p:txBody>
      </p:sp>
    </p:spTree>
    <p:extLst>
      <p:ext uri="{BB962C8B-B14F-4D97-AF65-F5344CB8AC3E}">
        <p14:creationId xmlns:p14="http://schemas.microsoft.com/office/powerpoint/2010/main" val="1895167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kern="1200" baseline="0" dirty="0">
                <a:solidFill>
                  <a:schemeClr val="tx1"/>
                </a:solidFill>
                <a:latin typeface="+mn-lt"/>
                <a:ea typeface="+mn-ea"/>
                <a:cs typeface="+mn-cs"/>
              </a:rPr>
              <a:t>To determine the functional role of circALG1 in CRC, the author overexpressed or knockdown circALG1 in two cell lines. We can see that overexpression of circALG1 can promote the cell migration and invasion in transwell assay, and knockdown of circALG1 can inhibit the cell migration and invasion.</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18</a:t>
            </a:fld>
            <a:endParaRPr lang="zh-TW" altLang="en-US"/>
          </a:p>
        </p:txBody>
      </p:sp>
    </p:spTree>
    <p:extLst>
      <p:ext uri="{BB962C8B-B14F-4D97-AF65-F5344CB8AC3E}">
        <p14:creationId xmlns:p14="http://schemas.microsoft.com/office/powerpoint/2010/main" val="764005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The third paper was talk about the association between circARHGAP35 and </a:t>
            </a:r>
            <a:r>
              <a:rPr lang="en-US" altLang="zh-TW" dirty="0" err="1"/>
              <a:t>Heptocellular</a:t>
            </a:r>
            <a:r>
              <a:rPr lang="en-US" altLang="zh-TW" dirty="0"/>
              <a:t> carcinoma.</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19</a:t>
            </a:fld>
            <a:endParaRPr lang="zh-TW" altLang="en-US"/>
          </a:p>
        </p:txBody>
      </p:sp>
    </p:spTree>
    <p:extLst>
      <p:ext uri="{BB962C8B-B14F-4D97-AF65-F5344CB8AC3E}">
        <p14:creationId xmlns:p14="http://schemas.microsoft.com/office/powerpoint/2010/main" val="4074558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Before we start our topic, there are two keywords in my title that I should talk about first(click), circular RNA and N6-methyladenosine modification. Maybe this is the first time you have heard these words. (click)</a:t>
            </a: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a:t>
            </a:fld>
            <a:endParaRPr lang="zh-TW" altLang="en-US"/>
          </a:p>
        </p:txBody>
      </p:sp>
    </p:spTree>
    <p:extLst>
      <p:ext uri="{BB962C8B-B14F-4D97-AF65-F5344CB8AC3E}">
        <p14:creationId xmlns:p14="http://schemas.microsoft.com/office/powerpoint/2010/main" val="3913782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In this paper, the authors found that circARHGAP35 was highly expressed in hepatocellular tissue than normal tissue.</a:t>
            </a:r>
            <a:endParaRPr lang="zh-TW" altLang="en-US" dirty="0"/>
          </a:p>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20</a:t>
            </a:fld>
            <a:endParaRPr lang="zh-TW" altLang="en-US"/>
          </a:p>
        </p:txBody>
      </p:sp>
    </p:spTree>
    <p:extLst>
      <p:ext uri="{BB962C8B-B14F-4D97-AF65-F5344CB8AC3E}">
        <p14:creationId xmlns:p14="http://schemas.microsoft.com/office/powerpoint/2010/main" val="3407279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Same as the previous study, the author overexpressed circARHGAP35 in two CRC cell lines. We can see circARHGAP35 promoted the cell proliferation, migration, invasion, and tumor genesis.</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21</a:t>
            </a:fld>
            <a:endParaRPr lang="zh-TW" altLang="en-US"/>
          </a:p>
        </p:txBody>
      </p:sp>
    </p:spTree>
    <p:extLst>
      <p:ext uri="{BB962C8B-B14F-4D97-AF65-F5344CB8AC3E}">
        <p14:creationId xmlns:p14="http://schemas.microsoft.com/office/powerpoint/2010/main" val="2283899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In conclusion, these three </a:t>
            </a:r>
            <a:r>
              <a:rPr lang="en-US" altLang="zh-TW" dirty="0" err="1"/>
              <a:t>circRNAs</a:t>
            </a:r>
            <a:r>
              <a:rPr lang="en-US" altLang="zh-TW" dirty="0"/>
              <a:t> are highly expressed in cancer and play oncogenic roles. Next, we will explore the unique features of these three </a:t>
            </a:r>
            <a:r>
              <a:rPr lang="en-US" altLang="zh-TW" dirty="0" err="1"/>
              <a:t>circRNAs</a:t>
            </a:r>
            <a:r>
              <a:rPr lang="en-US" altLang="zh-TW" dirty="0"/>
              <a:t> and how did the author find that.</a:t>
            </a: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22</a:t>
            </a:fld>
            <a:endParaRPr lang="zh-TW" altLang="en-US"/>
          </a:p>
        </p:txBody>
      </p:sp>
    </p:spTree>
    <p:extLst>
      <p:ext uri="{BB962C8B-B14F-4D97-AF65-F5344CB8AC3E}">
        <p14:creationId xmlns:p14="http://schemas.microsoft.com/office/powerpoint/2010/main" val="1555136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After we talked about circRNAs (click), the next thing we should know is N6 </a:t>
            </a:r>
            <a:r>
              <a:rPr lang="en-US" altLang="zh-TW" dirty="0" err="1"/>
              <a:t>methyladenosine</a:t>
            </a:r>
            <a:r>
              <a:rPr lang="en-US" altLang="zh-TW" dirty="0"/>
              <a:t> modification (click), also called RNA</a:t>
            </a:r>
            <a:r>
              <a:rPr lang="zh-TW" altLang="en-US" dirty="0"/>
              <a:t> </a:t>
            </a:r>
            <a:r>
              <a:rPr lang="en-US" altLang="zh-TW" dirty="0"/>
              <a:t>m6A modification. </a:t>
            </a: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23</a:t>
            </a:fld>
            <a:endParaRPr lang="zh-TW" altLang="en-US"/>
          </a:p>
        </p:txBody>
      </p:sp>
    </p:spTree>
    <p:extLst>
      <p:ext uri="{BB962C8B-B14F-4D97-AF65-F5344CB8AC3E}">
        <p14:creationId xmlns:p14="http://schemas.microsoft.com/office/powerpoint/2010/main" val="1422567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RNA m6A modification is an epigenetic modification. When methylation occurs at the sixth N position of adenosine, it is what we call m6A. The proteins can methylate RNA called Writer. On the other hand, the proteins can demethylate RNA called Eraser.</a:t>
            </a:r>
          </a:p>
          <a:p>
            <a:r>
              <a:rPr lang="en-US" altLang="zh-TW" dirty="0"/>
              <a:t>In addition, the proteins can recognize m6A and affect a downstream mechanism called Reader.</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24</a:t>
            </a:fld>
            <a:endParaRPr lang="zh-TW" altLang="en-US"/>
          </a:p>
        </p:txBody>
      </p:sp>
    </p:spTree>
    <p:extLst>
      <p:ext uri="{BB962C8B-B14F-4D97-AF65-F5344CB8AC3E}">
        <p14:creationId xmlns:p14="http://schemas.microsoft.com/office/powerpoint/2010/main" val="1914353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latin typeface="標楷體" panose="03000509000000000000" pitchFamily="65" charset="-120"/>
                <a:ea typeface="標楷體" panose="03000509000000000000" pitchFamily="65" charset="-120"/>
              </a:rPr>
              <a:t>The writer and eraser are mainly involved in methylation modification in the nucleus. They can recognize the m6A motif RRACH and methylate or demethylate the adenosine. However, the Reader has a more diverse function. The Reader can affect RNA splicing and export RNA to the cytoplasm and affect RNA stability and translation ability.</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25</a:t>
            </a:fld>
            <a:endParaRPr lang="zh-TW" altLang="en-US"/>
          </a:p>
        </p:txBody>
      </p:sp>
    </p:spTree>
    <p:extLst>
      <p:ext uri="{BB962C8B-B14F-4D97-AF65-F5344CB8AC3E}">
        <p14:creationId xmlns:p14="http://schemas.microsoft.com/office/powerpoint/2010/main" val="2337645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Before we talk about how the author finds the m6A modification on circular RNA, let me introduce a method to detect m6A on </a:t>
            </a:r>
            <a:r>
              <a:rPr lang="en-US" altLang="zh-TW" dirty="0" err="1"/>
              <a:t>circRNA</a:t>
            </a:r>
            <a:r>
              <a:rPr lang="en-US" altLang="zh-TW" dirty="0"/>
              <a:t> called </a:t>
            </a:r>
            <a:r>
              <a:rPr lang="en-US" altLang="zh-TW" dirty="0" err="1"/>
              <a:t>meRIP</a:t>
            </a:r>
            <a:r>
              <a:rPr lang="en-US" altLang="zh-TW" dirty="0"/>
              <a:t>. The principle of </a:t>
            </a:r>
            <a:r>
              <a:rPr lang="en-US" altLang="zh-TW" dirty="0" err="1"/>
              <a:t>meRIP</a:t>
            </a:r>
            <a:r>
              <a:rPr lang="en-US" altLang="zh-TW" dirty="0"/>
              <a:t> is to use a magnet antibody to recognize the m6A on RNA, then use a magnet to pull down the complex, then extract the RNA on antibody followed by real-time PCR to detect the RNA level. By using this method, we can detect the m6A on RNA.</a:t>
            </a:r>
            <a:endParaRPr lang="zh-TW" altLang="en-US" dirty="0"/>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26</a:t>
            </a:fld>
            <a:endParaRPr lang="zh-TW" altLang="en-US"/>
          </a:p>
        </p:txBody>
      </p:sp>
    </p:spTree>
    <p:extLst>
      <p:ext uri="{BB962C8B-B14F-4D97-AF65-F5344CB8AC3E}">
        <p14:creationId xmlns:p14="http://schemas.microsoft.com/office/powerpoint/2010/main" val="762220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Now, Let’s take a look at circMET. CircMET has been predicted for seven potential m6A site, and the author used the </a:t>
            </a:r>
            <a:r>
              <a:rPr lang="en-US" altLang="zh-TW" dirty="0" err="1"/>
              <a:t>meRIP</a:t>
            </a:r>
            <a:r>
              <a:rPr lang="en-US" altLang="zh-TW" dirty="0"/>
              <a:t> assay and different primer set to validate which predicted site have m6A  modification. We can see that circMET has m6A modification on site one and site four. Also, the author mutant different m6A sites, then the m6A enrichment was reduced on circMET. We can see the same protocol used to check the m6A site on circALG1. The author mutant two m6A sites followed by </a:t>
            </a:r>
            <a:r>
              <a:rPr lang="en-US" altLang="zh-TW" dirty="0" err="1"/>
              <a:t>meRIP</a:t>
            </a:r>
            <a:r>
              <a:rPr lang="en-US" altLang="zh-TW" dirty="0"/>
              <a:t> assay, and the m6A modification on circALG1 significantly reduced. For the third paper, the author used the </a:t>
            </a:r>
            <a:r>
              <a:rPr lang="en-US" altLang="zh-TW" dirty="0" err="1"/>
              <a:t>meRIP</a:t>
            </a:r>
            <a:r>
              <a:rPr lang="en-US" altLang="zh-TW" dirty="0"/>
              <a:t> assay to check that circARHGAP35 has m6A modification. However, different from the previous two reports, the author overexpressed an m6A ERASER, FTO, in cells and found that the m6A on circARHGAP35 was reduced. These data demonstrate that three </a:t>
            </a:r>
            <a:r>
              <a:rPr lang="en-US" altLang="zh-TW" dirty="0" err="1"/>
              <a:t>circRNAs</a:t>
            </a:r>
            <a:r>
              <a:rPr lang="en-US" altLang="zh-TW" dirty="0"/>
              <a:t> have m6A modification on them. But what will happen after m6A modification on </a:t>
            </a:r>
            <a:r>
              <a:rPr lang="en-US" altLang="zh-TW" dirty="0" err="1"/>
              <a:t>circRNAs</a:t>
            </a:r>
            <a:r>
              <a:rPr lang="en-US" altLang="zh-TW" dirty="0"/>
              <a:t>? This is the most important issue I would like to introduce today. </a:t>
            </a:r>
            <a:endParaRPr lang="zh-TW" altLang="en-US" dirty="0"/>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27</a:t>
            </a:fld>
            <a:endParaRPr lang="zh-TW" altLang="en-US"/>
          </a:p>
        </p:txBody>
      </p:sp>
    </p:spTree>
    <p:extLst>
      <p:ext uri="{BB962C8B-B14F-4D97-AF65-F5344CB8AC3E}">
        <p14:creationId xmlns:p14="http://schemas.microsoft.com/office/powerpoint/2010/main" val="1213740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latin typeface="標楷體" panose="03000509000000000000" pitchFamily="65" charset="-120"/>
                <a:ea typeface="標楷體" panose="03000509000000000000" pitchFamily="65" charset="-120"/>
              </a:rPr>
              <a:t>In the following time, I will give you some information about the association between </a:t>
            </a:r>
            <a:r>
              <a:rPr lang="en-US" altLang="zh-TW" dirty="0" err="1">
                <a:latin typeface="標楷體" panose="03000509000000000000" pitchFamily="65" charset="-120"/>
                <a:ea typeface="標楷體" panose="03000509000000000000" pitchFamily="65" charset="-120"/>
              </a:rPr>
              <a:t>circRNAs</a:t>
            </a:r>
            <a:r>
              <a:rPr lang="en-US" altLang="zh-TW" dirty="0">
                <a:latin typeface="標楷體" panose="03000509000000000000" pitchFamily="65" charset="-120"/>
                <a:ea typeface="標楷體" panose="03000509000000000000" pitchFamily="65" charset="-120"/>
              </a:rPr>
              <a:t> and m6A modification in cancer and explore their impact on cancer development.</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28</a:t>
            </a:fld>
            <a:endParaRPr lang="zh-TW" altLang="en-US"/>
          </a:p>
        </p:txBody>
      </p:sp>
    </p:spTree>
    <p:extLst>
      <p:ext uri="{BB962C8B-B14F-4D97-AF65-F5344CB8AC3E}">
        <p14:creationId xmlns:p14="http://schemas.microsoft.com/office/powerpoint/2010/main" val="2984649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In conclusion, all three circRNAs are highly expressed in cancer and all play oncogenic roles. Next, we will explore what are the special features of these three circRNAs and how did author find that.</a:t>
            </a: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29</a:t>
            </a:fld>
            <a:endParaRPr lang="zh-TW" altLang="en-US"/>
          </a:p>
        </p:txBody>
      </p:sp>
    </p:spTree>
    <p:extLst>
      <p:ext uri="{BB962C8B-B14F-4D97-AF65-F5344CB8AC3E}">
        <p14:creationId xmlns:p14="http://schemas.microsoft.com/office/powerpoint/2010/main" val="1595719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So, let me introduce these words for a few minutes (click). First is circular RNA, also called </a:t>
            </a:r>
            <a:r>
              <a:rPr lang="en-US" altLang="zh-TW" dirty="0" err="1"/>
              <a:t>circRNAs</a:t>
            </a:r>
            <a:r>
              <a:rPr lang="en-US" altLang="zh-TW" dirty="0"/>
              <a:t>. (click)</a:t>
            </a: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3</a:t>
            </a:fld>
            <a:endParaRPr lang="zh-TW" altLang="en-US"/>
          </a:p>
        </p:txBody>
      </p:sp>
    </p:spTree>
    <p:extLst>
      <p:ext uri="{BB962C8B-B14F-4D97-AF65-F5344CB8AC3E}">
        <p14:creationId xmlns:p14="http://schemas.microsoft.com/office/powerpoint/2010/main" val="35332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 previous studies, HNRNPL has demonstrated that it is an m6A reader and can affect pre-mRNA splicing. In addition, the author finds two upstream and two downstream m6A site on circARHGAP35 pre-mRNA, then use RIP assay to demonstrate that HNRNPL can target the UP1 and DOWN2 area. Next, the author constructs two </a:t>
            </a:r>
            <a:r>
              <a:rPr lang="en-US" altLang="zh-TW" dirty="0" err="1"/>
              <a:t>circGFP</a:t>
            </a:r>
            <a:r>
              <a:rPr lang="en-US" altLang="zh-TW" dirty="0"/>
              <a:t> plasmids, which have an HNRNPL target site or not. qPCR results show that </a:t>
            </a:r>
            <a:r>
              <a:rPr lang="en-US" altLang="zh-TW" dirty="0" err="1"/>
              <a:t>circGFP</a:t>
            </a:r>
            <a:r>
              <a:rPr lang="en-US" altLang="zh-TW" dirty="0"/>
              <a:t> was highly expressed in the construct with the HNRNPL target site, and knockdown of HNRNPL can reduce the expression of </a:t>
            </a:r>
            <a:r>
              <a:rPr lang="en-US" altLang="zh-TW" dirty="0" err="1"/>
              <a:t>circGFP</a:t>
            </a:r>
            <a:r>
              <a:rPr lang="en-US" altLang="zh-TW" dirty="0"/>
              <a:t>.</a:t>
            </a:r>
            <a:endParaRPr lang="zh-TW" altLang="en-US" dirty="0"/>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30</a:t>
            </a:fld>
            <a:endParaRPr lang="zh-TW" altLang="en-US"/>
          </a:p>
        </p:txBody>
      </p:sp>
    </p:spTree>
    <p:extLst>
      <p:ext uri="{BB962C8B-B14F-4D97-AF65-F5344CB8AC3E}">
        <p14:creationId xmlns:p14="http://schemas.microsoft.com/office/powerpoint/2010/main" val="726086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latin typeface="標楷體" panose="03000509000000000000" pitchFamily="65" charset="-120"/>
                <a:ea typeface="標楷體" panose="03000509000000000000" pitchFamily="65" charset="-120"/>
              </a:rPr>
              <a:t>So, the first mechanism of m6A modification on </a:t>
            </a:r>
            <a:r>
              <a:rPr lang="en-US" altLang="zh-TW" dirty="0" err="1">
                <a:latin typeface="標楷體" panose="03000509000000000000" pitchFamily="65" charset="-120"/>
                <a:ea typeface="標楷體" panose="03000509000000000000" pitchFamily="65" charset="-120"/>
              </a:rPr>
              <a:t>circRNAs</a:t>
            </a:r>
            <a:r>
              <a:rPr lang="en-US" altLang="zh-TW" dirty="0">
                <a:latin typeface="標楷體" panose="03000509000000000000" pitchFamily="65" charset="-120"/>
                <a:ea typeface="標楷體" panose="03000509000000000000" pitchFamily="65" charset="-120"/>
              </a:rPr>
              <a:t> is that it can affect the biogenesis of </a:t>
            </a:r>
            <a:r>
              <a:rPr lang="en-US" altLang="zh-TW" dirty="0" err="1">
                <a:latin typeface="標楷體" panose="03000509000000000000" pitchFamily="65" charset="-120"/>
                <a:ea typeface="標楷體" panose="03000509000000000000" pitchFamily="65" charset="-120"/>
              </a:rPr>
              <a:t>circRNAs</a:t>
            </a:r>
            <a:r>
              <a:rPr lang="en-US" altLang="zh-TW" dirty="0">
                <a:latin typeface="標楷體" panose="03000509000000000000" pitchFamily="65" charset="-120"/>
                <a:ea typeface="標楷體" panose="03000509000000000000" pitchFamily="65" charset="-120"/>
              </a:rPr>
              <a:t>. Here we go on the following results.</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31</a:t>
            </a:fld>
            <a:endParaRPr lang="zh-TW" altLang="en-US"/>
          </a:p>
        </p:txBody>
      </p:sp>
    </p:spTree>
    <p:extLst>
      <p:ext uri="{BB962C8B-B14F-4D97-AF65-F5344CB8AC3E}">
        <p14:creationId xmlns:p14="http://schemas.microsoft.com/office/powerpoint/2010/main" val="3628381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CircMET is mainly located in the cytoplasm. However, when the author mutant the m6A site on circMET, they found that the location of circMET become different. YTHDC1 has reported that it is an m6A reader, which can affect the RNA export. In addition, the author uses RNA pulldown assay and RIP assay to demonstrate that circMET can bind to YTHDC1.</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32</a:t>
            </a:fld>
            <a:endParaRPr lang="zh-TW" altLang="en-US"/>
          </a:p>
        </p:txBody>
      </p:sp>
    </p:spTree>
    <p:extLst>
      <p:ext uri="{BB962C8B-B14F-4D97-AF65-F5344CB8AC3E}">
        <p14:creationId xmlns:p14="http://schemas.microsoft.com/office/powerpoint/2010/main" val="1498096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Some people may confuse about what are RNA pulldown assay and RIP assay. Let me briefly talk about it. RNA pulldown assay uses a magnet probe to capture the circular RNA. If there has a protein that binds to circular RNA, we can use the magnet to pull down the complex, then use western blotting to verify the protein. RIP assay uses a magnet antibody to capture the RNA binding protein. If there has a RNA that binds to this protein, we can use the magnet to pull down the complex, then use real time PCR to verify the RNA. </a:t>
            </a:r>
            <a:endParaRPr lang="zh-TW" altLang="en-US" dirty="0"/>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33</a:t>
            </a:fld>
            <a:endParaRPr lang="zh-TW" altLang="en-US"/>
          </a:p>
        </p:txBody>
      </p:sp>
    </p:spTree>
    <p:extLst>
      <p:ext uri="{BB962C8B-B14F-4D97-AF65-F5344CB8AC3E}">
        <p14:creationId xmlns:p14="http://schemas.microsoft.com/office/powerpoint/2010/main" val="4223940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After demonstrating that circMET binds with YTHDC1, the author knocked down YTHDC1 and found that circMET is mainly located in the nucleus. On the other hand, removing the m6A on circMET also causes circMET to be mainly located in the nucleus.</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34</a:t>
            </a:fld>
            <a:endParaRPr lang="zh-TW" altLang="en-US"/>
          </a:p>
        </p:txBody>
      </p:sp>
    </p:spTree>
    <p:extLst>
      <p:ext uri="{BB962C8B-B14F-4D97-AF65-F5344CB8AC3E}">
        <p14:creationId xmlns:p14="http://schemas.microsoft.com/office/powerpoint/2010/main" val="3151746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latin typeface="標楷體" panose="03000509000000000000" pitchFamily="65" charset="-120"/>
                <a:ea typeface="標楷體" panose="03000509000000000000" pitchFamily="65" charset="-120"/>
              </a:rPr>
              <a:t>These data show that the m6A modification on circMET can enhance its export to the cytoplasm. However, what will happen after circMET export to the cytoplasm?</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35</a:t>
            </a:fld>
            <a:endParaRPr lang="zh-TW" altLang="en-US"/>
          </a:p>
        </p:txBody>
      </p:sp>
    </p:spTree>
    <p:extLst>
      <p:ext uri="{BB962C8B-B14F-4D97-AF65-F5344CB8AC3E}">
        <p14:creationId xmlns:p14="http://schemas.microsoft.com/office/powerpoint/2010/main" val="3524274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As we mentioned earlier, circMET can promote cell proliferation. So, the author wants to figure out which cell cycle-associated mRNA will be affected by circMET. They screened 16 mRNA with luciferase assay and found that CDKN2A significantly upregulated after the knockdown of circMET. Also, mutants of the binding site of CDKN2A and circMET removed this pattern. The author also shows that knockdown circMET can enhance the expression of CDKN2A, and overexpressed circMET can inhibit the expression of CDKN2A. In addition, RNA pulldown assay shows that circMET can directly bind with CDKN2A.</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36</a:t>
            </a:fld>
            <a:endParaRPr lang="zh-TW" altLang="en-US"/>
          </a:p>
        </p:txBody>
      </p:sp>
    </p:spTree>
    <p:extLst>
      <p:ext uri="{BB962C8B-B14F-4D97-AF65-F5344CB8AC3E}">
        <p14:creationId xmlns:p14="http://schemas.microsoft.com/office/powerpoint/2010/main" val="3442252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To further investigate how circMET decreased the expression of CDKN2A, the author used an RNA transcription inhibitor to see whether circMET would affect the stability of CDKN2A or not. We can see that after the knockdown of the circMET, the CDKN2A becomes more stable. Moreover, removing the m6A on circMET also enhances the stability of CDKN2A. On the other hand, overexpressed circMET reduced the stability of CDKN2A. And the CDKN2A protein also has the same trend.</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37</a:t>
            </a:fld>
            <a:endParaRPr lang="zh-TW" altLang="en-US"/>
          </a:p>
        </p:txBody>
      </p:sp>
    </p:spTree>
    <p:extLst>
      <p:ext uri="{BB962C8B-B14F-4D97-AF65-F5344CB8AC3E}">
        <p14:creationId xmlns:p14="http://schemas.microsoft.com/office/powerpoint/2010/main" val="1539321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YTHDF2 has been reported that it is an m6A reader and it can affect mRNA stability. In addition, RIP assay shows that circMET can recruit YTHDF2 to bind with CDKN2A, and luciferase assay also shows that overexpressed circMET can reduce the level of CDKN2A but knockdown the YTHDF2 at the same time will reverse this phenomenon. </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38</a:t>
            </a:fld>
            <a:endParaRPr lang="zh-TW" altLang="en-US"/>
          </a:p>
        </p:txBody>
      </p:sp>
    </p:spTree>
    <p:extLst>
      <p:ext uri="{BB962C8B-B14F-4D97-AF65-F5344CB8AC3E}">
        <p14:creationId xmlns:p14="http://schemas.microsoft.com/office/powerpoint/2010/main" val="1360841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標楷體" panose="03000509000000000000" pitchFamily="65" charset="-120"/>
                <a:ea typeface="標楷體" panose="03000509000000000000" pitchFamily="65" charset="-120"/>
              </a:rPr>
              <a:t>These data show that the m6A modification on circMET will recruit the m6A reader, YTHDF2, and accelerate the decay of CDKN2A, then enhance cell proliferation. Now we move on to the next </a:t>
            </a:r>
            <a:r>
              <a:rPr lang="en-US" altLang="zh-TW" dirty="0" err="1">
                <a:latin typeface="標楷體" panose="03000509000000000000" pitchFamily="65" charset="-120"/>
                <a:ea typeface="標楷體" panose="03000509000000000000" pitchFamily="65" charset="-120"/>
              </a:rPr>
              <a:t>circRNA</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39</a:t>
            </a:fld>
            <a:endParaRPr lang="zh-TW" altLang="en-US"/>
          </a:p>
        </p:txBody>
      </p:sp>
    </p:spTree>
    <p:extLst>
      <p:ext uri="{BB962C8B-B14F-4D97-AF65-F5344CB8AC3E}">
        <p14:creationId xmlns:p14="http://schemas.microsoft.com/office/powerpoint/2010/main" val="3214826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RNA can be classified into two major categories, coding RNA and non-coding RNA. Coding RNA means the RNA which can translate protein or peptide, such as mRNA. Non-coding RNAs contain rRNA, short non-coding RNA, and long non-coding RNA. </a:t>
            </a:r>
            <a:r>
              <a:rPr lang="en-US" altLang="zh-TW" dirty="0" err="1"/>
              <a:t>circRNAs</a:t>
            </a:r>
            <a:r>
              <a:rPr lang="en-US" altLang="zh-TW" dirty="0"/>
              <a:t> were one of the members of </a:t>
            </a:r>
            <a:r>
              <a:rPr lang="en-US" altLang="zh-TW" dirty="0" err="1"/>
              <a:t>lncRNAs</a:t>
            </a:r>
            <a:r>
              <a:rPr lang="en-US" altLang="zh-TW" dirty="0"/>
              <a:t>.</a:t>
            </a:r>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4</a:t>
            </a:fld>
            <a:endParaRPr lang="zh-TW" altLang="en-US"/>
          </a:p>
        </p:txBody>
      </p:sp>
    </p:spTree>
    <p:extLst>
      <p:ext uri="{BB962C8B-B14F-4D97-AF65-F5344CB8AC3E}">
        <p14:creationId xmlns:p14="http://schemas.microsoft.com/office/powerpoint/2010/main" val="2324090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METTL3 is an m6A writer. After the knockdown of METTL3, the level of m6A on circALG1 significantly decreased. Without the m6A modification, the stability of circALG1 decreased. So the author found another reader associated with RNA stability, YTHDF1. With the RNA Pulldown and RIP assay, circALG1 can directly interact with YTHDF1. Besides, the knockdown of the YTHDF1 can also inhibit the stability of circALG1.</a:t>
            </a: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41</a:t>
            </a:fld>
            <a:endParaRPr lang="zh-TW" altLang="en-US"/>
          </a:p>
        </p:txBody>
      </p:sp>
    </p:spTree>
    <p:extLst>
      <p:ext uri="{BB962C8B-B14F-4D97-AF65-F5344CB8AC3E}">
        <p14:creationId xmlns:p14="http://schemas.microsoft.com/office/powerpoint/2010/main" val="30935329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After that, the author uses bioinformatic tools to predict that circALG1 can interact with miR-342-5p, and RNA pulldown shows that circALG1 can sponge with miR-342-5p. Then, the author extracted the RNA after the knockdown of circALG1 for RNA sequencing and used a bioinformatic tool to predict the target gene of miR-342-5p. They found seven gene overlap in two data set, and PGF was chosen for further study because it is highly associated with CRC progression. The luciferase assay shows that mir-342-5p can inhibit the activity of PGF.</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42</a:t>
            </a:fld>
            <a:endParaRPr lang="zh-TW" altLang="en-US"/>
          </a:p>
        </p:txBody>
      </p:sp>
    </p:spTree>
    <p:extLst>
      <p:ext uri="{BB962C8B-B14F-4D97-AF65-F5344CB8AC3E}">
        <p14:creationId xmlns:p14="http://schemas.microsoft.com/office/powerpoint/2010/main" val="161119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Next, the author overexpressed PGF after knockdown circALG1 or overexpressed miR-342-5p to see whether the migration would be rescued. We can see that PGF rescued cell migration and invasion after knockdown circALG1 or overexpressed miR-342-5p in CRC cells.</a:t>
            </a: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43</a:t>
            </a:fld>
            <a:endParaRPr lang="zh-TW" altLang="en-US"/>
          </a:p>
        </p:txBody>
      </p:sp>
    </p:spTree>
    <p:extLst>
      <p:ext uri="{BB962C8B-B14F-4D97-AF65-F5344CB8AC3E}">
        <p14:creationId xmlns:p14="http://schemas.microsoft.com/office/powerpoint/2010/main" val="4243902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latin typeface="標楷體" panose="03000509000000000000" pitchFamily="65" charset="-120"/>
                <a:ea typeface="標楷體" panose="03000509000000000000" pitchFamily="65" charset="-120"/>
              </a:rPr>
              <a:t>In conclusion, the m6A modification of circALG1 can enhance its stability and sponge more miR-342-5p and upregulated the level of PGF, then improve the cell migration and invasion.</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44</a:t>
            </a:fld>
            <a:endParaRPr lang="zh-TW" altLang="en-US"/>
          </a:p>
        </p:txBody>
      </p:sp>
    </p:spTree>
    <p:extLst>
      <p:ext uri="{BB962C8B-B14F-4D97-AF65-F5344CB8AC3E}">
        <p14:creationId xmlns:p14="http://schemas.microsoft.com/office/powerpoint/2010/main" val="2289771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Here we go to on next </a:t>
            </a:r>
            <a:r>
              <a:rPr lang="en-US" altLang="zh-TW" dirty="0" err="1"/>
              <a:t>circRNA</a:t>
            </a:r>
            <a:r>
              <a:rPr lang="en-US" altLang="zh-TW" dirty="0"/>
              <a:t>, circARHGAP35. circARHGAP35 has an open reading frame, so the author assumes that circARHGAP35 can translate protein. In addition, the author constructs three plasmids; the first can produce circARHGAP35, and the second adds the flag sequence before the stop codon. The third one removes the Alu sequence on the plasmid. The Alu sequence can help </a:t>
            </a:r>
            <a:r>
              <a:rPr lang="en-US" altLang="zh-TW" dirty="0" err="1"/>
              <a:t>circRNA</a:t>
            </a:r>
            <a:r>
              <a:rPr lang="en-US" altLang="zh-TW" dirty="0"/>
              <a:t> formation. The western blot shows that circARHGAP35 can translate proteins, and mass spectrometry analysis also identifies the specific sequence of circARHGAP35 protein. Besides, after overexpressing the m6A eraser, FTO, the level of circARHGAP35  protein significantly decreased. This suggests that the m6A on circARHGAP35 can promote translation ability.</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45</a:t>
            </a:fld>
            <a:endParaRPr lang="zh-TW" altLang="en-US"/>
          </a:p>
        </p:txBody>
      </p:sp>
    </p:spTree>
    <p:extLst>
      <p:ext uri="{BB962C8B-B14F-4D97-AF65-F5344CB8AC3E}">
        <p14:creationId xmlns:p14="http://schemas.microsoft.com/office/powerpoint/2010/main" val="1409495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The authors investigated the structure of circARHGAP35 protein and found four FF domains on it. Previous evidence suggested an interaction between the transcriptional regulator TFII-I and the FF domains. In addition, the author hypothesized that circARHGAP35 protein might form a complex with TFII-I. Indeed, the nuclear localization of both TFII-I and circARHGAP35 protein. Then the author performed co-immunoprecipitation assays using anti-Flag or anti-TFII-I antibodies and confirmed the interaction between TFII-I and circARHGAP35 protein.</a:t>
            </a:r>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46</a:t>
            </a:fld>
            <a:endParaRPr lang="zh-TW" altLang="en-US"/>
          </a:p>
        </p:txBody>
      </p:sp>
    </p:spTree>
    <p:extLst>
      <p:ext uri="{BB962C8B-B14F-4D97-AF65-F5344CB8AC3E}">
        <p14:creationId xmlns:p14="http://schemas.microsoft.com/office/powerpoint/2010/main" val="4256233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After confirming the interaction between TFII-I and CircARHGAP35 protein, the author wants to know how circARHGAP35 protein affects TFII-I in the cancer cell. After overexpressing circARHGAP35 protein, we can see that the cell proliferation was upregulated, and knockdown TFII-I will inhibit the proliferation. In addition, the cell migration and invasion also increased after overexpressing circARHGAP35 protein and decreased after the knockdown of TFII-I.</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47</a:t>
            </a:fld>
            <a:endParaRPr lang="zh-TW" altLang="en-US"/>
          </a:p>
        </p:txBody>
      </p:sp>
    </p:spTree>
    <p:extLst>
      <p:ext uri="{BB962C8B-B14F-4D97-AF65-F5344CB8AC3E}">
        <p14:creationId xmlns:p14="http://schemas.microsoft.com/office/powerpoint/2010/main" val="40054625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latin typeface="標楷體" panose="03000509000000000000" pitchFamily="65" charset="-120"/>
                <a:ea typeface="標楷體" panose="03000509000000000000" pitchFamily="65" charset="-120"/>
              </a:rPr>
              <a:t>In summary, after m6A modification on circARHGAP35, it can translate protein. This protein will go into the nucleus and target the transcription factor TFII-I, then promote cell proliferation, migration, and invasion. Taken together, the m6A modification on each </a:t>
            </a:r>
            <a:r>
              <a:rPr lang="en-US" altLang="zh-TW" dirty="0" err="1">
                <a:latin typeface="標楷體" panose="03000509000000000000" pitchFamily="65" charset="-120"/>
                <a:ea typeface="標楷體" panose="03000509000000000000" pitchFamily="65" charset="-120"/>
              </a:rPr>
              <a:t>circRNA</a:t>
            </a:r>
            <a:r>
              <a:rPr lang="en-US" altLang="zh-TW" dirty="0">
                <a:latin typeface="標楷體" panose="03000509000000000000" pitchFamily="65" charset="-120"/>
                <a:ea typeface="標楷體" panose="03000509000000000000" pitchFamily="65" charset="-120"/>
              </a:rPr>
              <a:t> causes a different mechanism. This new epigenetic approach to RNA opens up new research areas and allows us to gain a deeper understanding of the biological mechanisms of the cell.</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48</a:t>
            </a:fld>
            <a:endParaRPr lang="zh-TW" altLang="en-US"/>
          </a:p>
        </p:txBody>
      </p:sp>
    </p:spTree>
    <p:extLst>
      <p:ext uri="{BB962C8B-B14F-4D97-AF65-F5344CB8AC3E}">
        <p14:creationId xmlns:p14="http://schemas.microsoft.com/office/powerpoint/2010/main" val="18925890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Thank you for listening.</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49</a:t>
            </a:fld>
            <a:endParaRPr lang="zh-TW" altLang="en-US"/>
          </a:p>
        </p:txBody>
      </p:sp>
    </p:spTree>
    <p:extLst>
      <p:ext uri="{BB962C8B-B14F-4D97-AF65-F5344CB8AC3E}">
        <p14:creationId xmlns:p14="http://schemas.microsoft.com/office/powerpoint/2010/main" val="1557882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50</a:t>
            </a:fld>
            <a:endParaRPr lang="zh-TW" altLang="en-US"/>
          </a:p>
        </p:txBody>
      </p:sp>
    </p:spTree>
    <p:extLst>
      <p:ext uri="{BB962C8B-B14F-4D97-AF65-F5344CB8AC3E}">
        <p14:creationId xmlns:p14="http://schemas.microsoft.com/office/powerpoint/2010/main" val="3502589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Circular RNAs originate from pre-mRNA. Unlike mRNA spliced into a linear form from pre-mRNA, circular RNAs usually become circular because of the intron pairing or RNA binding protein pairing and then undergo a back splicing and become a circular RNAs.</a:t>
            </a:r>
            <a:endParaRPr lang="zh-TW" altLang="en-US" dirty="0"/>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5</a:t>
            </a:fld>
            <a:endParaRPr lang="zh-TW" altLang="en-US"/>
          </a:p>
        </p:txBody>
      </p:sp>
    </p:spTree>
    <p:extLst>
      <p:ext uri="{BB962C8B-B14F-4D97-AF65-F5344CB8AC3E}">
        <p14:creationId xmlns:p14="http://schemas.microsoft.com/office/powerpoint/2010/main" val="2680379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51</a:t>
            </a:fld>
            <a:endParaRPr lang="zh-TW" altLang="en-US"/>
          </a:p>
        </p:txBody>
      </p:sp>
    </p:spTree>
    <p:extLst>
      <p:ext uri="{BB962C8B-B14F-4D97-AF65-F5344CB8AC3E}">
        <p14:creationId xmlns:p14="http://schemas.microsoft.com/office/powerpoint/2010/main" val="16813289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52</a:t>
            </a:fld>
            <a:endParaRPr lang="zh-TW" altLang="en-US"/>
          </a:p>
        </p:txBody>
      </p:sp>
    </p:spTree>
    <p:extLst>
      <p:ext uri="{BB962C8B-B14F-4D97-AF65-F5344CB8AC3E}">
        <p14:creationId xmlns:p14="http://schemas.microsoft.com/office/powerpoint/2010/main" val="27319489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53</a:t>
            </a:fld>
            <a:endParaRPr lang="zh-TW" altLang="en-US"/>
          </a:p>
        </p:txBody>
      </p:sp>
    </p:spTree>
    <p:extLst>
      <p:ext uri="{BB962C8B-B14F-4D97-AF65-F5344CB8AC3E}">
        <p14:creationId xmlns:p14="http://schemas.microsoft.com/office/powerpoint/2010/main" val="30162976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54</a:t>
            </a:fld>
            <a:endParaRPr lang="zh-TW" altLang="en-US"/>
          </a:p>
        </p:txBody>
      </p:sp>
    </p:spTree>
    <p:extLst>
      <p:ext uri="{BB962C8B-B14F-4D97-AF65-F5344CB8AC3E}">
        <p14:creationId xmlns:p14="http://schemas.microsoft.com/office/powerpoint/2010/main" val="10515466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55</a:t>
            </a:fld>
            <a:endParaRPr lang="zh-TW" altLang="en-US"/>
          </a:p>
        </p:txBody>
      </p:sp>
    </p:spTree>
    <p:extLst>
      <p:ext uri="{BB962C8B-B14F-4D97-AF65-F5344CB8AC3E}">
        <p14:creationId xmlns:p14="http://schemas.microsoft.com/office/powerpoint/2010/main" val="3756985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56</a:t>
            </a:fld>
            <a:endParaRPr lang="zh-TW" altLang="en-US"/>
          </a:p>
        </p:txBody>
      </p:sp>
    </p:spTree>
    <p:extLst>
      <p:ext uri="{BB962C8B-B14F-4D97-AF65-F5344CB8AC3E}">
        <p14:creationId xmlns:p14="http://schemas.microsoft.com/office/powerpoint/2010/main" val="24178503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57</a:t>
            </a:fld>
            <a:endParaRPr lang="zh-TW" altLang="en-US"/>
          </a:p>
        </p:txBody>
      </p:sp>
    </p:spTree>
    <p:extLst>
      <p:ext uri="{BB962C8B-B14F-4D97-AF65-F5344CB8AC3E}">
        <p14:creationId xmlns:p14="http://schemas.microsoft.com/office/powerpoint/2010/main" val="26545910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58</a:t>
            </a:fld>
            <a:endParaRPr lang="zh-TW" altLang="en-US"/>
          </a:p>
        </p:txBody>
      </p:sp>
    </p:spTree>
    <p:extLst>
      <p:ext uri="{BB962C8B-B14F-4D97-AF65-F5344CB8AC3E}">
        <p14:creationId xmlns:p14="http://schemas.microsoft.com/office/powerpoint/2010/main" val="8063808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59</a:t>
            </a:fld>
            <a:endParaRPr lang="zh-TW" altLang="en-US"/>
          </a:p>
        </p:txBody>
      </p:sp>
    </p:spTree>
    <p:extLst>
      <p:ext uri="{BB962C8B-B14F-4D97-AF65-F5344CB8AC3E}">
        <p14:creationId xmlns:p14="http://schemas.microsoft.com/office/powerpoint/2010/main" val="29328946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60</a:t>
            </a:fld>
            <a:endParaRPr lang="zh-TW" altLang="en-US"/>
          </a:p>
        </p:txBody>
      </p:sp>
    </p:spTree>
    <p:extLst>
      <p:ext uri="{BB962C8B-B14F-4D97-AF65-F5344CB8AC3E}">
        <p14:creationId xmlns:p14="http://schemas.microsoft.com/office/powerpoint/2010/main" val="3772710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6</a:t>
            </a:fld>
            <a:endParaRPr lang="zh-TW" altLang="en-US"/>
          </a:p>
        </p:txBody>
      </p:sp>
    </p:spTree>
    <p:extLst>
      <p:ext uri="{BB962C8B-B14F-4D97-AF65-F5344CB8AC3E}">
        <p14:creationId xmlns:p14="http://schemas.microsoft.com/office/powerpoint/2010/main" val="1779400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61</a:t>
            </a:fld>
            <a:endParaRPr lang="zh-TW" altLang="en-US"/>
          </a:p>
        </p:txBody>
      </p:sp>
    </p:spTree>
    <p:extLst>
      <p:ext uri="{BB962C8B-B14F-4D97-AF65-F5344CB8AC3E}">
        <p14:creationId xmlns:p14="http://schemas.microsoft.com/office/powerpoint/2010/main" val="21817110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62</a:t>
            </a:fld>
            <a:endParaRPr lang="zh-TW" altLang="en-US"/>
          </a:p>
        </p:txBody>
      </p:sp>
    </p:spTree>
    <p:extLst>
      <p:ext uri="{BB962C8B-B14F-4D97-AF65-F5344CB8AC3E}">
        <p14:creationId xmlns:p14="http://schemas.microsoft.com/office/powerpoint/2010/main" val="28315813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63</a:t>
            </a:fld>
            <a:endParaRPr lang="zh-TW" altLang="en-US"/>
          </a:p>
        </p:txBody>
      </p:sp>
    </p:spTree>
    <p:extLst>
      <p:ext uri="{BB962C8B-B14F-4D97-AF65-F5344CB8AC3E}">
        <p14:creationId xmlns:p14="http://schemas.microsoft.com/office/powerpoint/2010/main" val="19631449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64</a:t>
            </a:fld>
            <a:endParaRPr lang="zh-TW" altLang="en-US"/>
          </a:p>
        </p:txBody>
      </p:sp>
    </p:spTree>
    <p:extLst>
      <p:ext uri="{BB962C8B-B14F-4D97-AF65-F5344CB8AC3E}">
        <p14:creationId xmlns:p14="http://schemas.microsoft.com/office/powerpoint/2010/main" val="1021603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65</a:t>
            </a:fld>
            <a:endParaRPr lang="zh-TW" altLang="en-US"/>
          </a:p>
        </p:txBody>
      </p:sp>
    </p:spTree>
    <p:extLst>
      <p:ext uri="{BB962C8B-B14F-4D97-AF65-F5344CB8AC3E}">
        <p14:creationId xmlns:p14="http://schemas.microsoft.com/office/powerpoint/2010/main" val="30965069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66</a:t>
            </a:fld>
            <a:endParaRPr lang="zh-TW" altLang="en-US"/>
          </a:p>
        </p:txBody>
      </p:sp>
    </p:spTree>
    <p:extLst>
      <p:ext uri="{BB962C8B-B14F-4D97-AF65-F5344CB8AC3E}">
        <p14:creationId xmlns:p14="http://schemas.microsoft.com/office/powerpoint/2010/main" val="35570994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67</a:t>
            </a:fld>
            <a:endParaRPr lang="zh-TW" altLang="en-US"/>
          </a:p>
        </p:txBody>
      </p:sp>
    </p:spTree>
    <p:extLst>
      <p:ext uri="{BB962C8B-B14F-4D97-AF65-F5344CB8AC3E}">
        <p14:creationId xmlns:p14="http://schemas.microsoft.com/office/powerpoint/2010/main" val="20433889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68</a:t>
            </a:fld>
            <a:endParaRPr lang="zh-TW" altLang="en-US"/>
          </a:p>
        </p:txBody>
      </p:sp>
    </p:spTree>
    <p:extLst>
      <p:ext uri="{BB962C8B-B14F-4D97-AF65-F5344CB8AC3E}">
        <p14:creationId xmlns:p14="http://schemas.microsoft.com/office/powerpoint/2010/main" val="5392118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69</a:t>
            </a:fld>
            <a:endParaRPr lang="zh-TW" altLang="en-US"/>
          </a:p>
        </p:txBody>
      </p:sp>
    </p:spTree>
    <p:extLst>
      <p:ext uri="{BB962C8B-B14F-4D97-AF65-F5344CB8AC3E}">
        <p14:creationId xmlns:p14="http://schemas.microsoft.com/office/powerpoint/2010/main" val="39534717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70</a:t>
            </a:fld>
            <a:endParaRPr lang="zh-TW" altLang="en-US"/>
          </a:p>
        </p:txBody>
      </p:sp>
    </p:spTree>
    <p:extLst>
      <p:ext uri="{BB962C8B-B14F-4D97-AF65-F5344CB8AC3E}">
        <p14:creationId xmlns:p14="http://schemas.microsoft.com/office/powerpoint/2010/main" val="2879030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 decade ago, </a:t>
            </a:r>
            <a:r>
              <a:rPr lang="en-US" altLang="zh-TW" dirty="0" err="1"/>
              <a:t>circRNAs</a:t>
            </a:r>
            <a:r>
              <a:rPr lang="en-US" altLang="zh-TW" dirty="0"/>
              <a:t> were considered splicing garbage in our bodies. However, recent studies show that </a:t>
            </a:r>
            <a:r>
              <a:rPr lang="en-US" altLang="zh-TW" dirty="0" err="1"/>
              <a:t>circRNAs</a:t>
            </a:r>
            <a:r>
              <a:rPr lang="en-US" altLang="zh-TW" dirty="0"/>
              <a:t> are involved in many molecular mechanisms. We can distinguish the function of </a:t>
            </a:r>
            <a:r>
              <a:rPr lang="en-US" altLang="zh-TW" dirty="0" err="1"/>
              <a:t>circRNAs</a:t>
            </a:r>
            <a:r>
              <a:rPr lang="en-US" altLang="zh-TW" dirty="0"/>
              <a:t> base on their location in the cell (click). </a:t>
            </a:r>
            <a:endParaRPr lang="zh-TW" altLang="en-US" dirty="0"/>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7</a:t>
            </a:fld>
            <a:endParaRPr lang="zh-TW" altLang="en-US"/>
          </a:p>
        </p:txBody>
      </p:sp>
    </p:spTree>
    <p:extLst>
      <p:ext uri="{BB962C8B-B14F-4D97-AF65-F5344CB8AC3E}">
        <p14:creationId xmlns:p14="http://schemas.microsoft.com/office/powerpoint/2010/main" val="26855071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71</a:t>
            </a:fld>
            <a:endParaRPr lang="zh-TW" altLang="en-US"/>
          </a:p>
        </p:txBody>
      </p:sp>
    </p:spTree>
    <p:extLst>
      <p:ext uri="{BB962C8B-B14F-4D97-AF65-F5344CB8AC3E}">
        <p14:creationId xmlns:p14="http://schemas.microsoft.com/office/powerpoint/2010/main" val="10216764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72</a:t>
            </a:fld>
            <a:endParaRPr lang="zh-TW" altLang="en-US"/>
          </a:p>
        </p:txBody>
      </p:sp>
    </p:spTree>
    <p:extLst>
      <p:ext uri="{BB962C8B-B14F-4D97-AF65-F5344CB8AC3E}">
        <p14:creationId xmlns:p14="http://schemas.microsoft.com/office/powerpoint/2010/main" val="12054351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73</a:t>
            </a:fld>
            <a:endParaRPr lang="zh-TW" altLang="en-US"/>
          </a:p>
        </p:txBody>
      </p:sp>
    </p:spTree>
    <p:extLst>
      <p:ext uri="{BB962C8B-B14F-4D97-AF65-F5344CB8AC3E}">
        <p14:creationId xmlns:p14="http://schemas.microsoft.com/office/powerpoint/2010/main" val="13689805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74</a:t>
            </a:fld>
            <a:endParaRPr lang="zh-TW" altLang="en-US"/>
          </a:p>
        </p:txBody>
      </p:sp>
    </p:spTree>
    <p:extLst>
      <p:ext uri="{BB962C8B-B14F-4D97-AF65-F5344CB8AC3E}">
        <p14:creationId xmlns:p14="http://schemas.microsoft.com/office/powerpoint/2010/main" val="15558345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75</a:t>
            </a:fld>
            <a:endParaRPr lang="zh-TW" altLang="en-US"/>
          </a:p>
        </p:txBody>
      </p:sp>
    </p:spTree>
    <p:extLst>
      <p:ext uri="{BB962C8B-B14F-4D97-AF65-F5344CB8AC3E}">
        <p14:creationId xmlns:p14="http://schemas.microsoft.com/office/powerpoint/2010/main" val="5277845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76</a:t>
            </a:fld>
            <a:endParaRPr lang="zh-TW" altLang="en-US"/>
          </a:p>
        </p:txBody>
      </p:sp>
    </p:spTree>
    <p:extLst>
      <p:ext uri="{BB962C8B-B14F-4D97-AF65-F5344CB8AC3E}">
        <p14:creationId xmlns:p14="http://schemas.microsoft.com/office/powerpoint/2010/main" val="1037089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77</a:t>
            </a:fld>
            <a:endParaRPr lang="zh-TW" altLang="en-US"/>
          </a:p>
        </p:txBody>
      </p:sp>
    </p:spTree>
    <p:extLst>
      <p:ext uri="{BB962C8B-B14F-4D97-AF65-F5344CB8AC3E}">
        <p14:creationId xmlns:p14="http://schemas.microsoft.com/office/powerpoint/2010/main" val="11164117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78</a:t>
            </a:fld>
            <a:endParaRPr lang="zh-TW" altLang="en-US"/>
          </a:p>
        </p:txBody>
      </p:sp>
    </p:spTree>
    <p:extLst>
      <p:ext uri="{BB962C8B-B14F-4D97-AF65-F5344CB8AC3E}">
        <p14:creationId xmlns:p14="http://schemas.microsoft.com/office/powerpoint/2010/main" val="2166152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79</a:t>
            </a:fld>
            <a:endParaRPr lang="zh-TW" altLang="en-US"/>
          </a:p>
        </p:txBody>
      </p:sp>
    </p:spTree>
    <p:extLst>
      <p:ext uri="{BB962C8B-B14F-4D97-AF65-F5344CB8AC3E}">
        <p14:creationId xmlns:p14="http://schemas.microsoft.com/office/powerpoint/2010/main" val="7060787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80</a:t>
            </a:fld>
            <a:endParaRPr lang="zh-TW" altLang="en-US"/>
          </a:p>
        </p:txBody>
      </p:sp>
    </p:spTree>
    <p:extLst>
      <p:ext uri="{BB962C8B-B14F-4D97-AF65-F5344CB8AC3E}">
        <p14:creationId xmlns:p14="http://schemas.microsoft.com/office/powerpoint/2010/main" val="3170088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If </a:t>
            </a:r>
            <a:r>
              <a:rPr lang="en-US" altLang="zh-TW" dirty="0" err="1"/>
              <a:t>circRNAs</a:t>
            </a:r>
            <a:r>
              <a:rPr lang="en-US" altLang="zh-TW" dirty="0"/>
              <a:t> are mainly located in the nucleus, they may involve DNA transcription or pre-mRNA splicing. Some studies also show that </a:t>
            </a:r>
            <a:r>
              <a:rPr lang="en-US" altLang="zh-TW" dirty="0" err="1"/>
              <a:t>circRNAs</a:t>
            </a:r>
            <a:r>
              <a:rPr lang="en-US" altLang="zh-TW" dirty="0"/>
              <a:t> can affect immune responses (click).</a:t>
            </a:r>
            <a:endParaRPr lang="zh-TW" altLang="en-US" dirty="0"/>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8</a:t>
            </a:fld>
            <a:endParaRPr lang="zh-TW" altLang="en-US"/>
          </a:p>
        </p:txBody>
      </p:sp>
    </p:spTree>
    <p:extLst>
      <p:ext uri="{BB962C8B-B14F-4D97-AF65-F5344CB8AC3E}">
        <p14:creationId xmlns:p14="http://schemas.microsoft.com/office/powerpoint/2010/main" val="33853861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81</a:t>
            </a:fld>
            <a:endParaRPr lang="zh-TW" altLang="en-US"/>
          </a:p>
        </p:txBody>
      </p:sp>
    </p:spTree>
    <p:extLst>
      <p:ext uri="{BB962C8B-B14F-4D97-AF65-F5344CB8AC3E}">
        <p14:creationId xmlns:p14="http://schemas.microsoft.com/office/powerpoint/2010/main" val="15091825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82</a:t>
            </a:fld>
            <a:endParaRPr lang="zh-TW" altLang="en-US"/>
          </a:p>
        </p:txBody>
      </p:sp>
    </p:spTree>
    <p:extLst>
      <p:ext uri="{BB962C8B-B14F-4D97-AF65-F5344CB8AC3E}">
        <p14:creationId xmlns:p14="http://schemas.microsoft.com/office/powerpoint/2010/main" val="34929859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83</a:t>
            </a:fld>
            <a:endParaRPr lang="zh-TW" altLang="en-US"/>
          </a:p>
        </p:txBody>
      </p:sp>
    </p:spTree>
    <p:extLst>
      <p:ext uri="{BB962C8B-B14F-4D97-AF65-F5344CB8AC3E}">
        <p14:creationId xmlns:p14="http://schemas.microsoft.com/office/powerpoint/2010/main" val="17029013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84</a:t>
            </a:fld>
            <a:endParaRPr lang="zh-TW" altLang="en-US"/>
          </a:p>
        </p:txBody>
      </p:sp>
    </p:spTree>
    <p:extLst>
      <p:ext uri="{BB962C8B-B14F-4D97-AF65-F5344CB8AC3E}">
        <p14:creationId xmlns:p14="http://schemas.microsoft.com/office/powerpoint/2010/main" val="29278638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85</a:t>
            </a:fld>
            <a:endParaRPr lang="zh-TW" altLang="en-US"/>
          </a:p>
        </p:txBody>
      </p:sp>
    </p:spTree>
    <p:extLst>
      <p:ext uri="{BB962C8B-B14F-4D97-AF65-F5344CB8AC3E}">
        <p14:creationId xmlns:p14="http://schemas.microsoft.com/office/powerpoint/2010/main" val="15185983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zh-TW" altLang="en-US" dirty="0"/>
              <a:t>為了找出跟缺氧相關的</a:t>
            </a:r>
            <a:r>
              <a:rPr lang="en-US" altLang="zh-TW" dirty="0" err="1"/>
              <a:t>circRNA</a:t>
            </a:r>
            <a:r>
              <a:rPr lang="zh-TW" altLang="en-US" dirty="0"/>
              <a:t>，過去實驗室將</a:t>
            </a:r>
            <a:r>
              <a:rPr lang="en-US" altLang="zh-TW" dirty="0"/>
              <a:t>MCF-7</a:t>
            </a:r>
            <a:r>
              <a:rPr lang="zh-TW" altLang="en-US" dirty="0"/>
              <a:t>乳癌細胞進行</a:t>
            </a:r>
            <a:r>
              <a:rPr lang="en-US" altLang="zh-TW" dirty="0"/>
              <a:t>normoxia hypoxia reoxygenation</a:t>
            </a:r>
            <a:r>
              <a:rPr lang="zh-TW" altLang="en-US" dirty="0"/>
              <a:t>三種處理，這樣的處理方式可以區分出變化的</a:t>
            </a:r>
            <a:r>
              <a:rPr lang="en-US" altLang="zh-TW" dirty="0"/>
              <a:t>RNA</a:t>
            </a:r>
            <a:r>
              <a:rPr lang="zh-TW" altLang="en-US" dirty="0"/>
              <a:t>是和氧氣相關還是和壓力相關，將</a:t>
            </a:r>
            <a:r>
              <a:rPr lang="en-US" altLang="zh-TW" dirty="0"/>
              <a:t>sample</a:t>
            </a:r>
            <a:r>
              <a:rPr lang="zh-TW" altLang="en-US" dirty="0"/>
              <a:t>進行</a:t>
            </a:r>
            <a:r>
              <a:rPr lang="en-US" altLang="zh-TW" dirty="0"/>
              <a:t>RNA-seq</a:t>
            </a:r>
            <a:r>
              <a:rPr lang="zh-TW" altLang="en-US" dirty="0"/>
              <a:t>定序後，我們利用</a:t>
            </a:r>
            <a:r>
              <a:rPr lang="en-US" altLang="zh-TW" dirty="0"/>
              <a:t>CIRI</a:t>
            </a:r>
            <a:r>
              <a:rPr lang="zh-TW" altLang="en-US" dirty="0"/>
              <a:t>這個</a:t>
            </a:r>
            <a:r>
              <a:rPr lang="en-US" altLang="zh-TW" dirty="0" err="1"/>
              <a:t>circRNA</a:t>
            </a:r>
            <a:r>
              <a:rPr lang="zh-TW" altLang="en-US" dirty="0"/>
              <a:t>的分析軟體來找出各組間有變化的</a:t>
            </a:r>
            <a:r>
              <a:rPr lang="en-US" altLang="zh-TW" dirty="0" err="1"/>
              <a:t>circRNA</a:t>
            </a:r>
            <a:r>
              <a:rPr lang="zh-TW" altLang="en-US" dirty="0"/>
              <a:t>，而表格中列舉的三個</a:t>
            </a:r>
            <a:r>
              <a:rPr lang="en-US" altLang="zh-TW" dirty="0"/>
              <a:t>candidate</a:t>
            </a:r>
            <a:r>
              <a:rPr lang="zh-TW" altLang="en-US" dirty="0"/>
              <a:t>是在乳癌中表現量較高且在缺氧情況下有上升的</a:t>
            </a:r>
            <a:r>
              <a:rPr lang="en-US" altLang="zh-TW" dirty="0" err="1"/>
              <a:t>circRNA</a:t>
            </a:r>
            <a:r>
              <a:rPr lang="zh-TW" altLang="en-US" dirty="0"/>
              <a:t>，最後我選定</a:t>
            </a:r>
            <a:r>
              <a:rPr lang="en-US" altLang="zh-TW" dirty="0"/>
              <a:t>circSFMBT2</a:t>
            </a:r>
            <a:r>
              <a:rPr lang="zh-TW" altLang="en-US" dirty="0"/>
              <a:t>作為研究的對象。</a:t>
            </a:r>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86</a:t>
            </a:fld>
            <a:endParaRPr lang="zh-TW" altLang="en-US"/>
          </a:p>
        </p:txBody>
      </p:sp>
    </p:spTree>
    <p:extLst>
      <p:ext uri="{BB962C8B-B14F-4D97-AF65-F5344CB8AC3E}">
        <p14:creationId xmlns:p14="http://schemas.microsoft.com/office/powerpoint/2010/main" val="3015048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87</a:t>
            </a:fld>
            <a:endParaRPr lang="zh-TW" altLang="en-US"/>
          </a:p>
        </p:txBody>
      </p:sp>
    </p:spTree>
    <p:extLst>
      <p:ext uri="{BB962C8B-B14F-4D97-AF65-F5344CB8AC3E}">
        <p14:creationId xmlns:p14="http://schemas.microsoft.com/office/powerpoint/2010/main" val="28167143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88</a:t>
            </a:fld>
            <a:endParaRPr lang="zh-TW" altLang="en-US"/>
          </a:p>
        </p:txBody>
      </p:sp>
    </p:spTree>
    <p:extLst>
      <p:ext uri="{BB962C8B-B14F-4D97-AF65-F5344CB8AC3E}">
        <p14:creationId xmlns:p14="http://schemas.microsoft.com/office/powerpoint/2010/main" val="1437747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89</a:t>
            </a:fld>
            <a:endParaRPr lang="zh-TW" altLang="en-US"/>
          </a:p>
        </p:txBody>
      </p:sp>
    </p:spTree>
    <p:extLst>
      <p:ext uri="{BB962C8B-B14F-4D97-AF65-F5344CB8AC3E}">
        <p14:creationId xmlns:p14="http://schemas.microsoft.com/office/powerpoint/2010/main" val="15138495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90</a:t>
            </a:fld>
            <a:endParaRPr lang="zh-TW" altLang="en-US"/>
          </a:p>
        </p:txBody>
      </p:sp>
    </p:spTree>
    <p:extLst>
      <p:ext uri="{BB962C8B-B14F-4D97-AF65-F5344CB8AC3E}">
        <p14:creationId xmlns:p14="http://schemas.microsoft.com/office/powerpoint/2010/main" val="2053745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However, if </a:t>
            </a:r>
            <a:r>
              <a:rPr lang="en-US" altLang="zh-TW" dirty="0" err="1"/>
              <a:t>circRNAs</a:t>
            </a:r>
            <a:r>
              <a:rPr lang="en-US" altLang="zh-TW" dirty="0"/>
              <a:t> are mainly located in the cytoplasm, they may sponge with microRNA or RNA binding protein. Also, they may affect the translation ability of other mRNAs (click).</a:t>
            </a:r>
            <a:endParaRPr lang="zh-TW" altLang="en-US" dirty="0"/>
          </a:p>
        </p:txBody>
      </p:sp>
      <p:sp>
        <p:nvSpPr>
          <p:cNvPr id="4" name="投影片編號版面配置區 3"/>
          <p:cNvSpPr>
            <a:spLocks noGrp="1"/>
          </p:cNvSpPr>
          <p:nvPr>
            <p:ph type="sldNum" sz="quarter" idx="5"/>
          </p:nvPr>
        </p:nvSpPr>
        <p:spPr/>
        <p:txBody>
          <a:bodyPr/>
          <a:lstStyle/>
          <a:p>
            <a:fld id="{F2D729EE-AACF-4AF2-8EC3-AC04A41A787C}" type="slidenum">
              <a:rPr lang="zh-TW" altLang="en-US" smtClean="0"/>
              <a:t>9</a:t>
            </a:fld>
            <a:endParaRPr lang="zh-TW" altLang="en-US"/>
          </a:p>
        </p:txBody>
      </p:sp>
    </p:spTree>
    <p:extLst>
      <p:ext uri="{BB962C8B-B14F-4D97-AF65-F5344CB8AC3E}">
        <p14:creationId xmlns:p14="http://schemas.microsoft.com/office/powerpoint/2010/main" val="9213444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91</a:t>
            </a:fld>
            <a:endParaRPr lang="zh-TW" altLang="en-US"/>
          </a:p>
        </p:txBody>
      </p:sp>
    </p:spTree>
    <p:extLst>
      <p:ext uri="{BB962C8B-B14F-4D97-AF65-F5344CB8AC3E}">
        <p14:creationId xmlns:p14="http://schemas.microsoft.com/office/powerpoint/2010/main" val="39918876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92</a:t>
            </a:fld>
            <a:endParaRPr lang="zh-TW" altLang="en-US"/>
          </a:p>
        </p:txBody>
      </p:sp>
    </p:spTree>
    <p:extLst>
      <p:ext uri="{BB962C8B-B14F-4D97-AF65-F5344CB8AC3E}">
        <p14:creationId xmlns:p14="http://schemas.microsoft.com/office/powerpoint/2010/main" val="24588164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93</a:t>
            </a:fld>
            <a:endParaRPr lang="zh-TW" altLang="en-US"/>
          </a:p>
        </p:txBody>
      </p:sp>
    </p:spTree>
    <p:extLst>
      <p:ext uri="{BB962C8B-B14F-4D97-AF65-F5344CB8AC3E}">
        <p14:creationId xmlns:p14="http://schemas.microsoft.com/office/powerpoint/2010/main" val="30947217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94</a:t>
            </a:fld>
            <a:endParaRPr lang="zh-TW" altLang="en-US"/>
          </a:p>
        </p:txBody>
      </p:sp>
    </p:spTree>
    <p:extLst>
      <p:ext uri="{BB962C8B-B14F-4D97-AF65-F5344CB8AC3E}">
        <p14:creationId xmlns:p14="http://schemas.microsoft.com/office/powerpoint/2010/main" val="2569933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95</a:t>
            </a:fld>
            <a:endParaRPr lang="zh-TW" altLang="en-US"/>
          </a:p>
        </p:txBody>
      </p:sp>
    </p:spTree>
    <p:extLst>
      <p:ext uri="{BB962C8B-B14F-4D97-AF65-F5344CB8AC3E}">
        <p14:creationId xmlns:p14="http://schemas.microsoft.com/office/powerpoint/2010/main" val="37267836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96</a:t>
            </a:fld>
            <a:endParaRPr lang="zh-TW" altLang="en-US"/>
          </a:p>
        </p:txBody>
      </p:sp>
    </p:spTree>
    <p:extLst>
      <p:ext uri="{BB962C8B-B14F-4D97-AF65-F5344CB8AC3E}">
        <p14:creationId xmlns:p14="http://schemas.microsoft.com/office/powerpoint/2010/main" val="8153881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97</a:t>
            </a:fld>
            <a:endParaRPr lang="zh-TW" altLang="en-US"/>
          </a:p>
        </p:txBody>
      </p:sp>
    </p:spTree>
    <p:extLst>
      <p:ext uri="{BB962C8B-B14F-4D97-AF65-F5344CB8AC3E}">
        <p14:creationId xmlns:p14="http://schemas.microsoft.com/office/powerpoint/2010/main" val="21528151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98</a:t>
            </a:fld>
            <a:endParaRPr lang="zh-TW" altLang="en-US"/>
          </a:p>
        </p:txBody>
      </p:sp>
    </p:spTree>
    <p:extLst>
      <p:ext uri="{BB962C8B-B14F-4D97-AF65-F5344CB8AC3E}">
        <p14:creationId xmlns:p14="http://schemas.microsoft.com/office/powerpoint/2010/main" val="14459448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D729EE-AACF-4AF2-8EC3-AC04A41A787C}" type="slidenum">
              <a:rPr lang="zh-TW" altLang="en-US" smtClean="0"/>
              <a:t>99</a:t>
            </a:fld>
            <a:endParaRPr lang="zh-TW" altLang="en-US"/>
          </a:p>
        </p:txBody>
      </p:sp>
    </p:spTree>
    <p:extLst>
      <p:ext uri="{BB962C8B-B14F-4D97-AF65-F5344CB8AC3E}">
        <p14:creationId xmlns:p14="http://schemas.microsoft.com/office/powerpoint/2010/main" val="3081295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30E18F33-A747-4D20-A42E-B21EA4563173}" type="datetime1">
              <a:rPr lang="zh-TW" altLang="en-US" smtClean="0"/>
              <a:t>2022/8/30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184918903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3EB7ABD-1DE2-4672-9647-8A4D6D3B1A7D}" type="datetime1">
              <a:rPr lang="zh-TW" altLang="en-US" smtClean="0"/>
              <a:t>2022/8/30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389220296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417260C-01AF-4A65-A1CD-4D7321ABD180}" type="datetime1">
              <a:rPr lang="zh-TW" altLang="en-US" smtClean="0"/>
              <a:t>2022/8/30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32025942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F32E934-7777-4639-A20E-FD60C7787605}" type="datetime1">
              <a:rPr lang="zh-TW" altLang="en-US" smtClean="0"/>
              <a:t>2022/8/30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164965142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3538B813-9671-47AB-8668-26963FBB43F4}" type="datetime1">
              <a:rPr lang="zh-TW" altLang="en-US" smtClean="0"/>
              <a:t>2022/8/30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17642820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5F32E934-7777-4639-A20E-FD60C7787605}" type="datetime1">
              <a:rPr lang="zh-TW" altLang="en-US" smtClean="0"/>
              <a:t>2022/8/30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310951247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F32E934-7777-4639-A20E-FD60C7787605}" type="datetime1">
              <a:rPr lang="zh-TW" altLang="en-US" smtClean="0"/>
              <a:t>2022/8/30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288392591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2278DB0-2846-4300-A741-E29C87BA36C9}" type="datetime1">
              <a:rPr lang="zh-TW" altLang="en-US" smtClean="0"/>
              <a:t>2022/8/30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9564937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CF8591-216F-4F76-9989-AC7AB1008C6B}" type="datetime1">
              <a:rPr lang="zh-TW" altLang="en-US" smtClean="0"/>
              <a:t>2022/8/30</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5635546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BFB86BE7-582E-4096-9F12-E1F317A2A380}" type="datetime1">
              <a:rPr lang="zh-TW" altLang="en-US" smtClean="0"/>
              <a:t>2022/8/30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2472950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33B2FDAC-D9B8-441C-BBDB-53C781BC6462}" type="datetime1">
              <a:rPr lang="zh-TW" altLang="en-US" smtClean="0"/>
              <a:t>2022/8/30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217423006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2E934-7777-4639-A20E-FD60C7787605}" type="datetime1">
              <a:rPr lang="zh-TW" altLang="en-US" smtClean="0"/>
              <a:t>2022/8/30</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D0668-C53B-4A51-870C-8A290EF953AE}" type="slidenum">
              <a:rPr lang="zh-TW" altLang="en-US" smtClean="0"/>
              <a:t>‹#›</a:t>
            </a:fld>
            <a:endParaRPr lang="zh-TW" altLang="en-US"/>
          </a:p>
        </p:txBody>
      </p:sp>
    </p:spTree>
    <p:extLst>
      <p:ext uri="{BB962C8B-B14F-4D97-AF65-F5344CB8AC3E}">
        <p14:creationId xmlns:p14="http://schemas.microsoft.com/office/powerpoint/2010/main" val="40524244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9.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0.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0.png"/><Relationship Id="rId10" Type="http://schemas.openxmlformats.org/officeDocument/2006/relationships/image" Target="../media/image48.png"/><Relationship Id="rId4" Type="http://schemas.microsoft.com/office/2007/relationships/hdphoto" Target="../media/hdphoto3.wdp"/><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1.png"/><Relationship Id="rId7" Type="http://schemas.openxmlformats.org/officeDocument/2006/relationships/image" Target="../media/image65.png"/><Relationship Id="rId12" Type="http://schemas.microsoft.com/office/2007/relationships/hdphoto" Target="../media/hdphoto6.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63.png"/><Relationship Id="rId10" Type="http://schemas.microsoft.com/office/2007/relationships/hdphoto" Target="../media/hdphoto5.wdp"/><Relationship Id="rId4" Type="http://schemas.openxmlformats.org/officeDocument/2006/relationships/image" Target="../media/image62.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3.png"/><Relationship Id="rId11" Type="http://schemas.microsoft.com/office/2007/relationships/hdphoto" Target="../media/hdphoto6.wdp"/><Relationship Id="rId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71.png"/><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9.png"/><Relationship Id="rId7"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51.png"/><Relationship Id="rId5" Type="http://schemas.openxmlformats.org/officeDocument/2006/relationships/image" Target="../media/image75.png"/><Relationship Id="rId10" Type="http://schemas.openxmlformats.org/officeDocument/2006/relationships/image" Target="../media/image78.png"/><Relationship Id="rId4" Type="http://schemas.microsoft.com/office/2007/relationships/hdphoto" Target="../media/hdphoto1.wdp"/><Relationship Id="rId9"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84.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3.png"/><Relationship Id="rId7"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97.png"/><Relationship Id="rId5" Type="http://schemas.openxmlformats.org/officeDocument/2006/relationships/image" Target="../media/image65.png"/><Relationship Id="rId10" Type="http://schemas.openxmlformats.org/officeDocument/2006/relationships/image" Target="../media/image96.png"/><Relationship Id="rId4" Type="http://schemas.openxmlformats.org/officeDocument/2006/relationships/image" Target="../media/image94.png"/><Relationship Id="rId9" Type="http://schemas.openxmlformats.org/officeDocument/2006/relationships/image" Target="../media/image95.png"/></Relationships>
</file>

<file path=ppt/slides/_rels/slide3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8.png"/><Relationship Id="rId7"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84.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5.wdp"/><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5.png"/><Relationship Id="rId7"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103.png"/><Relationship Id="rId5" Type="http://schemas.openxmlformats.org/officeDocument/2006/relationships/image" Target="../media/image67.png"/><Relationship Id="rId10" Type="http://schemas.openxmlformats.org/officeDocument/2006/relationships/image" Target="../media/image102.png"/><Relationship Id="rId4" Type="http://schemas.microsoft.com/office/2007/relationships/hdphoto" Target="../media/hdphoto4.wdp"/><Relationship Id="rId9"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8.png"/><Relationship Id="rId7"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84.png"/><Relationship Id="rId10" Type="http://schemas.microsoft.com/office/2007/relationships/hdphoto" Target="../media/hdphoto11.wdp"/><Relationship Id="rId4" Type="http://schemas.openxmlformats.org/officeDocument/2006/relationships/image" Target="../media/image69.png"/><Relationship Id="rId9" Type="http://schemas.openxmlformats.org/officeDocument/2006/relationships/image" Target="../media/image112.png"/></Relationships>
</file>

<file path=ppt/slides/_rels/slide4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png"/><Relationship Id="rId7" Type="http://schemas.microsoft.com/office/2007/relationships/hdphoto" Target="../media/hdphoto12.wdp"/><Relationship Id="rId12" Type="http://schemas.microsoft.com/office/2007/relationships/hdphoto" Target="../media/hdphoto6.wdp"/><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67.png"/><Relationship Id="rId5" Type="http://schemas.openxmlformats.org/officeDocument/2006/relationships/image" Target="../media/image115.png"/><Relationship Id="rId10" Type="http://schemas.microsoft.com/office/2007/relationships/hdphoto" Target="../media/hdphoto4.wdp"/><Relationship Id="rId4" Type="http://schemas.openxmlformats.org/officeDocument/2006/relationships/image" Target="../media/image114.png"/><Relationship Id="rId9"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0.wdp"/><Relationship Id="rId3" Type="http://schemas.openxmlformats.org/officeDocument/2006/relationships/image" Target="../media/image68.png"/><Relationship Id="rId7" Type="http://schemas.openxmlformats.org/officeDocument/2006/relationships/image" Target="../media/image128.png"/><Relationship Id="rId12" Type="http://schemas.openxmlformats.org/officeDocument/2006/relationships/image" Target="../media/image98.png"/><Relationship Id="rId17" Type="http://schemas.microsoft.com/office/2007/relationships/hdphoto" Target="../media/hdphoto11.wdp"/><Relationship Id="rId2" Type="http://schemas.openxmlformats.org/officeDocument/2006/relationships/notesSlide" Target="../notesSlides/notesSlide47.xml"/><Relationship Id="rId16"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27.png"/><Relationship Id="rId11" Type="http://schemas.microsoft.com/office/2007/relationships/hdphoto" Target="../media/hdphoto9.wdp"/><Relationship Id="rId5" Type="http://schemas.microsoft.com/office/2007/relationships/hdphoto" Target="../media/hdphoto13.wdp"/><Relationship Id="rId15" Type="http://schemas.microsoft.com/office/2007/relationships/hdphoto" Target="../media/hdphoto15.wdp"/><Relationship Id="rId10" Type="http://schemas.openxmlformats.org/officeDocument/2006/relationships/image" Target="../media/image84.png"/><Relationship Id="rId4" Type="http://schemas.openxmlformats.org/officeDocument/2006/relationships/image" Target="../media/image126.png"/><Relationship Id="rId9" Type="http://schemas.openxmlformats.org/officeDocument/2006/relationships/image" Target="../media/image69.png"/><Relationship Id="rId14" Type="http://schemas.openxmlformats.org/officeDocument/2006/relationships/image" Target="../media/image12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0.png"/><Relationship Id="rId7" Type="http://schemas.microsoft.com/office/2007/relationships/hdphoto" Target="../media/hdphoto17.wdp"/><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69.png"/><Relationship Id="rId4" Type="http://schemas.microsoft.com/office/2007/relationships/hdphoto" Target="../media/hdphoto16.wdp"/><Relationship Id="rId9" Type="http://schemas.microsoft.com/office/2007/relationships/hdphoto" Target="../media/hdphoto18.wdp"/></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54.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6.png"/><Relationship Id="rId7" Type="http://schemas.openxmlformats.org/officeDocument/2006/relationships/image" Target="../media/image13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6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0.png"/><Relationship Id="rId7" Type="http://schemas.openxmlformats.org/officeDocument/2006/relationships/image" Target="../media/image15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6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7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7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80.png"/><Relationship Id="rId4" Type="http://schemas.openxmlformats.org/officeDocument/2006/relationships/image" Target="../media/image179.png"/></Relationships>
</file>

<file path=ppt/slides/_rels/slide8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8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8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94.png"/></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png"/></Relationships>
</file>

<file path=ppt/slides/_rels/slide9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9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9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94.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9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63ABF6A9-5700-49CA-824F-F91A993B36D6}"/>
              </a:ext>
            </a:extLst>
          </p:cNvPr>
          <p:cNvSpPr/>
          <p:nvPr/>
        </p:nvSpPr>
        <p:spPr>
          <a:xfrm>
            <a:off x="1435606" y="4140123"/>
            <a:ext cx="9343937" cy="2165758"/>
          </a:xfrm>
          <a:prstGeom prst="roundRect">
            <a:avLst>
              <a:gd name="adj" fmla="val 13613"/>
            </a:avLst>
          </a:prstGeom>
          <a:solidFill>
            <a:srgbClr val="E3DF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圓角 1">
            <a:extLst>
              <a:ext uri="{FF2B5EF4-FFF2-40B4-BE49-F238E27FC236}">
                <a16:creationId xmlns:a16="http://schemas.microsoft.com/office/drawing/2014/main" id="{CE0C4FBF-421C-4A0C-A421-68C787B56DDD}"/>
              </a:ext>
            </a:extLst>
          </p:cNvPr>
          <p:cNvSpPr/>
          <p:nvPr/>
        </p:nvSpPr>
        <p:spPr>
          <a:xfrm>
            <a:off x="347134" y="664750"/>
            <a:ext cx="11526473" cy="3053269"/>
          </a:xfrm>
          <a:prstGeom prst="roundRect">
            <a:avLst>
              <a:gd name="adj" fmla="val 13613"/>
            </a:avLst>
          </a:prstGeom>
          <a:solidFill>
            <a:srgbClr val="FFF5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754164" y="4380079"/>
            <a:ext cx="4696047" cy="1685846"/>
          </a:xfrm>
          <a:prstGeom prst="rect">
            <a:avLst/>
          </a:prstGeom>
          <a:noFill/>
        </p:spPr>
        <p:txBody>
          <a:bodyPr wrap="square" rtlCol="0">
            <a:spAutoFit/>
          </a:bodyPr>
          <a:lstStyle/>
          <a:p>
            <a:pPr algn="ctr">
              <a:lnSpc>
                <a:spcPct val="150000"/>
              </a:lnSpc>
            </a:pPr>
            <a:r>
              <a:rPr lang="en-US" altLang="zh-TW" sz="2400" dirty="0">
                <a:solidFill>
                  <a:srgbClr val="1F1E63"/>
                </a:solidFill>
                <a:latin typeface="Arial" panose="020B0604020202020204" pitchFamily="34" charset="0"/>
                <a:cs typeface="Arial" panose="020B0604020202020204" pitchFamily="34" charset="0"/>
              </a:rPr>
              <a:t>Speaker: Chia-Ming Liu</a:t>
            </a:r>
            <a:r>
              <a:rPr lang="zh-TW" altLang="en-US" sz="2400" dirty="0">
                <a:solidFill>
                  <a:srgbClr val="1F1E63"/>
                </a:solidFill>
                <a:latin typeface="Arial" panose="020B0604020202020204" pitchFamily="34" charset="0"/>
                <a:cs typeface="Arial" panose="020B0604020202020204" pitchFamily="34" charset="0"/>
              </a:rPr>
              <a:t> </a:t>
            </a:r>
            <a:endParaRPr lang="en-US" altLang="zh-TW" sz="2400" dirty="0">
              <a:solidFill>
                <a:srgbClr val="1F1E63"/>
              </a:solidFill>
              <a:latin typeface="Arial" panose="020B0604020202020204" pitchFamily="34" charset="0"/>
              <a:cs typeface="Arial" panose="020B0604020202020204" pitchFamily="34" charset="0"/>
            </a:endParaRPr>
          </a:p>
          <a:p>
            <a:pPr algn="ctr">
              <a:lnSpc>
                <a:spcPct val="150000"/>
              </a:lnSpc>
            </a:pPr>
            <a:r>
              <a:rPr lang="en-US" altLang="zh-TW" sz="2400" dirty="0">
                <a:solidFill>
                  <a:srgbClr val="1F1E63"/>
                </a:solidFill>
                <a:latin typeface="Arial" panose="020B0604020202020204" pitchFamily="34" charset="0"/>
                <a:cs typeface="Arial" panose="020B0604020202020204" pitchFamily="34" charset="0"/>
              </a:rPr>
              <a:t>Advisor: Liang-</a:t>
            </a:r>
            <a:r>
              <a:rPr lang="en-US" altLang="zh-TW" sz="2400" dirty="0" err="1">
                <a:solidFill>
                  <a:srgbClr val="1F1E63"/>
                </a:solidFill>
                <a:latin typeface="Arial" panose="020B0604020202020204" pitchFamily="34" charset="0"/>
                <a:cs typeface="Arial" panose="020B0604020202020204" pitchFamily="34" charset="0"/>
              </a:rPr>
              <a:t>Chuan</a:t>
            </a:r>
            <a:r>
              <a:rPr lang="en-US" altLang="zh-TW" sz="2400" dirty="0">
                <a:solidFill>
                  <a:srgbClr val="1F1E63"/>
                </a:solidFill>
                <a:latin typeface="Arial" panose="020B0604020202020204" pitchFamily="34" charset="0"/>
                <a:cs typeface="Arial" panose="020B0604020202020204" pitchFamily="34" charset="0"/>
              </a:rPr>
              <a:t> Lai, Ph.D.</a:t>
            </a:r>
          </a:p>
          <a:p>
            <a:pPr algn="ctr">
              <a:lnSpc>
                <a:spcPct val="150000"/>
              </a:lnSpc>
            </a:pPr>
            <a:r>
              <a:rPr lang="en-US" altLang="zh-TW" sz="2400" dirty="0">
                <a:solidFill>
                  <a:srgbClr val="1F1E63"/>
                </a:solidFill>
                <a:latin typeface="Arial" panose="020B0604020202020204" pitchFamily="34" charset="0"/>
                <a:cs typeface="Arial" panose="020B0604020202020204" pitchFamily="34" charset="0"/>
              </a:rPr>
              <a:t>Date: Sep. 6</a:t>
            </a:r>
            <a:r>
              <a:rPr lang="en-US" altLang="zh-TW" sz="2400" baseline="30000" dirty="0">
                <a:solidFill>
                  <a:srgbClr val="1F1E63"/>
                </a:solidFill>
                <a:latin typeface="Arial" panose="020B0604020202020204" pitchFamily="34" charset="0"/>
                <a:cs typeface="Arial" panose="020B0604020202020204" pitchFamily="34" charset="0"/>
              </a:rPr>
              <a:t>th</a:t>
            </a:r>
            <a:r>
              <a:rPr lang="en-US" altLang="zh-TW" sz="2400" dirty="0">
                <a:solidFill>
                  <a:srgbClr val="1F1E63"/>
                </a:solidFill>
                <a:latin typeface="Arial" panose="020B0604020202020204" pitchFamily="34" charset="0"/>
                <a:cs typeface="Arial" panose="020B0604020202020204" pitchFamily="34" charset="0"/>
              </a:rPr>
              <a:t>, 2022</a:t>
            </a:r>
            <a:endParaRPr lang="zh-TW" altLang="en-US" sz="2400" dirty="0">
              <a:solidFill>
                <a:srgbClr val="1F1E63"/>
              </a:solidFill>
              <a:latin typeface="Arial" panose="020B0604020202020204" pitchFamily="34" charset="0"/>
              <a:cs typeface="Arial" panose="020B0604020202020204" pitchFamily="34" charset="0"/>
            </a:endParaRPr>
          </a:p>
        </p:txBody>
      </p:sp>
      <p:sp>
        <p:nvSpPr>
          <p:cNvPr id="3" name="文字方塊 2"/>
          <p:cNvSpPr txBox="1"/>
          <p:nvPr/>
        </p:nvSpPr>
        <p:spPr>
          <a:xfrm>
            <a:off x="3185" y="1191687"/>
            <a:ext cx="12192000" cy="1824923"/>
          </a:xfrm>
          <a:prstGeom prst="rect">
            <a:avLst/>
          </a:prstGeom>
          <a:noFill/>
        </p:spPr>
        <p:txBody>
          <a:bodyPr wrap="square" rtlCol="0">
            <a:spAutoFit/>
          </a:bodyPr>
          <a:lstStyle/>
          <a:p>
            <a:pPr algn="ctr">
              <a:lnSpc>
                <a:spcPct val="150000"/>
              </a:lnSpc>
            </a:pPr>
            <a:r>
              <a:rPr lang="en-US" altLang="zh-TW" sz="4000" b="1" dirty="0">
                <a:solidFill>
                  <a:srgbClr val="1F1E63"/>
                </a:solidFill>
                <a:latin typeface="Arial" panose="020B0604020202020204" pitchFamily="34" charset="0"/>
                <a:cs typeface="Arial" panose="020B0604020202020204" pitchFamily="34" charset="0"/>
              </a:rPr>
              <a:t>The role of circular RNAs</a:t>
            </a:r>
          </a:p>
          <a:p>
            <a:pPr algn="ctr">
              <a:lnSpc>
                <a:spcPct val="150000"/>
              </a:lnSpc>
            </a:pPr>
            <a:r>
              <a:rPr lang="en-US" altLang="zh-TW" sz="4000" b="1" dirty="0">
                <a:solidFill>
                  <a:srgbClr val="1F1E63"/>
                </a:solidFill>
                <a:latin typeface="Arial" panose="020B0604020202020204" pitchFamily="34" charset="0"/>
                <a:cs typeface="Arial" panose="020B0604020202020204" pitchFamily="34" charset="0"/>
              </a:rPr>
              <a:t>N</a:t>
            </a:r>
            <a:r>
              <a:rPr lang="en-US" altLang="zh-TW" sz="4000" b="1" baseline="30000" dirty="0">
                <a:solidFill>
                  <a:srgbClr val="1F1E63"/>
                </a:solidFill>
                <a:latin typeface="Arial" panose="020B0604020202020204" pitchFamily="34" charset="0"/>
                <a:cs typeface="Arial" panose="020B0604020202020204" pitchFamily="34" charset="0"/>
              </a:rPr>
              <a:t>6</a:t>
            </a:r>
            <a:r>
              <a:rPr lang="en-US" altLang="zh-TW" sz="4000" b="1" dirty="0">
                <a:solidFill>
                  <a:srgbClr val="1F1E63"/>
                </a:solidFill>
                <a:latin typeface="Arial" panose="020B0604020202020204" pitchFamily="34" charset="0"/>
                <a:cs typeface="Arial" panose="020B0604020202020204" pitchFamily="34" charset="0"/>
              </a:rPr>
              <a:t>-methyladenosine modification in cancer</a:t>
            </a:r>
          </a:p>
        </p:txBody>
      </p:sp>
    </p:spTree>
    <p:extLst>
      <p:ext uri="{BB962C8B-B14F-4D97-AF65-F5344CB8AC3E}">
        <p14:creationId xmlns:p14="http://schemas.microsoft.com/office/powerpoint/2010/main" val="336495009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7"/>
          <p:cNvSpPr>
            <a:spLocks noGrp="1"/>
          </p:cNvSpPr>
          <p:nvPr>
            <p:ph type="sldNum" sz="quarter" idx="12"/>
          </p:nvPr>
        </p:nvSpPr>
        <p:spPr>
          <a:xfrm>
            <a:off x="9448800" y="6492875"/>
            <a:ext cx="2743200" cy="365125"/>
          </a:xfrm>
        </p:spPr>
        <p:txBody>
          <a:bodyPr/>
          <a:lstStyle/>
          <a:p>
            <a:fld id="{0C4D0668-C53B-4A51-870C-8A290EF953AE}" type="slidenum">
              <a:rPr lang="zh-TW" altLang="en-US" smtClean="0"/>
              <a:t>10</a:t>
            </a:fld>
            <a:endParaRPr lang="zh-TW" altLang="en-US" dirty="0"/>
          </a:p>
        </p:txBody>
      </p:sp>
      <p:pic>
        <p:nvPicPr>
          <p:cNvPr id="16" name="圖片 15">
            <a:extLst>
              <a:ext uri="{FF2B5EF4-FFF2-40B4-BE49-F238E27FC236}">
                <a16:creationId xmlns:a16="http://schemas.microsoft.com/office/drawing/2014/main" id="{B7CB436A-DD6E-48CD-A5C6-8C881CD8A5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99" t="14337" r="2477" b="13028"/>
          <a:stretch/>
        </p:blipFill>
        <p:spPr>
          <a:xfrm>
            <a:off x="8095376" y="983235"/>
            <a:ext cx="3794620" cy="4981338"/>
          </a:xfrm>
          <a:prstGeom prst="rect">
            <a:avLst/>
          </a:prstGeom>
        </p:spPr>
      </p:pic>
      <p:pic>
        <p:nvPicPr>
          <p:cNvPr id="20" name="圖片 19">
            <a:extLst>
              <a:ext uri="{FF2B5EF4-FFF2-40B4-BE49-F238E27FC236}">
                <a16:creationId xmlns:a16="http://schemas.microsoft.com/office/drawing/2014/main" id="{BEE15D1F-3A4A-4ECA-8EEC-A888EAEB9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10" t="14337" r="34771" b="13028"/>
          <a:stretch/>
        </p:blipFill>
        <p:spPr>
          <a:xfrm>
            <a:off x="4219662" y="983235"/>
            <a:ext cx="3733101" cy="4981338"/>
          </a:xfrm>
          <a:prstGeom prst="rect">
            <a:avLst/>
          </a:prstGeom>
        </p:spPr>
      </p:pic>
      <p:pic>
        <p:nvPicPr>
          <p:cNvPr id="22" name="圖片 21">
            <a:extLst>
              <a:ext uri="{FF2B5EF4-FFF2-40B4-BE49-F238E27FC236}">
                <a16:creationId xmlns:a16="http://schemas.microsoft.com/office/drawing/2014/main" id="{8E89D394-26D0-4174-AEE2-1C698AEFF9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7" t="14337" r="66904" b="13028"/>
          <a:stretch/>
        </p:blipFill>
        <p:spPr>
          <a:xfrm>
            <a:off x="302004" y="983235"/>
            <a:ext cx="3733101" cy="4981338"/>
          </a:xfrm>
          <a:prstGeom prst="rect">
            <a:avLst/>
          </a:prstGeom>
        </p:spPr>
      </p:pic>
      <p:grpSp>
        <p:nvGrpSpPr>
          <p:cNvPr id="6" name="群組 5">
            <a:extLst>
              <a:ext uri="{FF2B5EF4-FFF2-40B4-BE49-F238E27FC236}">
                <a16:creationId xmlns:a16="http://schemas.microsoft.com/office/drawing/2014/main" id="{FF65135F-4DFA-4AB9-920F-05AE1762193D}"/>
              </a:ext>
            </a:extLst>
          </p:cNvPr>
          <p:cNvGrpSpPr/>
          <p:nvPr/>
        </p:nvGrpSpPr>
        <p:grpSpPr>
          <a:xfrm>
            <a:off x="-42662" y="0"/>
            <a:ext cx="1880643" cy="540000"/>
            <a:chOff x="-42662" y="0"/>
            <a:chExt cx="1880643" cy="540000"/>
          </a:xfrm>
        </p:grpSpPr>
        <p:grpSp>
          <p:nvGrpSpPr>
            <p:cNvPr id="7" name="群組 6">
              <a:extLst>
                <a:ext uri="{FF2B5EF4-FFF2-40B4-BE49-F238E27FC236}">
                  <a16:creationId xmlns:a16="http://schemas.microsoft.com/office/drawing/2014/main" id="{6081CA23-BF3F-420D-BF88-519AF298E130}"/>
                </a:ext>
              </a:extLst>
            </p:cNvPr>
            <p:cNvGrpSpPr/>
            <p:nvPr/>
          </p:nvGrpSpPr>
          <p:grpSpPr>
            <a:xfrm>
              <a:off x="0" y="0"/>
              <a:ext cx="1800000" cy="540000"/>
              <a:chOff x="-1" y="0"/>
              <a:chExt cx="1794295" cy="511612"/>
            </a:xfrm>
          </p:grpSpPr>
          <p:sp>
            <p:nvSpPr>
              <p:cNvPr id="10" name="矩形 9">
                <a:extLst>
                  <a:ext uri="{FF2B5EF4-FFF2-40B4-BE49-F238E27FC236}">
                    <a16:creationId xmlns:a16="http://schemas.microsoft.com/office/drawing/2014/main" id="{9C663BE3-ADC5-4B2E-AAF9-DF972BF8B632}"/>
                  </a:ext>
                </a:extLst>
              </p:cNvPr>
              <p:cNvSpPr/>
              <p:nvPr/>
            </p:nvSpPr>
            <p:spPr>
              <a:xfrm>
                <a:off x="0" y="0"/>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159857F7-4C0D-4AE6-AE50-A22B2F46D940}"/>
                  </a:ext>
                </a:extLst>
              </p:cNvPr>
              <p:cNvSpPr/>
              <p:nvPr/>
            </p:nvSpPr>
            <p:spPr>
              <a:xfrm>
                <a:off x="-1" y="419934"/>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9" name="文字方塊 8">
              <a:extLst>
                <a:ext uri="{FF2B5EF4-FFF2-40B4-BE49-F238E27FC236}">
                  <a16:creationId xmlns:a16="http://schemas.microsoft.com/office/drawing/2014/main" id="{70887B32-808E-4FED-8320-E1C32C3B27AB}"/>
                </a:ext>
              </a:extLst>
            </p:cNvPr>
            <p:cNvSpPr txBox="1"/>
            <p:nvPr/>
          </p:nvSpPr>
          <p:spPr>
            <a:xfrm>
              <a:off x="-42662" y="31158"/>
              <a:ext cx="1880643" cy="400110"/>
            </a:xfrm>
            <a:prstGeom prst="rect">
              <a:avLst/>
            </a:prstGeom>
            <a:noFill/>
          </p:spPr>
          <p:txBody>
            <a:bodyPr wrap="none" rtlCol="0">
              <a:spAutoFit/>
            </a:bodyPr>
            <a:lstStyle/>
            <a:p>
              <a:r>
                <a:rPr lang="en-US" altLang="zh-TW" sz="2000" b="1" dirty="0">
                  <a:solidFill>
                    <a:srgbClr val="FF0000"/>
                  </a:solidFill>
                  <a:latin typeface="Arial" panose="020B0604020202020204" pitchFamily="34" charset="0"/>
                  <a:cs typeface="Arial" panose="020B0604020202020204" pitchFamily="34" charset="0"/>
                </a:rPr>
                <a:t>circular RNAs</a:t>
              </a:r>
              <a:endParaRPr lang="zh-TW" altLang="en-US" sz="2000" dirty="0">
                <a:solidFill>
                  <a:srgbClr val="FF0000"/>
                </a:solidFill>
              </a:endParaRPr>
            </a:p>
          </p:txBody>
        </p:sp>
      </p:grpSp>
    </p:spTree>
    <p:extLst>
      <p:ext uri="{BB962C8B-B14F-4D97-AF65-F5344CB8AC3E}">
        <p14:creationId xmlns:p14="http://schemas.microsoft.com/office/powerpoint/2010/main" val="18947851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11</a:t>
            </a:fld>
            <a:endParaRPr lang="zh-TW" altLang="en-US"/>
          </a:p>
        </p:txBody>
      </p:sp>
      <p:sp>
        <p:nvSpPr>
          <p:cNvPr id="8" name="矩形 7"/>
          <p:cNvSpPr/>
          <p:nvPr/>
        </p:nvSpPr>
        <p:spPr>
          <a:xfrm>
            <a:off x="0" y="78335"/>
            <a:ext cx="12192000"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Characteristic of Circular RNA</a:t>
            </a:r>
            <a:endParaRPr lang="zh-TW" altLang="en-US" sz="2400" b="1" dirty="0">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57106377-BD05-4948-809A-27C5BE5C1D5D}"/>
              </a:ext>
            </a:extLst>
          </p:cNvPr>
          <p:cNvSpPr/>
          <p:nvPr/>
        </p:nvSpPr>
        <p:spPr>
          <a:xfrm>
            <a:off x="4813004" y="1355848"/>
            <a:ext cx="85515" cy="251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5A9F70B0-A5DF-4F7B-A63C-819443629650}"/>
              </a:ext>
            </a:extLst>
          </p:cNvPr>
          <p:cNvSpPr/>
          <p:nvPr/>
        </p:nvSpPr>
        <p:spPr>
          <a:xfrm>
            <a:off x="5089827" y="3091839"/>
            <a:ext cx="85515" cy="251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nvGrpSpPr>
          <p:cNvPr id="34" name="群組 33">
            <a:extLst>
              <a:ext uri="{FF2B5EF4-FFF2-40B4-BE49-F238E27FC236}">
                <a16:creationId xmlns:a16="http://schemas.microsoft.com/office/drawing/2014/main" id="{52A31AE4-961C-4A1B-BA3E-C67355474509}"/>
              </a:ext>
            </a:extLst>
          </p:cNvPr>
          <p:cNvGrpSpPr/>
          <p:nvPr/>
        </p:nvGrpSpPr>
        <p:grpSpPr>
          <a:xfrm>
            <a:off x="-42662" y="0"/>
            <a:ext cx="1880643" cy="540000"/>
            <a:chOff x="-42662" y="0"/>
            <a:chExt cx="1880643" cy="540000"/>
          </a:xfrm>
        </p:grpSpPr>
        <p:grpSp>
          <p:nvGrpSpPr>
            <p:cNvPr id="35" name="群組 34">
              <a:extLst>
                <a:ext uri="{FF2B5EF4-FFF2-40B4-BE49-F238E27FC236}">
                  <a16:creationId xmlns:a16="http://schemas.microsoft.com/office/drawing/2014/main" id="{E93D94EB-0B5C-4F93-992F-9FE66260E777}"/>
                </a:ext>
              </a:extLst>
            </p:cNvPr>
            <p:cNvGrpSpPr/>
            <p:nvPr/>
          </p:nvGrpSpPr>
          <p:grpSpPr>
            <a:xfrm>
              <a:off x="0" y="0"/>
              <a:ext cx="1800000" cy="540000"/>
              <a:chOff x="-1" y="0"/>
              <a:chExt cx="1794295" cy="511612"/>
            </a:xfrm>
          </p:grpSpPr>
          <p:sp>
            <p:nvSpPr>
              <p:cNvPr id="46" name="矩形 45">
                <a:extLst>
                  <a:ext uri="{FF2B5EF4-FFF2-40B4-BE49-F238E27FC236}">
                    <a16:creationId xmlns:a16="http://schemas.microsoft.com/office/drawing/2014/main" id="{568A4E85-FBB3-4D6B-85B3-2D6C78E2D0FE}"/>
                  </a:ext>
                </a:extLst>
              </p:cNvPr>
              <p:cNvSpPr/>
              <p:nvPr/>
            </p:nvSpPr>
            <p:spPr>
              <a:xfrm>
                <a:off x="0" y="0"/>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47" name="矩形 46">
                <a:extLst>
                  <a:ext uri="{FF2B5EF4-FFF2-40B4-BE49-F238E27FC236}">
                    <a16:creationId xmlns:a16="http://schemas.microsoft.com/office/drawing/2014/main" id="{BCC302BB-84EC-4867-8628-688784C15DBA}"/>
                  </a:ext>
                </a:extLst>
              </p:cNvPr>
              <p:cNvSpPr/>
              <p:nvPr/>
            </p:nvSpPr>
            <p:spPr>
              <a:xfrm>
                <a:off x="-1" y="419934"/>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45" name="文字方塊 44">
              <a:extLst>
                <a:ext uri="{FF2B5EF4-FFF2-40B4-BE49-F238E27FC236}">
                  <a16:creationId xmlns:a16="http://schemas.microsoft.com/office/drawing/2014/main" id="{CAFA2AAE-9D46-45C5-AF82-E15E8DC93153}"/>
                </a:ext>
              </a:extLst>
            </p:cNvPr>
            <p:cNvSpPr txBox="1"/>
            <p:nvPr/>
          </p:nvSpPr>
          <p:spPr>
            <a:xfrm>
              <a:off x="-42662" y="31158"/>
              <a:ext cx="1880643" cy="400110"/>
            </a:xfrm>
            <a:prstGeom prst="rect">
              <a:avLst/>
            </a:prstGeom>
            <a:noFill/>
          </p:spPr>
          <p:txBody>
            <a:bodyPr wrap="none" rtlCol="0">
              <a:spAutoFit/>
            </a:bodyPr>
            <a:lstStyle/>
            <a:p>
              <a:r>
                <a:rPr lang="en-US" altLang="zh-TW" sz="2000" b="1" dirty="0">
                  <a:solidFill>
                    <a:srgbClr val="FF0000"/>
                  </a:solidFill>
                  <a:latin typeface="Arial" panose="020B0604020202020204" pitchFamily="34" charset="0"/>
                  <a:cs typeface="Arial" panose="020B0604020202020204" pitchFamily="34" charset="0"/>
                </a:rPr>
                <a:t>circular RNAs</a:t>
              </a:r>
              <a:endParaRPr lang="zh-TW" altLang="en-US" sz="2000" dirty="0">
                <a:solidFill>
                  <a:srgbClr val="FF0000"/>
                </a:solidFill>
              </a:endParaRPr>
            </a:p>
          </p:txBody>
        </p:sp>
      </p:grpSp>
      <p:pic>
        <p:nvPicPr>
          <p:cNvPr id="7" name="圖片 6">
            <a:extLst>
              <a:ext uri="{FF2B5EF4-FFF2-40B4-BE49-F238E27FC236}">
                <a16:creationId xmlns:a16="http://schemas.microsoft.com/office/drawing/2014/main" id="{6CFE49C4-5F24-4F78-A055-1DFAD8E776EA}"/>
              </a:ext>
            </a:extLst>
          </p:cNvPr>
          <p:cNvPicPr>
            <a:picLocks noChangeAspect="1"/>
          </p:cNvPicPr>
          <p:nvPr/>
        </p:nvPicPr>
        <p:blipFill>
          <a:blip r:embed="rId3"/>
          <a:stretch>
            <a:fillRect/>
          </a:stretch>
        </p:blipFill>
        <p:spPr>
          <a:xfrm>
            <a:off x="29520" y="1367038"/>
            <a:ext cx="4184006" cy="1568625"/>
          </a:xfrm>
          <a:prstGeom prst="rect">
            <a:avLst/>
          </a:prstGeom>
        </p:spPr>
      </p:pic>
      <p:sp>
        <p:nvSpPr>
          <p:cNvPr id="48" name="矩形: 圓角 47">
            <a:extLst>
              <a:ext uri="{FF2B5EF4-FFF2-40B4-BE49-F238E27FC236}">
                <a16:creationId xmlns:a16="http://schemas.microsoft.com/office/drawing/2014/main" id="{04119477-0648-43BB-B181-2899913682AE}"/>
              </a:ext>
            </a:extLst>
          </p:cNvPr>
          <p:cNvSpPr/>
          <p:nvPr/>
        </p:nvSpPr>
        <p:spPr>
          <a:xfrm>
            <a:off x="9376405" y="1299689"/>
            <a:ext cx="1980000" cy="363985"/>
          </a:xfrm>
          <a:prstGeom prst="roundRect">
            <a:avLst>
              <a:gd name="adj" fmla="val 18972"/>
            </a:avLst>
          </a:prstGeom>
          <a:solidFill>
            <a:srgbClr val="D8E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CircMET</a:t>
            </a:r>
            <a:endParaRPr lang="zh-TW" altLang="en-US" b="1" i="1" dirty="0">
              <a:solidFill>
                <a:sysClr val="windowText" lastClr="000000"/>
              </a:solidFill>
              <a:latin typeface="Arial" panose="020B0604020202020204" pitchFamily="34" charset="0"/>
              <a:cs typeface="Arial" panose="020B0604020202020204" pitchFamily="34" charset="0"/>
            </a:endParaRPr>
          </a:p>
        </p:txBody>
      </p:sp>
      <p:sp>
        <p:nvSpPr>
          <p:cNvPr id="49" name="矩形: 圓角 48">
            <a:extLst>
              <a:ext uri="{FF2B5EF4-FFF2-40B4-BE49-F238E27FC236}">
                <a16:creationId xmlns:a16="http://schemas.microsoft.com/office/drawing/2014/main" id="{07307E06-7F06-44AF-A9FC-BB3735BDF60B}"/>
              </a:ext>
            </a:extLst>
          </p:cNvPr>
          <p:cNvSpPr/>
          <p:nvPr/>
        </p:nvSpPr>
        <p:spPr>
          <a:xfrm>
            <a:off x="1189365" y="806818"/>
            <a:ext cx="1980000" cy="363985"/>
          </a:xfrm>
          <a:prstGeom prst="roundRect">
            <a:avLst>
              <a:gd name="adj" fmla="val 18972"/>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CircALG1</a:t>
            </a:r>
            <a:endParaRPr lang="zh-TW" altLang="en-US" b="1" i="1" dirty="0">
              <a:solidFill>
                <a:sysClr val="windowText" lastClr="000000"/>
              </a:solidFill>
              <a:latin typeface="Arial" panose="020B0604020202020204" pitchFamily="34" charset="0"/>
              <a:cs typeface="Arial" panose="020B0604020202020204" pitchFamily="34" charset="0"/>
            </a:endParaRPr>
          </a:p>
        </p:txBody>
      </p:sp>
      <p:sp>
        <p:nvSpPr>
          <p:cNvPr id="50" name="矩形: 圓角 49">
            <a:extLst>
              <a:ext uri="{FF2B5EF4-FFF2-40B4-BE49-F238E27FC236}">
                <a16:creationId xmlns:a16="http://schemas.microsoft.com/office/drawing/2014/main" id="{C32F2D98-EB50-4280-A282-A385CB865F19}"/>
              </a:ext>
            </a:extLst>
          </p:cNvPr>
          <p:cNvSpPr/>
          <p:nvPr/>
        </p:nvSpPr>
        <p:spPr>
          <a:xfrm>
            <a:off x="5313483" y="1317283"/>
            <a:ext cx="1980000" cy="363985"/>
          </a:xfrm>
          <a:prstGeom prst="roundRect">
            <a:avLst>
              <a:gd name="adj" fmla="val 18972"/>
            </a:avLst>
          </a:prstGeom>
          <a:solidFill>
            <a:srgbClr val="FEF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CircARHGAP35</a:t>
            </a:r>
            <a:endParaRPr lang="zh-TW" altLang="en-US" b="1" i="1" dirty="0">
              <a:solidFill>
                <a:sysClr val="windowText" lastClr="000000"/>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3DC90F7F-67FE-468F-AD03-1E6E011B12E8}"/>
              </a:ext>
            </a:extLst>
          </p:cNvPr>
          <p:cNvSpPr/>
          <p:nvPr/>
        </p:nvSpPr>
        <p:spPr>
          <a:xfrm>
            <a:off x="2690826" y="2172513"/>
            <a:ext cx="363793" cy="6493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pic>
        <p:nvPicPr>
          <p:cNvPr id="13" name="圖片 12">
            <a:extLst>
              <a:ext uri="{FF2B5EF4-FFF2-40B4-BE49-F238E27FC236}">
                <a16:creationId xmlns:a16="http://schemas.microsoft.com/office/drawing/2014/main" id="{A50D8BE5-82B0-40C8-8C97-E82504DB698F}"/>
              </a:ext>
            </a:extLst>
          </p:cNvPr>
          <p:cNvPicPr>
            <a:picLocks noChangeAspect="1"/>
          </p:cNvPicPr>
          <p:nvPr/>
        </p:nvPicPr>
        <p:blipFill rotWithShape="1">
          <a:blip r:embed="rId4"/>
          <a:srcRect b="15284"/>
          <a:stretch/>
        </p:blipFill>
        <p:spPr>
          <a:xfrm>
            <a:off x="828448" y="4059628"/>
            <a:ext cx="2586150" cy="2720037"/>
          </a:xfrm>
          <a:prstGeom prst="rect">
            <a:avLst/>
          </a:prstGeom>
        </p:spPr>
      </p:pic>
      <p:sp>
        <p:nvSpPr>
          <p:cNvPr id="22" name="矩形 21">
            <a:extLst>
              <a:ext uri="{FF2B5EF4-FFF2-40B4-BE49-F238E27FC236}">
                <a16:creationId xmlns:a16="http://schemas.microsoft.com/office/drawing/2014/main" id="{645FFE61-29D8-4CF8-AD61-15FCB2F44813}"/>
              </a:ext>
            </a:extLst>
          </p:cNvPr>
          <p:cNvSpPr/>
          <p:nvPr/>
        </p:nvSpPr>
        <p:spPr>
          <a:xfrm>
            <a:off x="1189365" y="3282257"/>
            <a:ext cx="1219200" cy="251669"/>
          </a:xfrm>
          <a:prstGeom prst="rect">
            <a:avLst/>
          </a:prstGeom>
          <a:solidFill>
            <a:srgbClr val="71A2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TW" b="1" dirty="0">
                <a:solidFill>
                  <a:srgbClr val="150201"/>
                </a:solidFill>
                <a:latin typeface="Arial" panose="020B0604020202020204" pitchFamily="34" charset="0"/>
                <a:cs typeface="Arial" panose="020B0604020202020204" pitchFamily="34" charset="0"/>
              </a:rPr>
              <a:t>Exon9</a:t>
            </a:r>
            <a:endParaRPr lang="zh-TW" altLang="en-US" b="1" dirty="0">
              <a:solidFill>
                <a:srgbClr val="150201"/>
              </a:solidFill>
              <a:latin typeface="Arial" panose="020B0604020202020204" pitchFamily="34" charset="0"/>
              <a:cs typeface="Arial" panose="020B0604020202020204" pitchFamily="34" charset="0"/>
            </a:endParaRPr>
          </a:p>
        </p:txBody>
      </p:sp>
      <p:sp>
        <p:nvSpPr>
          <p:cNvPr id="51" name="矩形 50">
            <a:extLst>
              <a:ext uri="{FF2B5EF4-FFF2-40B4-BE49-F238E27FC236}">
                <a16:creationId xmlns:a16="http://schemas.microsoft.com/office/drawing/2014/main" id="{122C2E10-DD8F-41EC-BD6E-85949D3378AE}"/>
              </a:ext>
            </a:extLst>
          </p:cNvPr>
          <p:cNvSpPr/>
          <p:nvPr/>
        </p:nvSpPr>
        <p:spPr>
          <a:xfrm>
            <a:off x="2408565" y="3282256"/>
            <a:ext cx="1219200" cy="251669"/>
          </a:xfrm>
          <a:prstGeom prst="rect">
            <a:avLst/>
          </a:prstGeom>
          <a:solidFill>
            <a:srgbClr val="FBB7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TW" b="1" dirty="0">
                <a:solidFill>
                  <a:srgbClr val="150201"/>
                </a:solidFill>
                <a:latin typeface="Arial" panose="020B0604020202020204" pitchFamily="34" charset="0"/>
                <a:cs typeface="Arial" panose="020B0604020202020204" pitchFamily="34" charset="0"/>
              </a:rPr>
              <a:t>Exon10</a:t>
            </a:r>
            <a:endParaRPr lang="zh-TW" altLang="en-US" b="1" dirty="0">
              <a:solidFill>
                <a:srgbClr val="150201"/>
              </a:solidFill>
              <a:latin typeface="Arial" panose="020B0604020202020204" pitchFamily="34" charset="0"/>
              <a:cs typeface="Arial" panose="020B0604020202020204" pitchFamily="34" charset="0"/>
            </a:endParaRPr>
          </a:p>
        </p:txBody>
      </p:sp>
      <p:sp>
        <p:nvSpPr>
          <p:cNvPr id="23" name="等腰三角形 22">
            <a:extLst>
              <a:ext uri="{FF2B5EF4-FFF2-40B4-BE49-F238E27FC236}">
                <a16:creationId xmlns:a16="http://schemas.microsoft.com/office/drawing/2014/main" id="{1B2495AC-32B7-42B7-A96C-B644055997EE}"/>
              </a:ext>
            </a:extLst>
          </p:cNvPr>
          <p:cNvSpPr/>
          <p:nvPr/>
        </p:nvSpPr>
        <p:spPr>
          <a:xfrm rot="16200000">
            <a:off x="2593207" y="2989295"/>
            <a:ext cx="252000" cy="21600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52" name="等腰三角形 51">
            <a:extLst>
              <a:ext uri="{FF2B5EF4-FFF2-40B4-BE49-F238E27FC236}">
                <a16:creationId xmlns:a16="http://schemas.microsoft.com/office/drawing/2014/main" id="{8E2C5244-7955-4A6A-8D63-D2F0069DD01B}"/>
              </a:ext>
            </a:extLst>
          </p:cNvPr>
          <p:cNvSpPr/>
          <p:nvPr/>
        </p:nvSpPr>
        <p:spPr>
          <a:xfrm rot="5400000">
            <a:off x="1932615" y="2989295"/>
            <a:ext cx="252000" cy="21600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53" name="等腰三角形 52">
            <a:extLst>
              <a:ext uri="{FF2B5EF4-FFF2-40B4-BE49-F238E27FC236}">
                <a16:creationId xmlns:a16="http://schemas.microsoft.com/office/drawing/2014/main" id="{4DECDE26-4DC9-4377-9FA3-3F946ABF04CF}"/>
              </a:ext>
            </a:extLst>
          </p:cNvPr>
          <p:cNvSpPr/>
          <p:nvPr/>
        </p:nvSpPr>
        <p:spPr>
          <a:xfrm rot="16200000">
            <a:off x="1903119" y="3584980"/>
            <a:ext cx="252000" cy="216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54" name="等腰三角形 53">
            <a:extLst>
              <a:ext uri="{FF2B5EF4-FFF2-40B4-BE49-F238E27FC236}">
                <a16:creationId xmlns:a16="http://schemas.microsoft.com/office/drawing/2014/main" id="{783D32C2-CE8D-4BA3-BD33-D4B7E68A8DA4}"/>
              </a:ext>
            </a:extLst>
          </p:cNvPr>
          <p:cNvSpPr/>
          <p:nvPr/>
        </p:nvSpPr>
        <p:spPr>
          <a:xfrm rot="5400000">
            <a:off x="2622703" y="3584980"/>
            <a:ext cx="252000" cy="216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pic>
        <p:nvPicPr>
          <p:cNvPr id="30" name="圖片 29">
            <a:extLst>
              <a:ext uri="{FF2B5EF4-FFF2-40B4-BE49-F238E27FC236}">
                <a16:creationId xmlns:a16="http://schemas.microsoft.com/office/drawing/2014/main" id="{7E4BD70D-1FE9-472B-BCBE-2FD34B5BF9BE}"/>
              </a:ext>
            </a:extLst>
          </p:cNvPr>
          <p:cNvPicPr>
            <a:picLocks noChangeAspect="1"/>
          </p:cNvPicPr>
          <p:nvPr/>
        </p:nvPicPr>
        <p:blipFill>
          <a:blip r:embed="rId5"/>
          <a:stretch>
            <a:fillRect/>
          </a:stretch>
        </p:blipFill>
        <p:spPr>
          <a:xfrm>
            <a:off x="4465911" y="2111390"/>
            <a:ext cx="3931575" cy="2983133"/>
          </a:xfrm>
          <a:prstGeom prst="rect">
            <a:avLst/>
          </a:prstGeom>
        </p:spPr>
      </p:pic>
      <p:pic>
        <p:nvPicPr>
          <p:cNvPr id="31" name="圖片 30">
            <a:extLst>
              <a:ext uri="{FF2B5EF4-FFF2-40B4-BE49-F238E27FC236}">
                <a16:creationId xmlns:a16="http://schemas.microsoft.com/office/drawing/2014/main" id="{BB847A37-BD3F-4AAE-9D49-67B5D3189B10}"/>
              </a:ext>
            </a:extLst>
          </p:cNvPr>
          <p:cNvPicPr>
            <a:picLocks noChangeAspect="1"/>
          </p:cNvPicPr>
          <p:nvPr/>
        </p:nvPicPr>
        <p:blipFill>
          <a:blip r:embed="rId6"/>
          <a:stretch>
            <a:fillRect/>
          </a:stretch>
        </p:blipFill>
        <p:spPr>
          <a:xfrm>
            <a:off x="8649871" y="2474782"/>
            <a:ext cx="3096057" cy="2619741"/>
          </a:xfrm>
          <a:prstGeom prst="rect">
            <a:avLst/>
          </a:prstGeom>
        </p:spPr>
      </p:pic>
    </p:spTree>
    <p:extLst>
      <p:ext uri="{BB962C8B-B14F-4D97-AF65-F5344CB8AC3E}">
        <p14:creationId xmlns:p14="http://schemas.microsoft.com/office/powerpoint/2010/main" val="363685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par>
                                <p:cTn id="54" presetID="10"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9" grpId="0" animBg="1"/>
      <p:bldP spid="22" grpId="0" animBg="1"/>
      <p:bldP spid="51" grpId="0" animBg="1"/>
      <p:bldP spid="23" grpId="0" animBg="1"/>
      <p:bldP spid="52" grpId="0" animBg="1"/>
      <p:bldP spid="53"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投影片編號版面配置區 7"/>
          <p:cNvSpPr>
            <a:spLocks noGrp="1"/>
          </p:cNvSpPr>
          <p:nvPr>
            <p:ph type="sldNum" sz="quarter" idx="12"/>
          </p:nvPr>
        </p:nvSpPr>
        <p:spPr>
          <a:xfrm>
            <a:off x="9448800" y="6492875"/>
            <a:ext cx="2743200" cy="365125"/>
          </a:xfrm>
        </p:spPr>
        <p:txBody>
          <a:bodyPr/>
          <a:lstStyle/>
          <a:p>
            <a:fld id="{0C4D0668-C53B-4A51-870C-8A290EF953AE}" type="slidenum">
              <a:rPr lang="zh-TW" altLang="en-US" smtClean="0"/>
              <a:t>12</a:t>
            </a:fld>
            <a:endParaRPr lang="zh-TW" altLang="en-US" dirty="0"/>
          </a:p>
        </p:txBody>
      </p:sp>
      <p:pic>
        <p:nvPicPr>
          <p:cNvPr id="22" name="圖片 21">
            <a:extLst>
              <a:ext uri="{FF2B5EF4-FFF2-40B4-BE49-F238E27FC236}">
                <a16:creationId xmlns:a16="http://schemas.microsoft.com/office/drawing/2014/main" id="{8E89D394-26D0-4174-AEE2-1C698AEFF9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7" t="14337" r="66904" b="13028"/>
          <a:stretch/>
        </p:blipFill>
        <p:spPr>
          <a:xfrm>
            <a:off x="302004" y="983235"/>
            <a:ext cx="3733101" cy="4981338"/>
          </a:xfrm>
          <a:prstGeom prst="rect">
            <a:avLst/>
          </a:prstGeom>
        </p:spPr>
      </p:pic>
      <p:pic>
        <p:nvPicPr>
          <p:cNvPr id="9" name="圖片 8">
            <a:extLst>
              <a:ext uri="{FF2B5EF4-FFF2-40B4-BE49-F238E27FC236}">
                <a16:creationId xmlns:a16="http://schemas.microsoft.com/office/drawing/2014/main" id="{D82E23E6-DA89-42DE-A90A-86E6C8647048}"/>
              </a:ext>
            </a:extLst>
          </p:cNvPr>
          <p:cNvPicPr>
            <a:picLocks noChangeAspect="1"/>
          </p:cNvPicPr>
          <p:nvPr/>
        </p:nvPicPr>
        <p:blipFill>
          <a:blip r:embed="rId4"/>
          <a:stretch>
            <a:fillRect/>
          </a:stretch>
        </p:blipFill>
        <p:spPr>
          <a:xfrm>
            <a:off x="4029295" y="2023844"/>
            <a:ext cx="8162705" cy="2810312"/>
          </a:xfrm>
          <a:prstGeom prst="rect">
            <a:avLst/>
          </a:prstGeom>
        </p:spPr>
      </p:pic>
    </p:spTree>
    <p:extLst>
      <p:ext uri="{BB962C8B-B14F-4D97-AF65-F5344CB8AC3E}">
        <p14:creationId xmlns:p14="http://schemas.microsoft.com/office/powerpoint/2010/main" val="345428367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投影片編號版面配置區 7"/>
          <p:cNvSpPr>
            <a:spLocks noGrp="1"/>
          </p:cNvSpPr>
          <p:nvPr>
            <p:ph type="sldNum" sz="quarter" idx="12"/>
          </p:nvPr>
        </p:nvSpPr>
        <p:spPr>
          <a:xfrm>
            <a:off x="9448800" y="6492875"/>
            <a:ext cx="2743200" cy="365125"/>
          </a:xfrm>
        </p:spPr>
        <p:txBody>
          <a:bodyPr/>
          <a:lstStyle/>
          <a:p>
            <a:fld id="{0C4D0668-C53B-4A51-870C-8A290EF953AE}" type="slidenum">
              <a:rPr lang="zh-TW" altLang="en-US" smtClean="0"/>
              <a:t>13</a:t>
            </a:fld>
            <a:endParaRPr lang="zh-TW" altLang="en-US" dirty="0"/>
          </a:p>
        </p:txBody>
      </p:sp>
      <p:grpSp>
        <p:nvGrpSpPr>
          <p:cNvPr id="10" name="群組 9">
            <a:extLst>
              <a:ext uri="{FF2B5EF4-FFF2-40B4-BE49-F238E27FC236}">
                <a16:creationId xmlns:a16="http://schemas.microsoft.com/office/drawing/2014/main" id="{3D42137F-77DB-4020-BAC9-BA44B045104D}"/>
              </a:ext>
            </a:extLst>
          </p:cNvPr>
          <p:cNvGrpSpPr/>
          <p:nvPr/>
        </p:nvGrpSpPr>
        <p:grpSpPr>
          <a:xfrm>
            <a:off x="3137019" y="707172"/>
            <a:ext cx="8790374" cy="5643288"/>
            <a:chOff x="1679154" y="1126152"/>
            <a:chExt cx="8833691" cy="5524150"/>
          </a:xfrm>
        </p:grpSpPr>
        <p:pic>
          <p:nvPicPr>
            <p:cNvPr id="11" name="圖片 10">
              <a:extLst>
                <a:ext uri="{FF2B5EF4-FFF2-40B4-BE49-F238E27FC236}">
                  <a16:creationId xmlns:a16="http://schemas.microsoft.com/office/drawing/2014/main" id="{AC82724D-895A-45C2-A685-E4538B3F2A4B}"/>
                </a:ext>
              </a:extLst>
            </p:cNvPr>
            <p:cNvPicPr>
              <a:picLocks noChangeAspect="1"/>
            </p:cNvPicPr>
            <p:nvPr/>
          </p:nvPicPr>
          <p:blipFill>
            <a:blip r:embed="rId3"/>
            <a:stretch>
              <a:fillRect/>
            </a:stretch>
          </p:blipFill>
          <p:spPr>
            <a:xfrm>
              <a:off x="1679154" y="1126152"/>
              <a:ext cx="8833691" cy="5524150"/>
            </a:xfrm>
            <a:prstGeom prst="rect">
              <a:avLst/>
            </a:prstGeom>
          </p:spPr>
        </p:pic>
        <p:sp>
          <p:nvSpPr>
            <p:cNvPr id="12" name="矩形 11">
              <a:extLst>
                <a:ext uri="{FF2B5EF4-FFF2-40B4-BE49-F238E27FC236}">
                  <a16:creationId xmlns:a16="http://schemas.microsoft.com/office/drawing/2014/main" id="{0034C931-B18F-4EF2-AFA5-54F0B984C6F3}"/>
                </a:ext>
              </a:extLst>
            </p:cNvPr>
            <p:cNvSpPr/>
            <p:nvPr/>
          </p:nvSpPr>
          <p:spPr>
            <a:xfrm>
              <a:off x="1702965" y="1166070"/>
              <a:ext cx="201336" cy="243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pic>
        <p:nvPicPr>
          <p:cNvPr id="22" name="圖片 21">
            <a:extLst>
              <a:ext uri="{FF2B5EF4-FFF2-40B4-BE49-F238E27FC236}">
                <a16:creationId xmlns:a16="http://schemas.microsoft.com/office/drawing/2014/main" id="{8E89D394-26D0-4174-AEE2-1C698AEFF9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77" t="14337" r="66904" b="13028"/>
          <a:stretch/>
        </p:blipFill>
        <p:spPr>
          <a:xfrm>
            <a:off x="0" y="0"/>
            <a:ext cx="968598" cy="1292468"/>
          </a:xfrm>
          <a:prstGeom prst="rect">
            <a:avLst/>
          </a:prstGeom>
        </p:spPr>
      </p:pic>
      <p:grpSp>
        <p:nvGrpSpPr>
          <p:cNvPr id="13" name="群組 12">
            <a:extLst>
              <a:ext uri="{FF2B5EF4-FFF2-40B4-BE49-F238E27FC236}">
                <a16:creationId xmlns:a16="http://schemas.microsoft.com/office/drawing/2014/main" id="{68CC6778-3FD9-49D1-A446-25E1106EBD4E}"/>
              </a:ext>
            </a:extLst>
          </p:cNvPr>
          <p:cNvGrpSpPr/>
          <p:nvPr/>
        </p:nvGrpSpPr>
        <p:grpSpPr>
          <a:xfrm>
            <a:off x="454155" y="1955262"/>
            <a:ext cx="2424428" cy="3651119"/>
            <a:chOff x="9598136" y="1992945"/>
            <a:chExt cx="2080935" cy="3347591"/>
          </a:xfrm>
        </p:grpSpPr>
        <p:pic>
          <p:nvPicPr>
            <p:cNvPr id="14" name="圖片 13">
              <a:extLst>
                <a:ext uri="{FF2B5EF4-FFF2-40B4-BE49-F238E27FC236}">
                  <a16:creationId xmlns:a16="http://schemas.microsoft.com/office/drawing/2014/main" id="{BA26B8ED-F030-412F-BE5D-8A1432533CF2}"/>
                </a:ext>
              </a:extLst>
            </p:cNvPr>
            <p:cNvPicPr>
              <a:picLocks noChangeAspect="1"/>
            </p:cNvPicPr>
            <p:nvPr/>
          </p:nvPicPr>
          <p:blipFill>
            <a:blip r:embed="rId5"/>
            <a:stretch>
              <a:fillRect/>
            </a:stretch>
          </p:blipFill>
          <p:spPr>
            <a:xfrm>
              <a:off x="9598136" y="1992945"/>
              <a:ext cx="2080935" cy="3347591"/>
            </a:xfrm>
            <a:prstGeom prst="rect">
              <a:avLst/>
            </a:prstGeom>
          </p:spPr>
        </p:pic>
        <p:sp>
          <p:nvSpPr>
            <p:cNvPr id="15" name="矩形 14">
              <a:extLst>
                <a:ext uri="{FF2B5EF4-FFF2-40B4-BE49-F238E27FC236}">
                  <a16:creationId xmlns:a16="http://schemas.microsoft.com/office/drawing/2014/main" id="{E17DF607-FA79-432F-969E-D98FF3214791}"/>
                </a:ext>
              </a:extLst>
            </p:cNvPr>
            <p:cNvSpPr/>
            <p:nvPr/>
          </p:nvSpPr>
          <p:spPr>
            <a:xfrm>
              <a:off x="9598136" y="1992945"/>
              <a:ext cx="225372" cy="280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16" name="矩形 15">
            <a:extLst>
              <a:ext uri="{FF2B5EF4-FFF2-40B4-BE49-F238E27FC236}">
                <a16:creationId xmlns:a16="http://schemas.microsoft.com/office/drawing/2014/main" id="{1B3CC5D7-91FB-4123-83BF-160094B0347B}"/>
              </a:ext>
            </a:extLst>
          </p:cNvPr>
          <p:cNvSpPr/>
          <p:nvPr/>
        </p:nvSpPr>
        <p:spPr>
          <a:xfrm>
            <a:off x="0" y="86724"/>
            <a:ext cx="12191999"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Significantly Increased in </a:t>
            </a:r>
            <a:r>
              <a:rPr lang="en-US" altLang="zh-TW" sz="2400" b="1" i="1" dirty="0">
                <a:latin typeface="Arial" panose="020B0604020202020204" pitchFamily="34" charset="0"/>
                <a:cs typeface="Arial" panose="020B0604020202020204" pitchFamily="34" charset="0"/>
              </a:rPr>
              <a:t>NONO‑TFE3 </a:t>
            </a:r>
            <a:r>
              <a:rPr lang="en-US" altLang="zh-TW" sz="2400" b="1" dirty="0" err="1">
                <a:latin typeface="Arial" panose="020B0604020202020204" pitchFamily="34" charset="0"/>
                <a:cs typeface="Arial" panose="020B0604020202020204" pitchFamily="34" charset="0"/>
              </a:rPr>
              <a:t>tRCC</a:t>
            </a:r>
            <a:endParaRPr lang="zh-TW" altLang="en-US" sz="2400" b="1" dirty="0">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FB76A976-6F06-4864-893D-60124D63D011}"/>
              </a:ext>
            </a:extLst>
          </p:cNvPr>
          <p:cNvSpPr/>
          <p:nvPr/>
        </p:nvSpPr>
        <p:spPr>
          <a:xfrm>
            <a:off x="0" y="6350460"/>
            <a:ext cx="4060272"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sz="1400" dirty="0" err="1">
                <a:latin typeface="Arial" panose="020B0604020202020204" pitchFamily="34" charset="0"/>
                <a:cs typeface="Arial" panose="020B0604020202020204" pitchFamily="34" charset="0"/>
              </a:rPr>
              <a:t>tRCC</a:t>
            </a:r>
            <a:r>
              <a:rPr lang="en-US" altLang="zh-TW" sz="1400" dirty="0">
                <a:latin typeface="Arial" panose="020B0604020202020204" pitchFamily="34" charset="0"/>
                <a:cs typeface="Arial" panose="020B0604020202020204" pitchFamily="34" charset="0"/>
              </a:rPr>
              <a:t>: Translocation Renal Cell Carcinoma</a:t>
            </a:r>
          </a:p>
          <a:p>
            <a:r>
              <a:rPr lang="en-US" altLang="zh-TW" sz="1400" dirty="0" err="1">
                <a:latin typeface="Arial" panose="020B0604020202020204" pitchFamily="34" charset="0"/>
                <a:cs typeface="Arial" panose="020B0604020202020204" pitchFamily="34" charset="0"/>
              </a:rPr>
              <a:t>ccRCC</a:t>
            </a:r>
            <a:r>
              <a:rPr lang="en-US" altLang="zh-TW" sz="1400" dirty="0">
                <a:latin typeface="Arial" panose="020B0604020202020204" pitchFamily="34" charset="0"/>
                <a:cs typeface="Arial" panose="020B0604020202020204" pitchFamily="34" charset="0"/>
              </a:rPr>
              <a:t>: Clear Cell Renal Cell Carcinoma</a:t>
            </a:r>
            <a:endParaRPr lang="zh-TW"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737015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
            <a:extLst>
              <a:ext uri="{FF2B5EF4-FFF2-40B4-BE49-F238E27FC236}">
                <a16:creationId xmlns:a16="http://schemas.microsoft.com/office/drawing/2014/main" id="{C1C11E59-18EC-4906-8F0C-825DFF707B42}"/>
              </a:ext>
            </a:extLst>
          </p:cNvPr>
          <p:cNvSpPr>
            <a:spLocks noGrp="1"/>
          </p:cNvSpPr>
          <p:nvPr>
            <p:ph type="sldNum" sz="quarter" idx="12"/>
          </p:nvPr>
        </p:nvSpPr>
        <p:spPr>
          <a:xfrm>
            <a:off x="9448800" y="6491152"/>
            <a:ext cx="2743200" cy="365125"/>
          </a:xfrm>
        </p:spPr>
        <p:txBody>
          <a:bodyPr/>
          <a:lstStyle/>
          <a:p>
            <a:fld id="{0C4D0668-C53B-4A51-870C-8A290EF953AE}" type="slidenum">
              <a:rPr lang="zh-TW" altLang="en-US" smtClean="0"/>
              <a:t>14</a:t>
            </a:fld>
            <a:endParaRPr lang="zh-TW" altLang="en-US" dirty="0"/>
          </a:p>
        </p:txBody>
      </p:sp>
      <p:sp>
        <p:nvSpPr>
          <p:cNvPr id="6" name="矩形: 圓角 5">
            <a:extLst>
              <a:ext uri="{FF2B5EF4-FFF2-40B4-BE49-F238E27FC236}">
                <a16:creationId xmlns:a16="http://schemas.microsoft.com/office/drawing/2014/main" id="{2144FF87-2804-4F36-9501-DE26DF764F8C}"/>
              </a:ext>
            </a:extLst>
          </p:cNvPr>
          <p:cNvSpPr/>
          <p:nvPr/>
        </p:nvSpPr>
        <p:spPr>
          <a:xfrm>
            <a:off x="1042465" y="797977"/>
            <a:ext cx="1980000" cy="363985"/>
          </a:xfrm>
          <a:prstGeom prst="roundRect">
            <a:avLst>
              <a:gd name="adj" fmla="val 18972"/>
            </a:avLst>
          </a:prstGeom>
          <a:solidFill>
            <a:srgbClr val="D8E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CircMET</a:t>
            </a:r>
            <a:endParaRPr lang="zh-TW" altLang="en-US" b="1" i="1" dirty="0">
              <a:solidFill>
                <a:sysClr val="windowText" lastClr="000000"/>
              </a:solidFill>
              <a:latin typeface="Arial" panose="020B0604020202020204" pitchFamily="34" charset="0"/>
              <a:cs typeface="Arial" panose="020B0604020202020204" pitchFamily="34" charset="0"/>
            </a:endParaRPr>
          </a:p>
        </p:txBody>
      </p:sp>
      <p:sp>
        <p:nvSpPr>
          <p:cNvPr id="7" name="矩形: 圓角 6">
            <a:extLst>
              <a:ext uri="{FF2B5EF4-FFF2-40B4-BE49-F238E27FC236}">
                <a16:creationId xmlns:a16="http://schemas.microsoft.com/office/drawing/2014/main" id="{83DA7C5D-407D-40FC-A1BF-542AF60FDD0E}"/>
              </a:ext>
            </a:extLst>
          </p:cNvPr>
          <p:cNvSpPr/>
          <p:nvPr/>
        </p:nvSpPr>
        <p:spPr>
          <a:xfrm>
            <a:off x="5106000" y="737586"/>
            <a:ext cx="1980000" cy="363985"/>
          </a:xfrm>
          <a:prstGeom prst="roundRect">
            <a:avLst>
              <a:gd name="adj" fmla="val 18972"/>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CircALG1</a:t>
            </a:r>
            <a:endParaRPr lang="zh-TW" altLang="en-US" b="1" i="1" dirty="0">
              <a:solidFill>
                <a:sysClr val="windowText" lastClr="000000"/>
              </a:solidFill>
              <a:latin typeface="Arial" panose="020B0604020202020204" pitchFamily="34" charset="0"/>
              <a:cs typeface="Arial" panose="020B0604020202020204" pitchFamily="34" charset="0"/>
            </a:endParaRPr>
          </a:p>
        </p:txBody>
      </p:sp>
      <p:sp>
        <p:nvSpPr>
          <p:cNvPr id="8" name="矩形: 圓角 7">
            <a:extLst>
              <a:ext uri="{FF2B5EF4-FFF2-40B4-BE49-F238E27FC236}">
                <a16:creationId xmlns:a16="http://schemas.microsoft.com/office/drawing/2014/main" id="{1EAA1714-1E58-49D9-A08F-2BAFEE1EC907}"/>
              </a:ext>
            </a:extLst>
          </p:cNvPr>
          <p:cNvSpPr/>
          <p:nvPr/>
        </p:nvSpPr>
        <p:spPr>
          <a:xfrm>
            <a:off x="9170000" y="737586"/>
            <a:ext cx="1980000" cy="363985"/>
          </a:xfrm>
          <a:prstGeom prst="roundRect">
            <a:avLst>
              <a:gd name="adj" fmla="val 18972"/>
            </a:avLst>
          </a:prstGeom>
          <a:solidFill>
            <a:srgbClr val="FEF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CircARHGAP35</a:t>
            </a:r>
            <a:endParaRPr lang="zh-TW" altLang="en-US" b="1" i="1" dirty="0">
              <a:solidFill>
                <a:sysClr val="windowText" lastClr="000000"/>
              </a:solidFill>
              <a:latin typeface="Arial" panose="020B0604020202020204" pitchFamily="34" charset="0"/>
              <a:cs typeface="Arial" panose="020B0604020202020204" pitchFamily="34" charset="0"/>
            </a:endParaRPr>
          </a:p>
        </p:txBody>
      </p:sp>
      <p:grpSp>
        <p:nvGrpSpPr>
          <p:cNvPr id="9" name="群組 8">
            <a:extLst>
              <a:ext uri="{FF2B5EF4-FFF2-40B4-BE49-F238E27FC236}">
                <a16:creationId xmlns:a16="http://schemas.microsoft.com/office/drawing/2014/main" id="{4C7F0B1E-FDAD-41E2-993A-1E2A17228201}"/>
              </a:ext>
            </a:extLst>
          </p:cNvPr>
          <p:cNvGrpSpPr/>
          <p:nvPr/>
        </p:nvGrpSpPr>
        <p:grpSpPr>
          <a:xfrm>
            <a:off x="-42662" y="0"/>
            <a:ext cx="1880643" cy="540000"/>
            <a:chOff x="-42662" y="0"/>
            <a:chExt cx="1880643" cy="540000"/>
          </a:xfrm>
        </p:grpSpPr>
        <p:grpSp>
          <p:nvGrpSpPr>
            <p:cNvPr id="10" name="群組 9">
              <a:extLst>
                <a:ext uri="{FF2B5EF4-FFF2-40B4-BE49-F238E27FC236}">
                  <a16:creationId xmlns:a16="http://schemas.microsoft.com/office/drawing/2014/main" id="{04F44196-9EFE-45AB-98C6-91E6AA713F7B}"/>
                </a:ext>
              </a:extLst>
            </p:cNvPr>
            <p:cNvGrpSpPr/>
            <p:nvPr/>
          </p:nvGrpSpPr>
          <p:grpSpPr>
            <a:xfrm>
              <a:off x="0" y="0"/>
              <a:ext cx="1800000" cy="540000"/>
              <a:chOff x="-1" y="0"/>
              <a:chExt cx="1794295" cy="511612"/>
            </a:xfrm>
          </p:grpSpPr>
          <p:sp>
            <p:nvSpPr>
              <p:cNvPr id="12" name="矩形 11">
                <a:extLst>
                  <a:ext uri="{FF2B5EF4-FFF2-40B4-BE49-F238E27FC236}">
                    <a16:creationId xmlns:a16="http://schemas.microsoft.com/office/drawing/2014/main" id="{9AEFE4D8-8C38-45D2-A24B-6475F17C2B6B}"/>
                  </a:ext>
                </a:extLst>
              </p:cNvPr>
              <p:cNvSpPr/>
              <p:nvPr/>
            </p:nvSpPr>
            <p:spPr>
              <a:xfrm>
                <a:off x="0" y="0"/>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FEC7DDD4-B922-4307-99B4-CECCDBCBB92C}"/>
                  </a:ext>
                </a:extLst>
              </p:cNvPr>
              <p:cNvSpPr/>
              <p:nvPr/>
            </p:nvSpPr>
            <p:spPr>
              <a:xfrm>
                <a:off x="-1" y="419934"/>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1" name="文字方塊 10">
              <a:extLst>
                <a:ext uri="{FF2B5EF4-FFF2-40B4-BE49-F238E27FC236}">
                  <a16:creationId xmlns:a16="http://schemas.microsoft.com/office/drawing/2014/main" id="{EC7D19AA-0B0B-4065-93AD-54064E35027C}"/>
                </a:ext>
              </a:extLst>
            </p:cNvPr>
            <p:cNvSpPr txBox="1"/>
            <p:nvPr/>
          </p:nvSpPr>
          <p:spPr>
            <a:xfrm>
              <a:off x="-42662" y="31158"/>
              <a:ext cx="1880643" cy="400110"/>
            </a:xfrm>
            <a:prstGeom prst="rect">
              <a:avLst/>
            </a:prstGeom>
            <a:noFill/>
          </p:spPr>
          <p:txBody>
            <a:bodyPr wrap="none" rtlCol="0">
              <a:spAutoFit/>
            </a:bodyPr>
            <a:lstStyle/>
            <a:p>
              <a:r>
                <a:rPr lang="en-US" altLang="zh-TW" sz="2000" b="1" dirty="0">
                  <a:solidFill>
                    <a:srgbClr val="FF0000"/>
                  </a:solidFill>
                  <a:latin typeface="Arial" panose="020B0604020202020204" pitchFamily="34" charset="0"/>
                  <a:cs typeface="Arial" panose="020B0604020202020204" pitchFamily="34" charset="0"/>
                </a:rPr>
                <a:t>circular RNAs</a:t>
              </a:r>
              <a:endParaRPr lang="zh-TW" altLang="en-US" sz="2000" dirty="0">
                <a:solidFill>
                  <a:srgbClr val="FF0000"/>
                </a:solidFill>
              </a:endParaRPr>
            </a:p>
          </p:txBody>
        </p:sp>
      </p:grpSp>
      <p:sp>
        <p:nvSpPr>
          <p:cNvPr id="14" name="矩形 13">
            <a:extLst>
              <a:ext uri="{FF2B5EF4-FFF2-40B4-BE49-F238E27FC236}">
                <a16:creationId xmlns:a16="http://schemas.microsoft.com/office/drawing/2014/main" id="{8ABDEF48-2703-4DF3-B3F6-2369EA663EA7}"/>
              </a:ext>
            </a:extLst>
          </p:cNvPr>
          <p:cNvSpPr/>
          <p:nvPr/>
        </p:nvSpPr>
        <p:spPr>
          <a:xfrm>
            <a:off x="0" y="78335"/>
            <a:ext cx="12192000"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Circular RNAs in Cancers</a:t>
            </a:r>
            <a:endParaRPr lang="zh-TW" altLang="en-US" sz="2400" b="1" dirty="0">
              <a:latin typeface="Arial" panose="020B0604020202020204" pitchFamily="34" charset="0"/>
              <a:cs typeface="Arial" panose="020B0604020202020204" pitchFamily="34" charset="0"/>
            </a:endParaRPr>
          </a:p>
        </p:txBody>
      </p:sp>
      <p:grpSp>
        <p:nvGrpSpPr>
          <p:cNvPr id="40" name="群組 39">
            <a:extLst>
              <a:ext uri="{FF2B5EF4-FFF2-40B4-BE49-F238E27FC236}">
                <a16:creationId xmlns:a16="http://schemas.microsoft.com/office/drawing/2014/main" id="{85DA37B5-6547-4E0C-A8CE-6262A43ED362}"/>
              </a:ext>
            </a:extLst>
          </p:cNvPr>
          <p:cNvGrpSpPr/>
          <p:nvPr/>
        </p:nvGrpSpPr>
        <p:grpSpPr>
          <a:xfrm>
            <a:off x="1902720" y="1792435"/>
            <a:ext cx="2136257" cy="1959243"/>
            <a:chOff x="3430378" y="1267049"/>
            <a:chExt cx="2136257" cy="1959243"/>
          </a:xfrm>
        </p:grpSpPr>
        <p:grpSp>
          <p:nvGrpSpPr>
            <p:cNvPr id="41" name="群組 40">
              <a:extLst>
                <a:ext uri="{FF2B5EF4-FFF2-40B4-BE49-F238E27FC236}">
                  <a16:creationId xmlns:a16="http://schemas.microsoft.com/office/drawing/2014/main" id="{C532964E-FE68-44DB-A294-47F945D48EAF}"/>
                </a:ext>
              </a:extLst>
            </p:cNvPr>
            <p:cNvGrpSpPr/>
            <p:nvPr/>
          </p:nvGrpSpPr>
          <p:grpSpPr>
            <a:xfrm>
              <a:off x="3500751" y="1304853"/>
              <a:ext cx="2065884" cy="1921439"/>
              <a:chOff x="852258" y="3864263"/>
              <a:chExt cx="2336269" cy="2205849"/>
            </a:xfrm>
            <a:solidFill>
              <a:schemeClr val="bg1"/>
            </a:solidFill>
          </p:grpSpPr>
          <p:pic>
            <p:nvPicPr>
              <p:cNvPr id="43" name="圖片 42">
                <a:extLst>
                  <a:ext uri="{FF2B5EF4-FFF2-40B4-BE49-F238E27FC236}">
                    <a16:creationId xmlns:a16="http://schemas.microsoft.com/office/drawing/2014/main" id="{888C7D78-0924-4382-800B-17883EF288C7}"/>
                  </a:ext>
                </a:extLst>
              </p:cNvPr>
              <p:cNvPicPr>
                <a:picLocks noChangeAspect="1"/>
              </p:cNvPicPr>
              <p:nvPr/>
            </p:nvPicPr>
            <p:blipFill>
              <a:blip r:embed="rId3"/>
              <a:stretch>
                <a:fillRect/>
              </a:stretch>
            </p:blipFill>
            <p:spPr>
              <a:xfrm>
                <a:off x="852258" y="3864263"/>
                <a:ext cx="2290042" cy="2205849"/>
              </a:xfrm>
              <a:prstGeom prst="rect">
                <a:avLst/>
              </a:prstGeom>
              <a:grpFill/>
            </p:spPr>
          </p:pic>
          <p:sp>
            <p:nvSpPr>
              <p:cNvPr id="44" name="矩形 43">
                <a:extLst>
                  <a:ext uri="{FF2B5EF4-FFF2-40B4-BE49-F238E27FC236}">
                    <a16:creationId xmlns:a16="http://schemas.microsoft.com/office/drawing/2014/main" id="{F39D112C-19F2-4CE5-AD2B-E740CB7B5DFC}"/>
                  </a:ext>
                </a:extLst>
              </p:cNvPr>
              <p:cNvSpPr/>
              <p:nvPr/>
            </p:nvSpPr>
            <p:spPr>
              <a:xfrm>
                <a:off x="3062692" y="3939730"/>
                <a:ext cx="125835" cy="1793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42" name="矩形 41">
              <a:extLst>
                <a:ext uri="{FF2B5EF4-FFF2-40B4-BE49-F238E27FC236}">
                  <a16:creationId xmlns:a16="http://schemas.microsoft.com/office/drawing/2014/main" id="{86B5661C-634D-41F5-AD5F-BFB509FBF564}"/>
                </a:ext>
              </a:extLst>
            </p:cNvPr>
            <p:cNvSpPr/>
            <p:nvPr/>
          </p:nvSpPr>
          <p:spPr>
            <a:xfrm>
              <a:off x="3430378" y="1267049"/>
              <a:ext cx="235856" cy="259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30" name="群組 29">
            <a:extLst>
              <a:ext uri="{FF2B5EF4-FFF2-40B4-BE49-F238E27FC236}">
                <a16:creationId xmlns:a16="http://schemas.microsoft.com/office/drawing/2014/main" id="{F074FAE1-0763-4FDC-9371-1088BA0AFCC1}"/>
              </a:ext>
            </a:extLst>
          </p:cNvPr>
          <p:cNvGrpSpPr/>
          <p:nvPr/>
        </p:nvGrpSpPr>
        <p:grpSpPr>
          <a:xfrm>
            <a:off x="0" y="1763724"/>
            <a:ext cx="2154540" cy="1986256"/>
            <a:chOff x="981512" y="1280180"/>
            <a:chExt cx="2154540" cy="1986256"/>
          </a:xfrm>
        </p:grpSpPr>
        <p:pic>
          <p:nvPicPr>
            <p:cNvPr id="31" name="圖片 30">
              <a:extLst>
                <a:ext uri="{FF2B5EF4-FFF2-40B4-BE49-F238E27FC236}">
                  <a16:creationId xmlns:a16="http://schemas.microsoft.com/office/drawing/2014/main" id="{7403E456-9152-4883-9996-034E84374E1E}"/>
                </a:ext>
              </a:extLst>
            </p:cNvPr>
            <p:cNvPicPr>
              <a:picLocks noChangeAspect="1"/>
            </p:cNvPicPr>
            <p:nvPr/>
          </p:nvPicPr>
          <p:blipFill>
            <a:blip r:embed="rId4"/>
            <a:stretch>
              <a:fillRect/>
            </a:stretch>
          </p:blipFill>
          <p:spPr>
            <a:xfrm>
              <a:off x="981512" y="1369582"/>
              <a:ext cx="2154540" cy="1896854"/>
            </a:xfrm>
            <a:prstGeom prst="rect">
              <a:avLst/>
            </a:prstGeom>
          </p:spPr>
        </p:pic>
        <p:sp>
          <p:nvSpPr>
            <p:cNvPr id="32" name="矩形 31">
              <a:extLst>
                <a:ext uri="{FF2B5EF4-FFF2-40B4-BE49-F238E27FC236}">
                  <a16:creationId xmlns:a16="http://schemas.microsoft.com/office/drawing/2014/main" id="{07397FCE-30D4-4651-BDA9-7A96996EFA2B}"/>
                </a:ext>
              </a:extLst>
            </p:cNvPr>
            <p:cNvSpPr/>
            <p:nvPr/>
          </p:nvSpPr>
          <p:spPr>
            <a:xfrm>
              <a:off x="981512" y="1280180"/>
              <a:ext cx="201336" cy="32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34" name="群組 33">
            <a:extLst>
              <a:ext uri="{FF2B5EF4-FFF2-40B4-BE49-F238E27FC236}">
                <a16:creationId xmlns:a16="http://schemas.microsoft.com/office/drawing/2014/main" id="{2381E9E8-2EA5-46A9-B2B9-084850DAFC3A}"/>
              </a:ext>
            </a:extLst>
          </p:cNvPr>
          <p:cNvGrpSpPr/>
          <p:nvPr/>
        </p:nvGrpSpPr>
        <p:grpSpPr>
          <a:xfrm>
            <a:off x="439209" y="4202457"/>
            <a:ext cx="3080591" cy="2500149"/>
            <a:chOff x="6032211" y="1141565"/>
            <a:chExt cx="2605502" cy="2099960"/>
          </a:xfrm>
        </p:grpSpPr>
        <p:grpSp>
          <p:nvGrpSpPr>
            <p:cNvPr id="35" name="群組 34">
              <a:extLst>
                <a:ext uri="{FF2B5EF4-FFF2-40B4-BE49-F238E27FC236}">
                  <a16:creationId xmlns:a16="http://schemas.microsoft.com/office/drawing/2014/main" id="{3C521CBB-D556-4DAB-92D2-28AED269B1E9}"/>
                </a:ext>
              </a:extLst>
            </p:cNvPr>
            <p:cNvGrpSpPr/>
            <p:nvPr/>
          </p:nvGrpSpPr>
          <p:grpSpPr>
            <a:xfrm>
              <a:off x="6032211" y="1175102"/>
              <a:ext cx="2605502" cy="2066423"/>
              <a:chOff x="4391009" y="947629"/>
              <a:chExt cx="3238952" cy="2476846"/>
            </a:xfrm>
          </p:grpSpPr>
          <p:pic>
            <p:nvPicPr>
              <p:cNvPr id="37" name="圖片 36">
                <a:extLst>
                  <a:ext uri="{FF2B5EF4-FFF2-40B4-BE49-F238E27FC236}">
                    <a16:creationId xmlns:a16="http://schemas.microsoft.com/office/drawing/2014/main" id="{45A9737B-7668-4E5B-8B49-870693E035BF}"/>
                  </a:ext>
                </a:extLst>
              </p:cNvPr>
              <p:cNvPicPr>
                <a:picLocks noChangeAspect="1"/>
              </p:cNvPicPr>
              <p:nvPr/>
            </p:nvPicPr>
            <p:blipFill>
              <a:blip r:embed="rId5"/>
              <a:stretch>
                <a:fillRect/>
              </a:stretch>
            </p:blipFill>
            <p:spPr>
              <a:xfrm>
                <a:off x="4391009" y="947629"/>
                <a:ext cx="3238952" cy="2476846"/>
              </a:xfrm>
              <a:prstGeom prst="rect">
                <a:avLst/>
              </a:prstGeom>
            </p:spPr>
          </p:pic>
          <p:sp>
            <p:nvSpPr>
              <p:cNvPr id="38" name="矩形 37">
                <a:extLst>
                  <a:ext uri="{FF2B5EF4-FFF2-40B4-BE49-F238E27FC236}">
                    <a16:creationId xmlns:a16="http://schemas.microsoft.com/office/drawing/2014/main" id="{66A53DC5-A00F-44EE-A639-4AC978FC82D2}"/>
                  </a:ext>
                </a:extLst>
              </p:cNvPr>
              <p:cNvSpPr/>
              <p:nvPr/>
            </p:nvSpPr>
            <p:spPr>
              <a:xfrm>
                <a:off x="4391009" y="2759978"/>
                <a:ext cx="85515" cy="225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36" name="矩形 35">
              <a:extLst>
                <a:ext uri="{FF2B5EF4-FFF2-40B4-BE49-F238E27FC236}">
                  <a16:creationId xmlns:a16="http://schemas.microsoft.com/office/drawing/2014/main" id="{FBF946E8-8E59-49ED-9A11-E6C9AD1B9AC2}"/>
                </a:ext>
              </a:extLst>
            </p:cNvPr>
            <p:cNvSpPr/>
            <p:nvPr/>
          </p:nvSpPr>
          <p:spPr>
            <a:xfrm>
              <a:off x="6032211" y="1141565"/>
              <a:ext cx="183311" cy="259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pic>
        <p:nvPicPr>
          <p:cNvPr id="47" name="圖片 46">
            <a:extLst>
              <a:ext uri="{FF2B5EF4-FFF2-40B4-BE49-F238E27FC236}">
                <a16:creationId xmlns:a16="http://schemas.microsoft.com/office/drawing/2014/main" id="{DB613C19-39EA-40B8-8337-70BF468EEAE7}"/>
              </a:ext>
            </a:extLst>
          </p:cNvPr>
          <p:cNvPicPr>
            <a:picLocks noChangeAspect="1"/>
          </p:cNvPicPr>
          <p:nvPr/>
        </p:nvPicPr>
        <p:blipFill>
          <a:blip r:embed="rId6"/>
          <a:stretch>
            <a:fillRect/>
          </a:stretch>
        </p:blipFill>
        <p:spPr>
          <a:xfrm>
            <a:off x="4113212" y="1384749"/>
            <a:ext cx="3800698" cy="2552952"/>
          </a:xfrm>
          <a:prstGeom prst="rect">
            <a:avLst/>
          </a:prstGeom>
        </p:spPr>
      </p:pic>
      <p:pic>
        <p:nvPicPr>
          <p:cNvPr id="48" name="圖片 47">
            <a:extLst>
              <a:ext uri="{FF2B5EF4-FFF2-40B4-BE49-F238E27FC236}">
                <a16:creationId xmlns:a16="http://schemas.microsoft.com/office/drawing/2014/main" id="{F9B1D4B3-CACD-4E87-8449-5BDDA0F2B124}"/>
              </a:ext>
            </a:extLst>
          </p:cNvPr>
          <p:cNvPicPr>
            <a:picLocks noChangeAspect="1"/>
          </p:cNvPicPr>
          <p:nvPr/>
        </p:nvPicPr>
        <p:blipFill>
          <a:blip r:embed="rId7"/>
          <a:stretch>
            <a:fillRect/>
          </a:stretch>
        </p:blipFill>
        <p:spPr>
          <a:xfrm>
            <a:off x="4632337" y="4202457"/>
            <a:ext cx="2951463" cy="2528098"/>
          </a:xfrm>
          <a:prstGeom prst="rect">
            <a:avLst/>
          </a:prstGeom>
        </p:spPr>
      </p:pic>
      <p:pic>
        <p:nvPicPr>
          <p:cNvPr id="49" name="圖片 48">
            <a:extLst>
              <a:ext uri="{FF2B5EF4-FFF2-40B4-BE49-F238E27FC236}">
                <a16:creationId xmlns:a16="http://schemas.microsoft.com/office/drawing/2014/main" id="{BBADEEC8-9BBD-4749-99D2-397F60ABBCE5}"/>
              </a:ext>
            </a:extLst>
          </p:cNvPr>
          <p:cNvPicPr>
            <a:picLocks noChangeAspect="1"/>
          </p:cNvPicPr>
          <p:nvPr/>
        </p:nvPicPr>
        <p:blipFill>
          <a:blip r:embed="rId8"/>
          <a:stretch>
            <a:fillRect/>
          </a:stretch>
        </p:blipFill>
        <p:spPr>
          <a:xfrm>
            <a:off x="8594586" y="1472496"/>
            <a:ext cx="3130827" cy="2427840"/>
          </a:xfrm>
          <a:prstGeom prst="rect">
            <a:avLst/>
          </a:prstGeom>
        </p:spPr>
      </p:pic>
      <p:pic>
        <p:nvPicPr>
          <p:cNvPr id="50" name="圖片 49">
            <a:extLst>
              <a:ext uri="{FF2B5EF4-FFF2-40B4-BE49-F238E27FC236}">
                <a16:creationId xmlns:a16="http://schemas.microsoft.com/office/drawing/2014/main" id="{307238AB-E116-44A8-9395-255DD17297F9}"/>
              </a:ext>
            </a:extLst>
          </p:cNvPr>
          <p:cNvPicPr>
            <a:picLocks noChangeAspect="1"/>
          </p:cNvPicPr>
          <p:nvPr/>
        </p:nvPicPr>
        <p:blipFill rotWithShape="1">
          <a:blip r:embed="rId9"/>
          <a:srcRect l="-1" r="48305" b="22783"/>
          <a:stretch/>
        </p:blipFill>
        <p:spPr>
          <a:xfrm>
            <a:off x="8740307" y="4121992"/>
            <a:ext cx="2863083" cy="2527023"/>
          </a:xfrm>
          <a:prstGeom prst="rect">
            <a:avLst/>
          </a:prstGeom>
        </p:spPr>
      </p:pic>
    </p:spTree>
    <p:extLst>
      <p:ext uri="{BB962C8B-B14F-4D97-AF65-F5344CB8AC3E}">
        <p14:creationId xmlns:p14="http://schemas.microsoft.com/office/powerpoint/2010/main" val="83198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0" presetClass="entr" presetSubtype="0"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91152"/>
            <a:ext cx="2743200" cy="365125"/>
          </a:xfrm>
        </p:spPr>
        <p:txBody>
          <a:bodyPr/>
          <a:lstStyle/>
          <a:p>
            <a:fld id="{0C4D0668-C53B-4A51-870C-8A290EF953AE}" type="slidenum">
              <a:rPr lang="zh-TW" altLang="en-US" smtClean="0"/>
              <a:t>15</a:t>
            </a:fld>
            <a:endParaRPr lang="zh-TW" altLang="en-US" dirty="0"/>
          </a:p>
        </p:txBody>
      </p:sp>
      <p:sp>
        <p:nvSpPr>
          <p:cNvPr id="8" name="矩形 7"/>
          <p:cNvSpPr/>
          <p:nvPr/>
        </p:nvSpPr>
        <p:spPr>
          <a:xfrm>
            <a:off x="0" y="78335"/>
            <a:ext cx="12192000"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Accelerates Cell Proliferation</a:t>
            </a:r>
            <a:endParaRPr lang="zh-TW" altLang="en-US" sz="2400" b="1" dirty="0">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57106377-BD05-4948-809A-27C5BE5C1D5D}"/>
              </a:ext>
            </a:extLst>
          </p:cNvPr>
          <p:cNvSpPr/>
          <p:nvPr/>
        </p:nvSpPr>
        <p:spPr>
          <a:xfrm>
            <a:off x="4813004" y="1355848"/>
            <a:ext cx="85515" cy="251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5A9F70B0-A5DF-4F7B-A63C-819443629650}"/>
              </a:ext>
            </a:extLst>
          </p:cNvPr>
          <p:cNvSpPr/>
          <p:nvPr/>
        </p:nvSpPr>
        <p:spPr>
          <a:xfrm>
            <a:off x="5089827" y="3091839"/>
            <a:ext cx="85515" cy="251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nvGrpSpPr>
          <p:cNvPr id="12" name="群組 11">
            <a:extLst>
              <a:ext uri="{FF2B5EF4-FFF2-40B4-BE49-F238E27FC236}">
                <a16:creationId xmlns:a16="http://schemas.microsoft.com/office/drawing/2014/main" id="{E1473710-9C9A-4F72-917A-872DEEAF5710}"/>
              </a:ext>
            </a:extLst>
          </p:cNvPr>
          <p:cNvGrpSpPr/>
          <p:nvPr/>
        </p:nvGrpSpPr>
        <p:grpSpPr>
          <a:xfrm>
            <a:off x="784989" y="1279382"/>
            <a:ext cx="2387568" cy="2125143"/>
            <a:chOff x="964039" y="1280180"/>
            <a:chExt cx="2387568" cy="2125143"/>
          </a:xfrm>
        </p:grpSpPr>
        <p:pic>
          <p:nvPicPr>
            <p:cNvPr id="18" name="圖片 17">
              <a:extLst>
                <a:ext uri="{FF2B5EF4-FFF2-40B4-BE49-F238E27FC236}">
                  <a16:creationId xmlns:a16="http://schemas.microsoft.com/office/drawing/2014/main" id="{FA05B39A-C209-433E-BA4E-867724A00CDE}"/>
                </a:ext>
              </a:extLst>
            </p:cNvPr>
            <p:cNvPicPr>
              <a:picLocks noChangeAspect="1"/>
            </p:cNvPicPr>
            <p:nvPr/>
          </p:nvPicPr>
          <p:blipFill>
            <a:blip r:embed="rId3"/>
            <a:stretch>
              <a:fillRect/>
            </a:stretch>
          </p:blipFill>
          <p:spPr>
            <a:xfrm>
              <a:off x="964039" y="1303311"/>
              <a:ext cx="2387568" cy="2102012"/>
            </a:xfrm>
            <a:prstGeom prst="rect">
              <a:avLst/>
            </a:prstGeom>
          </p:spPr>
        </p:pic>
        <p:sp>
          <p:nvSpPr>
            <p:cNvPr id="6" name="矩形 5">
              <a:extLst>
                <a:ext uri="{FF2B5EF4-FFF2-40B4-BE49-F238E27FC236}">
                  <a16:creationId xmlns:a16="http://schemas.microsoft.com/office/drawing/2014/main" id="{20EEDBD0-E813-4ECE-AAB9-51D252D417E4}"/>
                </a:ext>
              </a:extLst>
            </p:cNvPr>
            <p:cNvSpPr/>
            <p:nvPr/>
          </p:nvSpPr>
          <p:spPr>
            <a:xfrm>
              <a:off x="981512" y="1280180"/>
              <a:ext cx="201336" cy="32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15" name="群組 14">
            <a:extLst>
              <a:ext uri="{FF2B5EF4-FFF2-40B4-BE49-F238E27FC236}">
                <a16:creationId xmlns:a16="http://schemas.microsoft.com/office/drawing/2014/main" id="{01B6E59E-97E7-4679-8A28-3C06D1222C0D}"/>
              </a:ext>
            </a:extLst>
          </p:cNvPr>
          <p:cNvGrpSpPr/>
          <p:nvPr/>
        </p:nvGrpSpPr>
        <p:grpSpPr>
          <a:xfrm>
            <a:off x="3251328" y="1252424"/>
            <a:ext cx="2417516" cy="2176576"/>
            <a:chOff x="3430378" y="1267049"/>
            <a:chExt cx="2417516" cy="2176576"/>
          </a:xfrm>
        </p:grpSpPr>
        <p:grpSp>
          <p:nvGrpSpPr>
            <p:cNvPr id="25" name="群組 24">
              <a:extLst>
                <a:ext uri="{FF2B5EF4-FFF2-40B4-BE49-F238E27FC236}">
                  <a16:creationId xmlns:a16="http://schemas.microsoft.com/office/drawing/2014/main" id="{AEC2897B-5961-4BCD-99C9-B7117A880A3A}"/>
                </a:ext>
              </a:extLst>
            </p:cNvPr>
            <p:cNvGrpSpPr/>
            <p:nvPr/>
          </p:nvGrpSpPr>
          <p:grpSpPr>
            <a:xfrm>
              <a:off x="3500750" y="1269534"/>
              <a:ext cx="2347144" cy="2174091"/>
              <a:chOff x="852257" y="3823715"/>
              <a:chExt cx="2654341" cy="2495898"/>
            </a:xfrm>
            <a:solidFill>
              <a:schemeClr val="bg1"/>
            </a:solidFill>
          </p:grpSpPr>
          <p:pic>
            <p:nvPicPr>
              <p:cNvPr id="19" name="圖片 18">
                <a:extLst>
                  <a:ext uri="{FF2B5EF4-FFF2-40B4-BE49-F238E27FC236}">
                    <a16:creationId xmlns:a16="http://schemas.microsoft.com/office/drawing/2014/main" id="{9925EA09-2015-4CB8-8E47-7587CC28FE2F}"/>
                  </a:ext>
                </a:extLst>
              </p:cNvPr>
              <p:cNvPicPr>
                <a:picLocks noChangeAspect="1"/>
              </p:cNvPicPr>
              <p:nvPr/>
            </p:nvPicPr>
            <p:blipFill>
              <a:blip r:embed="rId4"/>
              <a:stretch>
                <a:fillRect/>
              </a:stretch>
            </p:blipFill>
            <p:spPr>
              <a:xfrm>
                <a:off x="852257" y="3823715"/>
                <a:ext cx="2591162" cy="2495898"/>
              </a:xfrm>
              <a:prstGeom prst="rect">
                <a:avLst/>
              </a:prstGeom>
              <a:grpFill/>
            </p:spPr>
          </p:pic>
          <p:sp>
            <p:nvSpPr>
              <p:cNvPr id="24" name="矩形 23">
                <a:extLst>
                  <a:ext uri="{FF2B5EF4-FFF2-40B4-BE49-F238E27FC236}">
                    <a16:creationId xmlns:a16="http://schemas.microsoft.com/office/drawing/2014/main" id="{F382481A-4F35-4588-8DD5-8B0C2A2FFEF8}"/>
                  </a:ext>
                </a:extLst>
              </p:cNvPr>
              <p:cNvSpPr/>
              <p:nvPr/>
            </p:nvSpPr>
            <p:spPr>
              <a:xfrm>
                <a:off x="3380763" y="3934437"/>
                <a:ext cx="125835" cy="1793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14" name="矩形 13">
              <a:extLst>
                <a:ext uri="{FF2B5EF4-FFF2-40B4-BE49-F238E27FC236}">
                  <a16:creationId xmlns:a16="http://schemas.microsoft.com/office/drawing/2014/main" id="{4FC2BA41-080B-41A1-8E44-525120E784B5}"/>
                </a:ext>
              </a:extLst>
            </p:cNvPr>
            <p:cNvSpPr/>
            <p:nvPr/>
          </p:nvSpPr>
          <p:spPr>
            <a:xfrm>
              <a:off x="3430378" y="1267049"/>
              <a:ext cx="235856" cy="259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17" name="群組 16">
            <a:extLst>
              <a:ext uri="{FF2B5EF4-FFF2-40B4-BE49-F238E27FC236}">
                <a16:creationId xmlns:a16="http://schemas.microsoft.com/office/drawing/2014/main" id="{D413CCA7-5280-46C1-B6C7-546D6DBC622F}"/>
              </a:ext>
            </a:extLst>
          </p:cNvPr>
          <p:cNvGrpSpPr/>
          <p:nvPr/>
        </p:nvGrpSpPr>
        <p:grpSpPr>
          <a:xfrm>
            <a:off x="5879717" y="1117712"/>
            <a:ext cx="2886778" cy="2310193"/>
            <a:chOff x="6032211" y="1141565"/>
            <a:chExt cx="2605502" cy="2099960"/>
          </a:xfrm>
        </p:grpSpPr>
        <p:grpSp>
          <p:nvGrpSpPr>
            <p:cNvPr id="27" name="群組 26">
              <a:extLst>
                <a:ext uri="{FF2B5EF4-FFF2-40B4-BE49-F238E27FC236}">
                  <a16:creationId xmlns:a16="http://schemas.microsoft.com/office/drawing/2014/main" id="{7F7ADF44-CDFA-4574-8E98-A7F4FBAA96AC}"/>
                </a:ext>
              </a:extLst>
            </p:cNvPr>
            <p:cNvGrpSpPr/>
            <p:nvPr/>
          </p:nvGrpSpPr>
          <p:grpSpPr>
            <a:xfrm>
              <a:off x="6032211" y="1175102"/>
              <a:ext cx="2605502" cy="2066423"/>
              <a:chOff x="4391009" y="947629"/>
              <a:chExt cx="3238952" cy="2476846"/>
            </a:xfrm>
          </p:grpSpPr>
          <p:pic>
            <p:nvPicPr>
              <p:cNvPr id="20" name="圖片 19">
                <a:extLst>
                  <a:ext uri="{FF2B5EF4-FFF2-40B4-BE49-F238E27FC236}">
                    <a16:creationId xmlns:a16="http://schemas.microsoft.com/office/drawing/2014/main" id="{0D2208BB-7C9A-455D-AD97-3E0035A9A822}"/>
                  </a:ext>
                </a:extLst>
              </p:cNvPr>
              <p:cNvPicPr>
                <a:picLocks noChangeAspect="1"/>
              </p:cNvPicPr>
              <p:nvPr/>
            </p:nvPicPr>
            <p:blipFill>
              <a:blip r:embed="rId5"/>
              <a:stretch>
                <a:fillRect/>
              </a:stretch>
            </p:blipFill>
            <p:spPr>
              <a:xfrm>
                <a:off x="4391009" y="947629"/>
                <a:ext cx="3238952" cy="2476846"/>
              </a:xfrm>
              <a:prstGeom prst="rect">
                <a:avLst/>
              </a:prstGeom>
            </p:spPr>
          </p:pic>
          <p:sp>
            <p:nvSpPr>
              <p:cNvPr id="26" name="矩形 25">
                <a:extLst>
                  <a:ext uri="{FF2B5EF4-FFF2-40B4-BE49-F238E27FC236}">
                    <a16:creationId xmlns:a16="http://schemas.microsoft.com/office/drawing/2014/main" id="{BE4DAD01-7BE6-4499-827A-752165273059}"/>
                  </a:ext>
                </a:extLst>
              </p:cNvPr>
              <p:cNvSpPr/>
              <p:nvPr/>
            </p:nvSpPr>
            <p:spPr>
              <a:xfrm>
                <a:off x="4391009" y="2759978"/>
                <a:ext cx="85515" cy="225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16" name="矩形 15">
              <a:extLst>
                <a:ext uri="{FF2B5EF4-FFF2-40B4-BE49-F238E27FC236}">
                  <a16:creationId xmlns:a16="http://schemas.microsoft.com/office/drawing/2014/main" id="{22302822-08FC-4AA7-8B84-CC59CDC11748}"/>
                </a:ext>
              </a:extLst>
            </p:cNvPr>
            <p:cNvSpPr/>
            <p:nvPr/>
          </p:nvSpPr>
          <p:spPr>
            <a:xfrm>
              <a:off x="6032211" y="1141565"/>
              <a:ext cx="183311" cy="259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38" name="群組 37">
            <a:extLst>
              <a:ext uri="{FF2B5EF4-FFF2-40B4-BE49-F238E27FC236}">
                <a16:creationId xmlns:a16="http://schemas.microsoft.com/office/drawing/2014/main" id="{5F92DDB8-BFA3-40C7-8EA7-403F5F2B68D3}"/>
              </a:ext>
            </a:extLst>
          </p:cNvPr>
          <p:cNvGrpSpPr/>
          <p:nvPr/>
        </p:nvGrpSpPr>
        <p:grpSpPr>
          <a:xfrm>
            <a:off x="8977368" y="1279382"/>
            <a:ext cx="2638421" cy="2289804"/>
            <a:chOff x="8940673" y="1280179"/>
            <a:chExt cx="2638421" cy="2289804"/>
          </a:xfrm>
        </p:grpSpPr>
        <p:grpSp>
          <p:nvGrpSpPr>
            <p:cNvPr id="29" name="群組 28">
              <a:extLst>
                <a:ext uri="{FF2B5EF4-FFF2-40B4-BE49-F238E27FC236}">
                  <a16:creationId xmlns:a16="http://schemas.microsoft.com/office/drawing/2014/main" id="{887AE2C7-0EDA-486E-9825-76843BDBAB29}"/>
                </a:ext>
              </a:extLst>
            </p:cNvPr>
            <p:cNvGrpSpPr/>
            <p:nvPr/>
          </p:nvGrpSpPr>
          <p:grpSpPr>
            <a:xfrm>
              <a:off x="8940673" y="1280180"/>
              <a:ext cx="2638421" cy="2289803"/>
              <a:chOff x="4400868" y="3823715"/>
              <a:chExt cx="3157494" cy="2695255"/>
            </a:xfrm>
          </p:grpSpPr>
          <p:pic>
            <p:nvPicPr>
              <p:cNvPr id="21" name="圖片 20">
                <a:extLst>
                  <a:ext uri="{FF2B5EF4-FFF2-40B4-BE49-F238E27FC236}">
                    <a16:creationId xmlns:a16="http://schemas.microsoft.com/office/drawing/2014/main" id="{4580AFA2-C22A-4220-8155-8BC7D2420049}"/>
                  </a:ext>
                </a:extLst>
              </p:cNvPr>
              <p:cNvPicPr>
                <a:picLocks noChangeAspect="1"/>
              </p:cNvPicPr>
              <p:nvPr/>
            </p:nvPicPr>
            <p:blipFill>
              <a:blip r:embed="rId6"/>
              <a:stretch>
                <a:fillRect/>
              </a:stretch>
            </p:blipFill>
            <p:spPr>
              <a:xfrm>
                <a:off x="4462608" y="3823715"/>
                <a:ext cx="3095754" cy="2695255"/>
              </a:xfrm>
              <a:prstGeom prst="rect">
                <a:avLst/>
              </a:prstGeom>
            </p:spPr>
          </p:pic>
          <p:sp>
            <p:nvSpPr>
              <p:cNvPr id="28" name="矩形 27">
                <a:extLst>
                  <a:ext uri="{FF2B5EF4-FFF2-40B4-BE49-F238E27FC236}">
                    <a16:creationId xmlns:a16="http://schemas.microsoft.com/office/drawing/2014/main" id="{2D149B9B-02F2-4277-9682-6EE2C66B5D73}"/>
                  </a:ext>
                </a:extLst>
              </p:cNvPr>
              <p:cNvSpPr/>
              <p:nvPr/>
            </p:nvSpPr>
            <p:spPr>
              <a:xfrm>
                <a:off x="4400868" y="4429387"/>
                <a:ext cx="85515" cy="1702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37" name="矩形 36">
              <a:extLst>
                <a:ext uri="{FF2B5EF4-FFF2-40B4-BE49-F238E27FC236}">
                  <a16:creationId xmlns:a16="http://schemas.microsoft.com/office/drawing/2014/main" id="{48F5D950-D397-4D0F-A81B-54792B1694BE}"/>
                </a:ext>
              </a:extLst>
            </p:cNvPr>
            <p:cNvSpPr/>
            <p:nvPr/>
          </p:nvSpPr>
          <p:spPr>
            <a:xfrm>
              <a:off x="8973592" y="1280179"/>
              <a:ext cx="245909" cy="271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40" name="群組 39">
            <a:extLst>
              <a:ext uri="{FF2B5EF4-FFF2-40B4-BE49-F238E27FC236}">
                <a16:creationId xmlns:a16="http://schemas.microsoft.com/office/drawing/2014/main" id="{A40EF4A4-FDDA-402D-B6A8-44CE0510801C}"/>
              </a:ext>
            </a:extLst>
          </p:cNvPr>
          <p:cNvGrpSpPr/>
          <p:nvPr/>
        </p:nvGrpSpPr>
        <p:grpSpPr>
          <a:xfrm>
            <a:off x="560201" y="3685013"/>
            <a:ext cx="5415094" cy="2354672"/>
            <a:chOff x="644060" y="3845907"/>
            <a:chExt cx="5415094" cy="2354672"/>
          </a:xfrm>
        </p:grpSpPr>
        <p:pic>
          <p:nvPicPr>
            <p:cNvPr id="2" name="圖片 1">
              <a:extLst>
                <a:ext uri="{FF2B5EF4-FFF2-40B4-BE49-F238E27FC236}">
                  <a16:creationId xmlns:a16="http://schemas.microsoft.com/office/drawing/2014/main" id="{94352AC9-4C0F-464B-8A7E-BD7D7870CF34}"/>
                </a:ext>
              </a:extLst>
            </p:cNvPr>
            <p:cNvPicPr>
              <a:picLocks noChangeAspect="1"/>
            </p:cNvPicPr>
            <p:nvPr/>
          </p:nvPicPr>
          <p:blipFill>
            <a:blip r:embed="rId7"/>
            <a:stretch>
              <a:fillRect/>
            </a:stretch>
          </p:blipFill>
          <p:spPr>
            <a:xfrm>
              <a:off x="644060" y="3890386"/>
              <a:ext cx="5415094" cy="2310193"/>
            </a:xfrm>
            <a:prstGeom prst="rect">
              <a:avLst/>
            </a:prstGeom>
            <a:solidFill>
              <a:schemeClr val="bg1"/>
            </a:solidFill>
            <a:ln>
              <a:noFill/>
            </a:ln>
          </p:spPr>
        </p:pic>
        <p:sp>
          <p:nvSpPr>
            <p:cNvPr id="39" name="矩形 38">
              <a:extLst>
                <a:ext uri="{FF2B5EF4-FFF2-40B4-BE49-F238E27FC236}">
                  <a16:creationId xmlns:a16="http://schemas.microsoft.com/office/drawing/2014/main" id="{91F29B47-4C7A-4FB6-862E-5169D3AC6A87}"/>
                </a:ext>
              </a:extLst>
            </p:cNvPr>
            <p:cNvSpPr/>
            <p:nvPr/>
          </p:nvSpPr>
          <p:spPr>
            <a:xfrm>
              <a:off x="644060" y="3845907"/>
              <a:ext cx="320674" cy="321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42" name="群組 41">
            <a:extLst>
              <a:ext uri="{FF2B5EF4-FFF2-40B4-BE49-F238E27FC236}">
                <a16:creationId xmlns:a16="http://schemas.microsoft.com/office/drawing/2014/main" id="{219C6536-858F-4710-A8E9-64A9D4C67D38}"/>
              </a:ext>
            </a:extLst>
          </p:cNvPr>
          <p:cNvGrpSpPr/>
          <p:nvPr/>
        </p:nvGrpSpPr>
        <p:grpSpPr>
          <a:xfrm>
            <a:off x="6002727" y="3739688"/>
            <a:ext cx="3480869" cy="2299997"/>
            <a:chOff x="6096000" y="3890386"/>
            <a:chExt cx="3480869" cy="2299997"/>
          </a:xfrm>
        </p:grpSpPr>
        <p:pic>
          <p:nvPicPr>
            <p:cNvPr id="3" name="圖片 2">
              <a:extLst>
                <a:ext uri="{FF2B5EF4-FFF2-40B4-BE49-F238E27FC236}">
                  <a16:creationId xmlns:a16="http://schemas.microsoft.com/office/drawing/2014/main" id="{1776BB34-78B6-4112-983E-86A8C50C2507}"/>
                </a:ext>
              </a:extLst>
            </p:cNvPr>
            <p:cNvPicPr>
              <a:picLocks noChangeAspect="1"/>
            </p:cNvPicPr>
            <p:nvPr/>
          </p:nvPicPr>
          <p:blipFill>
            <a:blip r:embed="rId8"/>
            <a:stretch>
              <a:fillRect/>
            </a:stretch>
          </p:blipFill>
          <p:spPr>
            <a:xfrm>
              <a:off x="6096000" y="3900580"/>
              <a:ext cx="3480869" cy="2289803"/>
            </a:xfrm>
            <a:prstGeom prst="rect">
              <a:avLst/>
            </a:prstGeom>
          </p:spPr>
        </p:pic>
        <p:sp>
          <p:nvSpPr>
            <p:cNvPr id="41" name="矩形 40">
              <a:extLst>
                <a:ext uri="{FF2B5EF4-FFF2-40B4-BE49-F238E27FC236}">
                  <a16:creationId xmlns:a16="http://schemas.microsoft.com/office/drawing/2014/main" id="{05F03C4C-EF25-420F-8D25-97FD8E431DB1}"/>
                </a:ext>
              </a:extLst>
            </p:cNvPr>
            <p:cNvSpPr/>
            <p:nvPr/>
          </p:nvSpPr>
          <p:spPr>
            <a:xfrm>
              <a:off x="6096000" y="3890386"/>
              <a:ext cx="246077" cy="271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44" name="群組 43">
            <a:extLst>
              <a:ext uri="{FF2B5EF4-FFF2-40B4-BE49-F238E27FC236}">
                <a16:creationId xmlns:a16="http://schemas.microsoft.com/office/drawing/2014/main" id="{0390FB07-AD13-4D6C-A2B5-EDC2AEF789E4}"/>
              </a:ext>
            </a:extLst>
          </p:cNvPr>
          <p:cNvGrpSpPr/>
          <p:nvPr/>
        </p:nvGrpSpPr>
        <p:grpSpPr>
          <a:xfrm>
            <a:off x="9580134" y="3729492"/>
            <a:ext cx="2051665" cy="2289804"/>
            <a:chOff x="9703116" y="3910775"/>
            <a:chExt cx="2051665" cy="2289804"/>
          </a:xfrm>
        </p:grpSpPr>
        <p:pic>
          <p:nvPicPr>
            <p:cNvPr id="4" name="圖片 3">
              <a:extLst>
                <a:ext uri="{FF2B5EF4-FFF2-40B4-BE49-F238E27FC236}">
                  <a16:creationId xmlns:a16="http://schemas.microsoft.com/office/drawing/2014/main" id="{8467F696-ECE4-4CC1-A84D-C83AE2B7ED7A}"/>
                </a:ext>
              </a:extLst>
            </p:cNvPr>
            <p:cNvPicPr>
              <a:picLocks noChangeAspect="1"/>
            </p:cNvPicPr>
            <p:nvPr/>
          </p:nvPicPr>
          <p:blipFill>
            <a:blip r:embed="rId9"/>
            <a:stretch>
              <a:fillRect/>
            </a:stretch>
          </p:blipFill>
          <p:spPr>
            <a:xfrm>
              <a:off x="9703116" y="3910775"/>
              <a:ext cx="2051665" cy="2289804"/>
            </a:xfrm>
            <a:prstGeom prst="rect">
              <a:avLst/>
            </a:prstGeom>
          </p:spPr>
        </p:pic>
        <p:sp>
          <p:nvSpPr>
            <p:cNvPr id="43" name="矩形 42">
              <a:extLst>
                <a:ext uri="{FF2B5EF4-FFF2-40B4-BE49-F238E27FC236}">
                  <a16:creationId xmlns:a16="http://schemas.microsoft.com/office/drawing/2014/main" id="{34B8F8AF-A345-4070-9680-6B2EE7A16979}"/>
                </a:ext>
              </a:extLst>
            </p:cNvPr>
            <p:cNvSpPr/>
            <p:nvPr/>
          </p:nvSpPr>
          <p:spPr>
            <a:xfrm>
              <a:off x="9703116" y="3910775"/>
              <a:ext cx="282923" cy="250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7506861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投影片編號版面配置區 7"/>
          <p:cNvSpPr>
            <a:spLocks noGrp="1"/>
          </p:cNvSpPr>
          <p:nvPr>
            <p:ph type="sldNum" sz="quarter" idx="12"/>
          </p:nvPr>
        </p:nvSpPr>
        <p:spPr>
          <a:xfrm>
            <a:off x="9448800" y="6492875"/>
            <a:ext cx="2743200" cy="365125"/>
          </a:xfrm>
        </p:spPr>
        <p:txBody>
          <a:bodyPr/>
          <a:lstStyle/>
          <a:p>
            <a:fld id="{0C4D0668-C53B-4A51-870C-8A290EF953AE}" type="slidenum">
              <a:rPr lang="zh-TW" altLang="en-US" smtClean="0"/>
              <a:t>16</a:t>
            </a:fld>
            <a:endParaRPr lang="zh-TW" altLang="en-US" dirty="0"/>
          </a:p>
        </p:txBody>
      </p:sp>
      <p:pic>
        <p:nvPicPr>
          <p:cNvPr id="20" name="圖片 19">
            <a:extLst>
              <a:ext uri="{FF2B5EF4-FFF2-40B4-BE49-F238E27FC236}">
                <a16:creationId xmlns:a16="http://schemas.microsoft.com/office/drawing/2014/main" id="{BEE15D1F-3A4A-4ECA-8EEC-A888EAEB9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10" t="14337" r="34771" b="13028"/>
          <a:stretch/>
        </p:blipFill>
        <p:spPr>
          <a:xfrm>
            <a:off x="318777" y="983235"/>
            <a:ext cx="3733101" cy="4981338"/>
          </a:xfrm>
          <a:prstGeom prst="rect">
            <a:avLst/>
          </a:prstGeom>
        </p:spPr>
      </p:pic>
      <p:pic>
        <p:nvPicPr>
          <p:cNvPr id="9" name="圖片 8">
            <a:extLst>
              <a:ext uri="{FF2B5EF4-FFF2-40B4-BE49-F238E27FC236}">
                <a16:creationId xmlns:a16="http://schemas.microsoft.com/office/drawing/2014/main" id="{7D89A2FD-C584-4C84-9835-BA385B197DC4}"/>
              </a:ext>
            </a:extLst>
          </p:cNvPr>
          <p:cNvPicPr>
            <a:picLocks noChangeAspect="1"/>
          </p:cNvPicPr>
          <p:nvPr/>
        </p:nvPicPr>
        <p:blipFill rotWithShape="1">
          <a:blip r:embed="rId4"/>
          <a:srcRect b="16966"/>
          <a:stretch/>
        </p:blipFill>
        <p:spPr>
          <a:xfrm>
            <a:off x="4043494" y="1868647"/>
            <a:ext cx="8049105" cy="3204594"/>
          </a:xfrm>
          <a:prstGeom prst="rect">
            <a:avLst/>
          </a:prstGeom>
        </p:spPr>
      </p:pic>
    </p:spTree>
    <p:extLst>
      <p:ext uri="{BB962C8B-B14F-4D97-AF65-F5344CB8AC3E}">
        <p14:creationId xmlns:p14="http://schemas.microsoft.com/office/powerpoint/2010/main" val="386534418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17</a:t>
            </a:fld>
            <a:endParaRPr lang="zh-TW" altLang="en-US"/>
          </a:p>
        </p:txBody>
      </p:sp>
      <p:grpSp>
        <p:nvGrpSpPr>
          <p:cNvPr id="14" name="群組 13">
            <a:extLst>
              <a:ext uri="{FF2B5EF4-FFF2-40B4-BE49-F238E27FC236}">
                <a16:creationId xmlns:a16="http://schemas.microsoft.com/office/drawing/2014/main" id="{C4CA0692-BF84-4E48-B6C5-B0C9A6F9C248}"/>
              </a:ext>
            </a:extLst>
          </p:cNvPr>
          <p:cNvGrpSpPr/>
          <p:nvPr/>
        </p:nvGrpSpPr>
        <p:grpSpPr>
          <a:xfrm>
            <a:off x="3831796" y="1284029"/>
            <a:ext cx="3386415" cy="5489620"/>
            <a:chOff x="4376486" y="1164248"/>
            <a:chExt cx="2754156" cy="4781172"/>
          </a:xfrm>
        </p:grpSpPr>
        <p:pic>
          <p:nvPicPr>
            <p:cNvPr id="4" name="圖片 3">
              <a:extLst>
                <a:ext uri="{FF2B5EF4-FFF2-40B4-BE49-F238E27FC236}">
                  <a16:creationId xmlns:a16="http://schemas.microsoft.com/office/drawing/2014/main" id="{2D249B4A-BC00-46C5-A67B-1B4DC42D0B3C}"/>
                </a:ext>
              </a:extLst>
            </p:cNvPr>
            <p:cNvPicPr>
              <a:picLocks noChangeAspect="1"/>
            </p:cNvPicPr>
            <p:nvPr/>
          </p:nvPicPr>
          <p:blipFill rotWithShape="1">
            <a:blip r:embed="rId3"/>
            <a:srcRect l="17959" r="21609"/>
            <a:stretch/>
          </p:blipFill>
          <p:spPr>
            <a:xfrm>
              <a:off x="4376486" y="1164248"/>
              <a:ext cx="2754156" cy="4781172"/>
            </a:xfrm>
            <a:prstGeom prst="rect">
              <a:avLst/>
            </a:prstGeom>
          </p:spPr>
        </p:pic>
        <p:sp>
          <p:nvSpPr>
            <p:cNvPr id="2" name="矩形 1">
              <a:extLst>
                <a:ext uri="{FF2B5EF4-FFF2-40B4-BE49-F238E27FC236}">
                  <a16:creationId xmlns:a16="http://schemas.microsoft.com/office/drawing/2014/main" id="{48F693B7-BD6B-476D-9A75-D7FE9E7AA378}"/>
                </a:ext>
              </a:extLst>
            </p:cNvPr>
            <p:cNvSpPr/>
            <p:nvPr/>
          </p:nvSpPr>
          <p:spPr>
            <a:xfrm>
              <a:off x="6873422" y="3367395"/>
              <a:ext cx="257220" cy="327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11" name="矩形 10">
            <a:extLst>
              <a:ext uri="{FF2B5EF4-FFF2-40B4-BE49-F238E27FC236}">
                <a16:creationId xmlns:a16="http://schemas.microsoft.com/office/drawing/2014/main" id="{420245B1-53D7-4E7E-BDD2-F66C701D042A}"/>
              </a:ext>
            </a:extLst>
          </p:cNvPr>
          <p:cNvSpPr/>
          <p:nvPr/>
        </p:nvSpPr>
        <p:spPr>
          <a:xfrm>
            <a:off x="8792" y="84351"/>
            <a:ext cx="12174416"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is Highly Expressed in Colorectal Cancer</a:t>
            </a:r>
            <a:endParaRPr lang="zh-TW" altLang="en-US" sz="2400" b="1" dirty="0">
              <a:latin typeface="Arial" panose="020B0604020202020204" pitchFamily="34" charset="0"/>
              <a:cs typeface="Arial" panose="020B0604020202020204" pitchFamily="34" charset="0"/>
            </a:endParaRPr>
          </a:p>
        </p:txBody>
      </p:sp>
      <p:pic>
        <p:nvPicPr>
          <p:cNvPr id="12" name="圖片 11">
            <a:extLst>
              <a:ext uri="{FF2B5EF4-FFF2-40B4-BE49-F238E27FC236}">
                <a16:creationId xmlns:a16="http://schemas.microsoft.com/office/drawing/2014/main" id="{22F160E0-C6C4-4E95-AD9F-2A5AC196AB1D}"/>
              </a:ext>
            </a:extLst>
          </p:cNvPr>
          <p:cNvPicPr>
            <a:picLocks noChangeAspect="1"/>
          </p:cNvPicPr>
          <p:nvPr/>
        </p:nvPicPr>
        <p:blipFill rotWithShape="1">
          <a:blip r:embed="rId4"/>
          <a:srcRect t="25777"/>
          <a:stretch/>
        </p:blipFill>
        <p:spPr>
          <a:xfrm>
            <a:off x="6891605" y="4825026"/>
            <a:ext cx="4839926" cy="1814729"/>
          </a:xfrm>
          <a:prstGeom prst="rect">
            <a:avLst/>
          </a:prstGeom>
        </p:spPr>
      </p:pic>
      <p:sp>
        <p:nvSpPr>
          <p:cNvPr id="7" name="文字方塊 6">
            <a:extLst>
              <a:ext uri="{FF2B5EF4-FFF2-40B4-BE49-F238E27FC236}">
                <a16:creationId xmlns:a16="http://schemas.microsoft.com/office/drawing/2014/main" id="{5D8A1AEE-2BAF-48AA-A002-C48E6E647E12}"/>
              </a:ext>
            </a:extLst>
          </p:cNvPr>
          <p:cNvSpPr txBox="1"/>
          <p:nvPr/>
        </p:nvSpPr>
        <p:spPr>
          <a:xfrm>
            <a:off x="8843505" y="4414941"/>
            <a:ext cx="1210588" cy="369332"/>
          </a:xfrm>
          <a:prstGeom prst="rect">
            <a:avLst/>
          </a:prstGeom>
          <a:noFill/>
        </p:spPr>
        <p:txBody>
          <a:bodyPr wrap="none" rtlCol="0">
            <a:spAutoFit/>
          </a:bodyPr>
          <a:lstStyle/>
          <a:p>
            <a:r>
              <a:rPr lang="en-US" altLang="zh-TW" b="1" i="1" dirty="0"/>
              <a:t>circALG1</a:t>
            </a:r>
            <a:endParaRPr lang="zh-TW" altLang="en-US" b="1" i="1" dirty="0"/>
          </a:p>
        </p:txBody>
      </p:sp>
      <p:pic>
        <p:nvPicPr>
          <p:cNvPr id="3" name="圖片 2">
            <a:extLst>
              <a:ext uri="{FF2B5EF4-FFF2-40B4-BE49-F238E27FC236}">
                <a16:creationId xmlns:a16="http://schemas.microsoft.com/office/drawing/2014/main" id="{69776732-346C-487C-A56C-3D235468D7D5}"/>
              </a:ext>
            </a:extLst>
          </p:cNvPr>
          <p:cNvPicPr>
            <a:picLocks noChangeAspect="1"/>
          </p:cNvPicPr>
          <p:nvPr/>
        </p:nvPicPr>
        <p:blipFill rotWithShape="1">
          <a:blip r:embed="rId5"/>
          <a:srcRect l="11824" r="27647"/>
          <a:stretch/>
        </p:blipFill>
        <p:spPr>
          <a:xfrm>
            <a:off x="590643" y="1213557"/>
            <a:ext cx="3083430" cy="5560092"/>
          </a:xfrm>
          <a:prstGeom prst="rect">
            <a:avLst/>
          </a:prstGeom>
        </p:spPr>
      </p:pic>
      <p:grpSp>
        <p:nvGrpSpPr>
          <p:cNvPr id="16" name="群組 15">
            <a:extLst>
              <a:ext uri="{FF2B5EF4-FFF2-40B4-BE49-F238E27FC236}">
                <a16:creationId xmlns:a16="http://schemas.microsoft.com/office/drawing/2014/main" id="{68184AFB-565E-4742-97B7-A9673166EA61}"/>
              </a:ext>
            </a:extLst>
          </p:cNvPr>
          <p:cNvGrpSpPr/>
          <p:nvPr/>
        </p:nvGrpSpPr>
        <p:grpSpPr>
          <a:xfrm>
            <a:off x="7412455" y="1072608"/>
            <a:ext cx="3934353" cy="3052668"/>
            <a:chOff x="7481623" y="902672"/>
            <a:chExt cx="3934353" cy="3052668"/>
          </a:xfrm>
        </p:grpSpPr>
        <p:pic>
          <p:nvPicPr>
            <p:cNvPr id="5" name="圖片 4">
              <a:extLst>
                <a:ext uri="{FF2B5EF4-FFF2-40B4-BE49-F238E27FC236}">
                  <a16:creationId xmlns:a16="http://schemas.microsoft.com/office/drawing/2014/main" id="{6A7F35BA-4EFB-46DA-8E4B-CD0A6AA56614}"/>
                </a:ext>
              </a:extLst>
            </p:cNvPr>
            <p:cNvPicPr>
              <a:picLocks noChangeAspect="1"/>
            </p:cNvPicPr>
            <p:nvPr/>
          </p:nvPicPr>
          <p:blipFill>
            <a:blip r:embed="rId6"/>
            <a:stretch>
              <a:fillRect/>
            </a:stretch>
          </p:blipFill>
          <p:spPr>
            <a:xfrm>
              <a:off x="7481623" y="902672"/>
              <a:ext cx="3934353" cy="3052668"/>
            </a:xfrm>
            <a:prstGeom prst="rect">
              <a:avLst/>
            </a:prstGeom>
          </p:spPr>
        </p:pic>
        <p:sp>
          <p:nvSpPr>
            <p:cNvPr id="15" name="矩形 14">
              <a:extLst>
                <a:ext uri="{FF2B5EF4-FFF2-40B4-BE49-F238E27FC236}">
                  <a16:creationId xmlns:a16="http://schemas.microsoft.com/office/drawing/2014/main" id="{3AA6EBEC-04AF-48CB-BD32-0E6EE0E8DD13}"/>
                </a:ext>
              </a:extLst>
            </p:cNvPr>
            <p:cNvSpPr/>
            <p:nvPr/>
          </p:nvSpPr>
          <p:spPr>
            <a:xfrm>
              <a:off x="7481623" y="902672"/>
              <a:ext cx="353694" cy="322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pic>
        <p:nvPicPr>
          <p:cNvPr id="17" name="圖片 16">
            <a:extLst>
              <a:ext uri="{FF2B5EF4-FFF2-40B4-BE49-F238E27FC236}">
                <a16:creationId xmlns:a16="http://schemas.microsoft.com/office/drawing/2014/main" id="{F8BF1EB5-713B-4F38-8DBC-CE5BB06EAF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610" t="14337" r="34771" b="13028"/>
          <a:stretch/>
        </p:blipFill>
        <p:spPr>
          <a:xfrm>
            <a:off x="8792" y="0"/>
            <a:ext cx="968599" cy="1292469"/>
          </a:xfrm>
          <a:prstGeom prst="rect">
            <a:avLst/>
          </a:prstGeom>
        </p:spPr>
      </p:pic>
      <p:sp>
        <p:nvSpPr>
          <p:cNvPr id="6" name="文字方塊 5">
            <a:extLst>
              <a:ext uri="{FF2B5EF4-FFF2-40B4-BE49-F238E27FC236}">
                <a16:creationId xmlns:a16="http://schemas.microsoft.com/office/drawing/2014/main" id="{4E30B5AF-FE6A-4E01-8FB8-FB1FF7ACADF9}"/>
              </a:ext>
            </a:extLst>
          </p:cNvPr>
          <p:cNvSpPr txBox="1"/>
          <p:nvPr/>
        </p:nvSpPr>
        <p:spPr>
          <a:xfrm>
            <a:off x="1506871" y="1028891"/>
            <a:ext cx="911468" cy="369332"/>
          </a:xfrm>
          <a:prstGeom prst="rect">
            <a:avLst/>
          </a:prstGeom>
          <a:noFill/>
        </p:spPr>
        <p:txBody>
          <a:bodyPr wrap="none" rtlCol="0">
            <a:spAutoFit/>
          </a:bodyPr>
          <a:lstStyle/>
          <a:p>
            <a:r>
              <a:rPr lang="en-US" altLang="zh-TW" b="1" dirty="0"/>
              <a:t>Tissue</a:t>
            </a:r>
            <a:endParaRPr lang="zh-TW" altLang="en-US" b="1" dirty="0"/>
          </a:p>
        </p:txBody>
      </p:sp>
      <p:sp>
        <p:nvSpPr>
          <p:cNvPr id="18" name="文字方塊 17">
            <a:extLst>
              <a:ext uri="{FF2B5EF4-FFF2-40B4-BE49-F238E27FC236}">
                <a16:creationId xmlns:a16="http://schemas.microsoft.com/office/drawing/2014/main" id="{687F7245-01A5-4823-9BC2-2A252AAE0A37}"/>
              </a:ext>
            </a:extLst>
          </p:cNvPr>
          <p:cNvSpPr txBox="1"/>
          <p:nvPr/>
        </p:nvSpPr>
        <p:spPr>
          <a:xfrm>
            <a:off x="5045057" y="1025397"/>
            <a:ext cx="838691" cy="369332"/>
          </a:xfrm>
          <a:prstGeom prst="rect">
            <a:avLst/>
          </a:prstGeom>
          <a:noFill/>
        </p:spPr>
        <p:txBody>
          <a:bodyPr wrap="none" rtlCol="0">
            <a:spAutoFit/>
          </a:bodyPr>
          <a:lstStyle/>
          <a:p>
            <a:r>
              <a:rPr lang="en-US" altLang="zh-TW" b="1" dirty="0"/>
              <a:t>Blood</a:t>
            </a:r>
            <a:endParaRPr lang="zh-TW" altLang="en-US" b="1" dirty="0"/>
          </a:p>
        </p:txBody>
      </p:sp>
    </p:spTree>
    <p:extLst>
      <p:ext uri="{BB962C8B-B14F-4D97-AF65-F5344CB8AC3E}">
        <p14:creationId xmlns:p14="http://schemas.microsoft.com/office/powerpoint/2010/main" val="1415405091"/>
      </p:ext>
    </p:extLst>
  </p:cSld>
  <p:clrMapOvr>
    <a:masterClrMapping/>
  </p:clrMapOvr>
  <mc:AlternateContent xmlns:mc="http://schemas.openxmlformats.org/markup-compatibility/2006">
    <mc:Choice xmlns:p14="http://schemas.microsoft.com/office/powerpoint/2010/main" Requires="p14">
      <p:transition p14:dur="40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18</a:t>
            </a:fld>
            <a:endParaRPr lang="zh-TW" altLang="en-US"/>
          </a:p>
        </p:txBody>
      </p:sp>
      <p:pic>
        <p:nvPicPr>
          <p:cNvPr id="4" name="圖片 3">
            <a:extLst>
              <a:ext uri="{FF2B5EF4-FFF2-40B4-BE49-F238E27FC236}">
                <a16:creationId xmlns:a16="http://schemas.microsoft.com/office/drawing/2014/main" id="{EB158B7C-CF56-4EEA-ACCB-ECAA40FF5F80}"/>
              </a:ext>
            </a:extLst>
          </p:cNvPr>
          <p:cNvPicPr>
            <a:picLocks noChangeAspect="1"/>
          </p:cNvPicPr>
          <p:nvPr/>
        </p:nvPicPr>
        <p:blipFill>
          <a:blip r:embed="rId3"/>
          <a:stretch>
            <a:fillRect/>
          </a:stretch>
        </p:blipFill>
        <p:spPr>
          <a:xfrm>
            <a:off x="1247937" y="773646"/>
            <a:ext cx="4771026" cy="3204727"/>
          </a:xfrm>
          <a:prstGeom prst="rect">
            <a:avLst/>
          </a:prstGeom>
        </p:spPr>
      </p:pic>
      <p:pic>
        <p:nvPicPr>
          <p:cNvPr id="5" name="圖片 4">
            <a:extLst>
              <a:ext uri="{FF2B5EF4-FFF2-40B4-BE49-F238E27FC236}">
                <a16:creationId xmlns:a16="http://schemas.microsoft.com/office/drawing/2014/main" id="{6150DEBE-767E-4B76-AF98-DE3256881DBD}"/>
              </a:ext>
            </a:extLst>
          </p:cNvPr>
          <p:cNvPicPr>
            <a:picLocks noChangeAspect="1"/>
          </p:cNvPicPr>
          <p:nvPr/>
        </p:nvPicPr>
        <p:blipFill>
          <a:blip r:embed="rId4"/>
          <a:stretch>
            <a:fillRect/>
          </a:stretch>
        </p:blipFill>
        <p:spPr>
          <a:xfrm>
            <a:off x="2431701" y="4206003"/>
            <a:ext cx="2951463" cy="2528098"/>
          </a:xfrm>
          <a:prstGeom prst="rect">
            <a:avLst/>
          </a:prstGeom>
        </p:spPr>
      </p:pic>
      <p:pic>
        <p:nvPicPr>
          <p:cNvPr id="6" name="圖片 5">
            <a:extLst>
              <a:ext uri="{FF2B5EF4-FFF2-40B4-BE49-F238E27FC236}">
                <a16:creationId xmlns:a16="http://schemas.microsoft.com/office/drawing/2014/main" id="{AC1E7704-87CB-4009-A74F-C6B2DF50990B}"/>
              </a:ext>
            </a:extLst>
          </p:cNvPr>
          <p:cNvPicPr>
            <a:picLocks noChangeAspect="1"/>
          </p:cNvPicPr>
          <p:nvPr/>
        </p:nvPicPr>
        <p:blipFill>
          <a:blip r:embed="rId5"/>
          <a:stretch>
            <a:fillRect/>
          </a:stretch>
        </p:blipFill>
        <p:spPr>
          <a:xfrm>
            <a:off x="6091604" y="805215"/>
            <a:ext cx="4852459" cy="3173158"/>
          </a:xfrm>
          <a:prstGeom prst="rect">
            <a:avLst/>
          </a:prstGeom>
        </p:spPr>
      </p:pic>
      <p:pic>
        <p:nvPicPr>
          <p:cNvPr id="7" name="圖片 6">
            <a:extLst>
              <a:ext uri="{FF2B5EF4-FFF2-40B4-BE49-F238E27FC236}">
                <a16:creationId xmlns:a16="http://schemas.microsoft.com/office/drawing/2014/main" id="{0BD904B9-34B5-4C41-A6FA-7DB1B51CED55}"/>
              </a:ext>
            </a:extLst>
          </p:cNvPr>
          <p:cNvPicPr>
            <a:picLocks noChangeAspect="1"/>
          </p:cNvPicPr>
          <p:nvPr/>
        </p:nvPicPr>
        <p:blipFill>
          <a:blip r:embed="rId6"/>
          <a:stretch>
            <a:fillRect/>
          </a:stretch>
        </p:blipFill>
        <p:spPr>
          <a:xfrm>
            <a:off x="7516166" y="4206003"/>
            <a:ext cx="2542832" cy="2639805"/>
          </a:xfrm>
          <a:prstGeom prst="rect">
            <a:avLst/>
          </a:prstGeom>
        </p:spPr>
      </p:pic>
      <p:sp>
        <p:nvSpPr>
          <p:cNvPr id="10" name="矩形 9">
            <a:extLst>
              <a:ext uri="{FF2B5EF4-FFF2-40B4-BE49-F238E27FC236}">
                <a16:creationId xmlns:a16="http://schemas.microsoft.com/office/drawing/2014/main" id="{5AEFDB41-C7A1-4EC2-839D-FB17C5057FEB}"/>
              </a:ext>
            </a:extLst>
          </p:cNvPr>
          <p:cNvSpPr/>
          <p:nvPr/>
        </p:nvSpPr>
        <p:spPr>
          <a:xfrm>
            <a:off x="0" y="84351"/>
            <a:ext cx="12183208"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Promoted Migration and Invasion in CRC Cell line</a:t>
            </a:r>
            <a:endParaRPr lang="zh-TW" alt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7488641"/>
      </p:ext>
    </p:extLst>
  </p:cSld>
  <p:clrMapOvr>
    <a:masterClrMapping/>
  </p:clrMapOvr>
  <mc:AlternateContent xmlns:mc="http://schemas.openxmlformats.org/markup-compatibility/2006">
    <mc:Choice xmlns:p14="http://schemas.microsoft.com/office/powerpoint/2010/main" Requires="p14">
      <p:transition p14:dur="40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投影片編號版面配置區 7"/>
          <p:cNvSpPr>
            <a:spLocks noGrp="1"/>
          </p:cNvSpPr>
          <p:nvPr>
            <p:ph type="sldNum" sz="quarter" idx="12"/>
          </p:nvPr>
        </p:nvSpPr>
        <p:spPr>
          <a:xfrm>
            <a:off x="9448800" y="6492875"/>
            <a:ext cx="2743200" cy="365125"/>
          </a:xfrm>
        </p:spPr>
        <p:txBody>
          <a:bodyPr/>
          <a:lstStyle/>
          <a:p>
            <a:fld id="{0C4D0668-C53B-4A51-870C-8A290EF953AE}" type="slidenum">
              <a:rPr lang="zh-TW" altLang="en-US" smtClean="0"/>
              <a:t>19</a:t>
            </a:fld>
            <a:endParaRPr lang="zh-TW" altLang="en-US" dirty="0"/>
          </a:p>
        </p:txBody>
      </p:sp>
      <p:pic>
        <p:nvPicPr>
          <p:cNvPr id="16" name="圖片 15">
            <a:extLst>
              <a:ext uri="{FF2B5EF4-FFF2-40B4-BE49-F238E27FC236}">
                <a16:creationId xmlns:a16="http://schemas.microsoft.com/office/drawing/2014/main" id="{B7CB436A-DD6E-48CD-A5C6-8C881CD8A5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99" t="14337" r="2477" b="13028"/>
          <a:stretch/>
        </p:blipFill>
        <p:spPr>
          <a:xfrm>
            <a:off x="276833" y="983235"/>
            <a:ext cx="3794620" cy="4981338"/>
          </a:xfrm>
          <a:prstGeom prst="rect">
            <a:avLst/>
          </a:prstGeom>
        </p:spPr>
      </p:pic>
      <p:pic>
        <p:nvPicPr>
          <p:cNvPr id="9" name="圖片 8">
            <a:extLst>
              <a:ext uri="{FF2B5EF4-FFF2-40B4-BE49-F238E27FC236}">
                <a16:creationId xmlns:a16="http://schemas.microsoft.com/office/drawing/2014/main" id="{E5A1752B-C1A9-4CB7-8748-EE650449157B}"/>
              </a:ext>
            </a:extLst>
          </p:cNvPr>
          <p:cNvPicPr>
            <a:picLocks noChangeAspect="1"/>
          </p:cNvPicPr>
          <p:nvPr/>
        </p:nvPicPr>
        <p:blipFill>
          <a:blip r:embed="rId4"/>
          <a:stretch>
            <a:fillRect/>
          </a:stretch>
        </p:blipFill>
        <p:spPr>
          <a:xfrm>
            <a:off x="4137989" y="2103994"/>
            <a:ext cx="7965119" cy="2650011"/>
          </a:xfrm>
          <a:prstGeom prst="rect">
            <a:avLst/>
          </a:prstGeom>
        </p:spPr>
      </p:pic>
    </p:spTree>
    <p:extLst>
      <p:ext uri="{BB962C8B-B14F-4D97-AF65-F5344CB8AC3E}">
        <p14:creationId xmlns:p14="http://schemas.microsoft.com/office/powerpoint/2010/main" val="70011337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圓角 1">
            <a:extLst>
              <a:ext uri="{FF2B5EF4-FFF2-40B4-BE49-F238E27FC236}">
                <a16:creationId xmlns:a16="http://schemas.microsoft.com/office/drawing/2014/main" id="{CE0C4FBF-421C-4A0C-A421-68C787B56DDD}"/>
              </a:ext>
            </a:extLst>
          </p:cNvPr>
          <p:cNvSpPr/>
          <p:nvPr/>
        </p:nvSpPr>
        <p:spPr>
          <a:xfrm>
            <a:off x="343949" y="1650695"/>
            <a:ext cx="11526473" cy="3053269"/>
          </a:xfrm>
          <a:prstGeom prst="roundRect">
            <a:avLst>
              <a:gd name="adj" fmla="val 13613"/>
            </a:avLst>
          </a:prstGeom>
          <a:solidFill>
            <a:srgbClr val="FFF5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0" y="2177632"/>
            <a:ext cx="12192000" cy="1824923"/>
          </a:xfrm>
          <a:prstGeom prst="rect">
            <a:avLst/>
          </a:prstGeom>
          <a:noFill/>
        </p:spPr>
        <p:txBody>
          <a:bodyPr wrap="square" rtlCol="0">
            <a:spAutoFit/>
          </a:bodyPr>
          <a:lstStyle/>
          <a:p>
            <a:pPr algn="ctr">
              <a:lnSpc>
                <a:spcPct val="150000"/>
              </a:lnSpc>
            </a:pPr>
            <a:r>
              <a:rPr lang="en-US" altLang="zh-TW" sz="4000" b="1" dirty="0">
                <a:solidFill>
                  <a:srgbClr val="1F1E63"/>
                </a:solidFill>
                <a:latin typeface="Arial" panose="020B0604020202020204" pitchFamily="34" charset="0"/>
                <a:cs typeface="Arial" panose="020B0604020202020204" pitchFamily="34" charset="0"/>
              </a:rPr>
              <a:t>The role of circular RNAs</a:t>
            </a:r>
          </a:p>
          <a:p>
            <a:pPr algn="ctr">
              <a:lnSpc>
                <a:spcPct val="150000"/>
              </a:lnSpc>
            </a:pPr>
            <a:r>
              <a:rPr lang="en-US" altLang="zh-TW" sz="4000" b="1" dirty="0">
                <a:solidFill>
                  <a:srgbClr val="1F1E63"/>
                </a:solidFill>
                <a:latin typeface="Arial" panose="020B0604020202020204" pitchFamily="34" charset="0"/>
                <a:cs typeface="Arial" panose="020B0604020202020204" pitchFamily="34" charset="0"/>
              </a:rPr>
              <a:t>N</a:t>
            </a:r>
            <a:r>
              <a:rPr lang="en-US" altLang="zh-TW" sz="4000" b="1" baseline="30000" dirty="0">
                <a:solidFill>
                  <a:srgbClr val="1F1E63"/>
                </a:solidFill>
                <a:latin typeface="Arial" panose="020B0604020202020204" pitchFamily="34" charset="0"/>
                <a:cs typeface="Arial" panose="020B0604020202020204" pitchFamily="34" charset="0"/>
              </a:rPr>
              <a:t>6</a:t>
            </a:r>
            <a:r>
              <a:rPr lang="en-US" altLang="zh-TW" sz="4000" b="1" dirty="0">
                <a:solidFill>
                  <a:srgbClr val="1F1E63"/>
                </a:solidFill>
                <a:latin typeface="Arial" panose="020B0604020202020204" pitchFamily="34" charset="0"/>
                <a:cs typeface="Arial" panose="020B0604020202020204" pitchFamily="34" charset="0"/>
              </a:rPr>
              <a:t>-methyladenosine modification in cancer</a:t>
            </a:r>
          </a:p>
        </p:txBody>
      </p:sp>
      <p:sp>
        <p:nvSpPr>
          <p:cNvPr id="4" name="文字方塊 3">
            <a:extLst>
              <a:ext uri="{FF2B5EF4-FFF2-40B4-BE49-F238E27FC236}">
                <a16:creationId xmlns:a16="http://schemas.microsoft.com/office/drawing/2014/main" id="{E71C0C42-16E6-444F-80AE-99FE77F7E6FC}"/>
              </a:ext>
            </a:extLst>
          </p:cNvPr>
          <p:cNvSpPr txBox="1"/>
          <p:nvPr/>
        </p:nvSpPr>
        <p:spPr>
          <a:xfrm>
            <a:off x="5692940" y="2378518"/>
            <a:ext cx="3578224" cy="707886"/>
          </a:xfrm>
          <a:prstGeom prst="rect">
            <a:avLst/>
          </a:prstGeom>
          <a:noFill/>
        </p:spPr>
        <p:txBody>
          <a:bodyPr wrap="none" rtlCol="0">
            <a:spAutoFit/>
          </a:bodyPr>
          <a:lstStyle/>
          <a:p>
            <a:r>
              <a:rPr lang="en-US" altLang="zh-TW" sz="4000" b="1" dirty="0">
                <a:solidFill>
                  <a:srgbClr val="E83820"/>
                </a:solidFill>
                <a:latin typeface="Arial" panose="020B0604020202020204" pitchFamily="34" charset="0"/>
                <a:cs typeface="Arial" panose="020B0604020202020204" pitchFamily="34" charset="0"/>
              </a:rPr>
              <a:t>circular RNAs</a:t>
            </a:r>
            <a:endParaRPr lang="zh-TW" altLang="en-US" sz="4000" dirty="0">
              <a:solidFill>
                <a:srgbClr val="E83820"/>
              </a:solidFill>
            </a:endParaRPr>
          </a:p>
        </p:txBody>
      </p:sp>
      <p:sp>
        <p:nvSpPr>
          <p:cNvPr id="5" name="文字方塊 4">
            <a:extLst>
              <a:ext uri="{FF2B5EF4-FFF2-40B4-BE49-F238E27FC236}">
                <a16:creationId xmlns:a16="http://schemas.microsoft.com/office/drawing/2014/main" id="{B25A8BE4-064A-4C54-8970-0FDCB00B4B6B}"/>
              </a:ext>
            </a:extLst>
          </p:cNvPr>
          <p:cNvSpPr txBox="1"/>
          <p:nvPr/>
        </p:nvSpPr>
        <p:spPr>
          <a:xfrm>
            <a:off x="802158" y="3292918"/>
            <a:ext cx="8297464" cy="707886"/>
          </a:xfrm>
          <a:prstGeom prst="rect">
            <a:avLst/>
          </a:prstGeom>
          <a:noFill/>
        </p:spPr>
        <p:txBody>
          <a:bodyPr wrap="none" rtlCol="0">
            <a:spAutoFit/>
          </a:bodyPr>
          <a:lstStyle/>
          <a:p>
            <a:r>
              <a:rPr lang="en-US" altLang="zh-TW" sz="4000" b="1" dirty="0">
                <a:solidFill>
                  <a:srgbClr val="FF0000"/>
                </a:solidFill>
                <a:latin typeface="Arial" panose="020B0604020202020204" pitchFamily="34" charset="0"/>
                <a:cs typeface="Arial" panose="020B0604020202020204" pitchFamily="34" charset="0"/>
              </a:rPr>
              <a:t>N</a:t>
            </a:r>
            <a:r>
              <a:rPr lang="en-US" altLang="zh-TW" sz="4000" b="1" baseline="30000" dirty="0">
                <a:solidFill>
                  <a:srgbClr val="FF0000"/>
                </a:solidFill>
                <a:latin typeface="Arial" panose="020B0604020202020204" pitchFamily="34" charset="0"/>
                <a:cs typeface="Arial" panose="020B0604020202020204" pitchFamily="34" charset="0"/>
              </a:rPr>
              <a:t>6</a:t>
            </a:r>
            <a:r>
              <a:rPr lang="en-US" altLang="zh-TW" sz="4000" b="1" dirty="0">
                <a:solidFill>
                  <a:srgbClr val="FF0000"/>
                </a:solidFill>
                <a:latin typeface="Arial" panose="020B0604020202020204" pitchFamily="34" charset="0"/>
                <a:cs typeface="Arial" panose="020B0604020202020204" pitchFamily="34" charset="0"/>
              </a:rPr>
              <a:t>-methyladenosine modification</a:t>
            </a:r>
            <a:endParaRPr lang="zh-TW" altLang="en-US" sz="4000" dirty="0">
              <a:solidFill>
                <a:srgbClr val="FF0000"/>
              </a:solidFill>
            </a:endParaRPr>
          </a:p>
        </p:txBody>
      </p:sp>
      <p:sp>
        <p:nvSpPr>
          <p:cNvPr id="6" name="投影片編號版面配置區 7">
            <a:extLst>
              <a:ext uri="{FF2B5EF4-FFF2-40B4-BE49-F238E27FC236}">
                <a16:creationId xmlns:a16="http://schemas.microsoft.com/office/drawing/2014/main" id="{B1AE862F-8CE5-48AA-BF4B-3C039C46610F}"/>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a:t>
            </a:fld>
            <a:endParaRPr lang="zh-TW" altLang="en-US" dirty="0"/>
          </a:p>
        </p:txBody>
      </p:sp>
    </p:spTree>
    <p:extLst>
      <p:ext uri="{BB962C8B-B14F-4D97-AF65-F5344CB8AC3E}">
        <p14:creationId xmlns:p14="http://schemas.microsoft.com/office/powerpoint/2010/main" val="37356263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42" presetClass="path" presetSubtype="0" accel="50000" decel="50000" fill="hold" grpId="1" nodeType="withEffect">
                                  <p:stCondLst>
                                    <p:cond delay="0"/>
                                  </p:stCondLst>
                                  <p:childTnLst>
                                    <p:animMotion origin="layout" path="M -1.875E-6 3.7037E-7 L -0.11367 -0.03241 " pathEditMode="relative" rAng="0" ptsTypes="AA">
                                      <p:cBhvr>
                                        <p:cTn id="18" dur="1500" fill="hold"/>
                                        <p:tgtEl>
                                          <p:spTgt spid="4"/>
                                        </p:tgtEl>
                                        <p:attrNameLst>
                                          <p:attrName>ppt_x</p:attrName>
                                          <p:attrName>ppt_y</p:attrName>
                                        </p:attrNameLst>
                                      </p:cBhvr>
                                      <p:rCtr x="-5690" y="-1620"/>
                                    </p:animMotion>
                                  </p:childTnLst>
                                </p:cTn>
                              </p:par>
                              <p:par>
                                <p:cTn id="19" presetID="42" presetClass="path" presetSubtype="0" accel="50000" decel="50000" fill="hold" grpId="1" nodeType="withEffect">
                                  <p:stCondLst>
                                    <p:cond delay="0"/>
                                  </p:stCondLst>
                                  <p:childTnLst>
                                    <p:animMotion origin="layout" path="M 4.16667E-7 -2.96296E-6 L 0.09401 0.00417 " pathEditMode="relative" rAng="0" ptsTypes="AA">
                                      <p:cBhvr>
                                        <p:cTn id="20" dur="1500" fill="hold"/>
                                        <p:tgtEl>
                                          <p:spTgt spid="5"/>
                                        </p:tgtEl>
                                        <p:attrNameLst>
                                          <p:attrName>ppt_x</p:attrName>
                                          <p:attrName>ppt_y</p:attrName>
                                        </p:attrNameLst>
                                      </p:cBhvr>
                                      <p:rCtr x="4701"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3A36200-1011-45A0-9570-2E7D59700CA1}"/>
              </a:ext>
            </a:extLst>
          </p:cNvPr>
          <p:cNvSpPr/>
          <p:nvPr/>
        </p:nvSpPr>
        <p:spPr>
          <a:xfrm>
            <a:off x="0" y="88545"/>
            <a:ext cx="12191998"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Identification of a </a:t>
            </a:r>
            <a:r>
              <a:rPr lang="en-US" altLang="zh-TW" sz="2400" b="1" dirty="0" err="1">
                <a:latin typeface="Arial" panose="020B0604020202020204" pitchFamily="34" charset="0"/>
                <a:cs typeface="Arial" panose="020B0604020202020204" pitchFamily="34" charset="0"/>
              </a:rPr>
              <a:t>circRNA</a:t>
            </a:r>
            <a:r>
              <a:rPr lang="en-US" altLang="zh-TW" sz="2400" b="1" dirty="0">
                <a:latin typeface="Arial" panose="020B0604020202020204" pitchFamily="34" charset="0"/>
                <a:cs typeface="Arial" panose="020B0604020202020204" pitchFamily="34" charset="0"/>
              </a:rPr>
              <a:t> derived from </a:t>
            </a:r>
            <a:r>
              <a:rPr lang="en-US" altLang="zh-TW" sz="2400" b="1" i="1" dirty="0">
                <a:latin typeface="Arial" panose="020B0604020202020204" pitchFamily="34" charset="0"/>
                <a:cs typeface="Arial" panose="020B0604020202020204" pitchFamily="34" charset="0"/>
              </a:rPr>
              <a:t>ARHGAP35</a:t>
            </a:r>
            <a:r>
              <a:rPr lang="en-US" altLang="zh-TW" sz="2400" b="1" dirty="0">
                <a:latin typeface="Arial" panose="020B0604020202020204" pitchFamily="34" charset="0"/>
                <a:cs typeface="Arial" panose="020B0604020202020204" pitchFamily="34" charset="0"/>
              </a:rPr>
              <a:t> gene in HCC</a:t>
            </a:r>
            <a:endParaRPr lang="zh-TW" altLang="en-US" sz="2400" b="1" dirty="0">
              <a:latin typeface="Arial" panose="020B0604020202020204" pitchFamily="34" charset="0"/>
              <a:cs typeface="Arial" panose="020B0604020202020204" pitchFamily="34" charset="0"/>
            </a:endParaRPr>
          </a:p>
        </p:txBody>
      </p:sp>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20</a:t>
            </a:fld>
            <a:endParaRPr lang="zh-TW" altLang="en-US"/>
          </a:p>
        </p:txBody>
      </p:sp>
      <p:sp>
        <p:nvSpPr>
          <p:cNvPr id="3" name="矩形 2">
            <a:extLst>
              <a:ext uri="{FF2B5EF4-FFF2-40B4-BE49-F238E27FC236}">
                <a16:creationId xmlns:a16="http://schemas.microsoft.com/office/drawing/2014/main" id="{4D3B6F32-CB79-4431-9CF2-97BC9999E780}"/>
              </a:ext>
            </a:extLst>
          </p:cNvPr>
          <p:cNvSpPr/>
          <p:nvPr/>
        </p:nvSpPr>
        <p:spPr>
          <a:xfrm>
            <a:off x="637563" y="1121459"/>
            <a:ext cx="234670" cy="237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pic>
        <p:nvPicPr>
          <p:cNvPr id="4" name="圖片 3">
            <a:extLst>
              <a:ext uri="{FF2B5EF4-FFF2-40B4-BE49-F238E27FC236}">
                <a16:creationId xmlns:a16="http://schemas.microsoft.com/office/drawing/2014/main" id="{E7864B3E-C40B-4612-8942-4C0B4B835369}"/>
              </a:ext>
            </a:extLst>
          </p:cNvPr>
          <p:cNvPicPr>
            <a:picLocks noChangeAspect="1"/>
          </p:cNvPicPr>
          <p:nvPr/>
        </p:nvPicPr>
        <p:blipFill>
          <a:blip r:embed="rId3"/>
          <a:stretch>
            <a:fillRect/>
          </a:stretch>
        </p:blipFill>
        <p:spPr>
          <a:xfrm>
            <a:off x="1283163" y="884302"/>
            <a:ext cx="4698689" cy="5766000"/>
          </a:xfrm>
          <a:prstGeom prst="rect">
            <a:avLst/>
          </a:prstGeom>
        </p:spPr>
      </p:pic>
      <p:pic>
        <p:nvPicPr>
          <p:cNvPr id="5" name="圖片 4">
            <a:extLst>
              <a:ext uri="{FF2B5EF4-FFF2-40B4-BE49-F238E27FC236}">
                <a16:creationId xmlns:a16="http://schemas.microsoft.com/office/drawing/2014/main" id="{0CA4F65C-A08E-46EB-98F1-49B6E7D65D27}"/>
              </a:ext>
            </a:extLst>
          </p:cNvPr>
          <p:cNvPicPr>
            <a:picLocks noChangeAspect="1"/>
          </p:cNvPicPr>
          <p:nvPr/>
        </p:nvPicPr>
        <p:blipFill>
          <a:blip r:embed="rId4"/>
          <a:stretch>
            <a:fillRect/>
          </a:stretch>
        </p:blipFill>
        <p:spPr>
          <a:xfrm>
            <a:off x="6392783" y="915761"/>
            <a:ext cx="3056017" cy="3129804"/>
          </a:xfrm>
          <a:prstGeom prst="rect">
            <a:avLst/>
          </a:prstGeom>
        </p:spPr>
      </p:pic>
      <p:pic>
        <p:nvPicPr>
          <p:cNvPr id="6" name="圖片 5">
            <a:extLst>
              <a:ext uri="{FF2B5EF4-FFF2-40B4-BE49-F238E27FC236}">
                <a16:creationId xmlns:a16="http://schemas.microsoft.com/office/drawing/2014/main" id="{03E9B5AF-4B0C-4955-8C82-FFEDB72F325A}"/>
              </a:ext>
            </a:extLst>
          </p:cNvPr>
          <p:cNvPicPr>
            <a:picLocks noChangeAspect="1"/>
          </p:cNvPicPr>
          <p:nvPr/>
        </p:nvPicPr>
        <p:blipFill>
          <a:blip r:embed="rId5"/>
          <a:stretch>
            <a:fillRect/>
          </a:stretch>
        </p:blipFill>
        <p:spPr>
          <a:xfrm>
            <a:off x="5449674" y="4173148"/>
            <a:ext cx="5237900" cy="2596307"/>
          </a:xfrm>
          <a:prstGeom prst="rect">
            <a:avLst/>
          </a:prstGeom>
        </p:spPr>
      </p:pic>
      <p:pic>
        <p:nvPicPr>
          <p:cNvPr id="11" name="圖片 10">
            <a:extLst>
              <a:ext uri="{FF2B5EF4-FFF2-40B4-BE49-F238E27FC236}">
                <a16:creationId xmlns:a16="http://schemas.microsoft.com/office/drawing/2014/main" id="{B5657F6B-2801-467B-9518-A34EAE3997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399" t="14337" r="2477" b="13028"/>
          <a:stretch/>
        </p:blipFill>
        <p:spPr>
          <a:xfrm>
            <a:off x="0" y="0"/>
            <a:ext cx="984738" cy="1292702"/>
          </a:xfrm>
          <a:prstGeom prst="rect">
            <a:avLst/>
          </a:prstGeom>
        </p:spPr>
      </p:pic>
    </p:spTree>
    <p:extLst>
      <p:ext uri="{BB962C8B-B14F-4D97-AF65-F5344CB8AC3E}">
        <p14:creationId xmlns:p14="http://schemas.microsoft.com/office/powerpoint/2010/main" val="282257568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3A36200-1011-45A0-9570-2E7D59700CA1}"/>
              </a:ext>
            </a:extLst>
          </p:cNvPr>
          <p:cNvSpPr/>
          <p:nvPr/>
        </p:nvSpPr>
        <p:spPr>
          <a:xfrm>
            <a:off x="0" y="93129"/>
            <a:ext cx="12192000"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CircARHGAP35</a:t>
            </a:r>
            <a:r>
              <a:rPr lang="en-US" altLang="zh-TW" sz="2400" b="1" dirty="0">
                <a:latin typeface="Arial" panose="020B0604020202020204" pitchFamily="34" charset="0"/>
                <a:cs typeface="Arial" panose="020B0604020202020204" pitchFamily="34" charset="0"/>
              </a:rPr>
              <a:t> Promoted Tumor Progression</a:t>
            </a:r>
            <a:endParaRPr lang="zh-TW" altLang="en-US" sz="2400" b="1" dirty="0">
              <a:latin typeface="Arial" panose="020B0604020202020204" pitchFamily="34" charset="0"/>
              <a:cs typeface="Arial" panose="020B0604020202020204" pitchFamily="34" charset="0"/>
            </a:endParaRPr>
          </a:p>
        </p:txBody>
      </p:sp>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21</a:t>
            </a:fld>
            <a:endParaRPr lang="zh-TW" altLang="en-US"/>
          </a:p>
        </p:txBody>
      </p:sp>
      <p:pic>
        <p:nvPicPr>
          <p:cNvPr id="8" name="圖片 7">
            <a:extLst>
              <a:ext uri="{FF2B5EF4-FFF2-40B4-BE49-F238E27FC236}">
                <a16:creationId xmlns:a16="http://schemas.microsoft.com/office/drawing/2014/main" id="{46DC279C-2750-4F50-B3E9-D834B35CF9BA}"/>
              </a:ext>
            </a:extLst>
          </p:cNvPr>
          <p:cNvPicPr>
            <a:picLocks noChangeAspect="1"/>
          </p:cNvPicPr>
          <p:nvPr/>
        </p:nvPicPr>
        <p:blipFill>
          <a:blip r:embed="rId3"/>
          <a:stretch>
            <a:fillRect/>
          </a:stretch>
        </p:blipFill>
        <p:spPr>
          <a:xfrm>
            <a:off x="130374" y="1364295"/>
            <a:ext cx="2843398" cy="2182143"/>
          </a:xfrm>
          <a:prstGeom prst="rect">
            <a:avLst/>
          </a:prstGeom>
        </p:spPr>
      </p:pic>
      <p:pic>
        <p:nvPicPr>
          <p:cNvPr id="11" name="圖片 10">
            <a:extLst>
              <a:ext uri="{FF2B5EF4-FFF2-40B4-BE49-F238E27FC236}">
                <a16:creationId xmlns:a16="http://schemas.microsoft.com/office/drawing/2014/main" id="{5DA18345-0029-4076-9B34-ECFE8818115A}"/>
              </a:ext>
            </a:extLst>
          </p:cNvPr>
          <p:cNvPicPr>
            <a:picLocks noChangeAspect="1"/>
          </p:cNvPicPr>
          <p:nvPr/>
        </p:nvPicPr>
        <p:blipFill>
          <a:blip r:embed="rId4"/>
          <a:stretch>
            <a:fillRect/>
          </a:stretch>
        </p:blipFill>
        <p:spPr>
          <a:xfrm>
            <a:off x="130374" y="4036072"/>
            <a:ext cx="2813988" cy="2182143"/>
          </a:xfrm>
          <a:prstGeom prst="rect">
            <a:avLst/>
          </a:prstGeom>
        </p:spPr>
      </p:pic>
      <p:pic>
        <p:nvPicPr>
          <p:cNvPr id="12" name="圖片 11">
            <a:extLst>
              <a:ext uri="{FF2B5EF4-FFF2-40B4-BE49-F238E27FC236}">
                <a16:creationId xmlns:a16="http://schemas.microsoft.com/office/drawing/2014/main" id="{FFA603C9-4537-4F78-AF35-BB76DA8EF820}"/>
              </a:ext>
            </a:extLst>
          </p:cNvPr>
          <p:cNvPicPr>
            <a:picLocks noChangeAspect="1"/>
          </p:cNvPicPr>
          <p:nvPr/>
        </p:nvPicPr>
        <p:blipFill>
          <a:blip r:embed="rId5"/>
          <a:stretch>
            <a:fillRect/>
          </a:stretch>
        </p:blipFill>
        <p:spPr>
          <a:xfrm>
            <a:off x="3308938" y="1242943"/>
            <a:ext cx="4273952" cy="2428382"/>
          </a:xfrm>
          <a:prstGeom prst="rect">
            <a:avLst/>
          </a:prstGeom>
        </p:spPr>
      </p:pic>
      <p:pic>
        <p:nvPicPr>
          <p:cNvPr id="16" name="圖片 15">
            <a:extLst>
              <a:ext uri="{FF2B5EF4-FFF2-40B4-BE49-F238E27FC236}">
                <a16:creationId xmlns:a16="http://schemas.microsoft.com/office/drawing/2014/main" id="{6DA848CB-36F0-44C4-83F0-BF62BCC38AEB}"/>
              </a:ext>
            </a:extLst>
          </p:cNvPr>
          <p:cNvPicPr>
            <a:picLocks noChangeAspect="1"/>
          </p:cNvPicPr>
          <p:nvPr/>
        </p:nvPicPr>
        <p:blipFill>
          <a:blip r:embed="rId6"/>
          <a:stretch>
            <a:fillRect/>
          </a:stretch>
        </p:blipFill>
        <p:spPr>
          <a:xfrm>
            <a:off x="3242597" y="3863820"/>
            <a:ext cx="4406634" cy="2603920"/>
          </a:xfrm>
          <a:prstGeom prst="rect">
            <a:avLst/>
          </a:prstGeom>
        </p:spPr>
      </p:pic>
      <p:pic>
        <p:nvPicPr>
          <p:cNvPr id="17" name="圖片 16">
            <a:extLst>
              <a:ext uri="{FF2B5EF4-FFF2-40B4-BE49-F238E27FC236}">
                <a16:creationId xmlns:a16="http://schemas.microsoft.com/office/drawing/2014/main" id="{446D314A-34C8-4F93-AEE4-BCF398405AAF}"/>
              </a:ext>
            </a:extLst>
          </p:cNvPr>
          <p:cNvPicPr>
            <a:picLocks noChangeAspect="1"/>
          </p:cNvPicPr>
          <p:nvPr/>
        </p:nvPicPr>
        <p:blipFill>
          <a:blip r:embed="rId7"/>
          <a:stretch>
            <a:fillRect/>
          </a:stretch>
        </p:blipFill>
        <p:spPr>
          <a:xfrm>
            <a:off x="7838089" y="1986697"/>
            <a:ext cx="4223537" cy="937338"/>
          </a:xfrm>
          <a:prstGeom prst="rect">
            <a:avLst/>
          </a:prstGeom>
        </p:spPr>
      </p:pic>
      <p:pic>
        <p:nvPicPr>
          <p:cNvPr id="18" name="圖片 17">
            <a:extLst>
              <a:ext uri="{FF2B5EF4-FFF2-40B4-BE49-F238E27FC236}">
                <a16:creationId xmlns:a16="http://schemas.microsoft.com/office/drawing/2014/main" id="{BD648F2D-43A1-4857-B751-59F5F73B48DC}"/>
              </a:ext>
            </a:extLst>
          </p:cNvPr>
          <p:cNvPicPr>
            <a:picLocks noChangeAspect="1"/>
          </p:cNvPicPr>
          <p:nvPr/>
        </p:nvPicPr>
        <p:blipFill>
          <a:blip r:embed="rId8"/>
          <a:stretch>
            <a:fillRect/>
          </a:stretch>
        </p:blipFill>
        <p:spPr>
          <a:xfrm>
            <a:off x="8046679" y="3818923"/>
            <a:ext cx="3312015" cy="2155547"/>
          </a:xfrm>
          <a:prstGeom prst="rect">
            <a:avLst/>
          </a:prstGeom>
        </p:spPr>
      </p:pic>
    </p:spTree>
    <p:extLst>
      <p:ext uri="{BB962C8B-B14F-4D97-AF65-F5344CB8AC3E}">
        <p14:creationId xmlns:p14="http://schemas.microsoft.com/office/powerpoint/2010/main" val="11771098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7"/>
          <p:cNvSpPr>
            <a:spLocks noGrp="1"/>
          </p:cNvSpPr>
          <p:nvPr>
            <p:ph type="sldNum" sz="quarter" idx="12"/>
          </p:nvPr>
        </p:nvSpPr>
        <p:spPr>
          <a:xfrm>
            <a:off x="9448800" y="6492875"/>
            <a:ext cx="2743200" cy="365125"/>
          </a:xfrm>
        </p:spPr>
        <p:txBody>
          <a:bodyPr/>
          <a:lstStyle/>
          <a:p>
            <a:fld id="{0C4D0668-C53B-4A51-870C-8A290EF953AE}" type="slidenum">
              <a:rPr lang="zh-TW" altLang="en-US" smtClean="0"/>
              <a:t>22</a:t>
            </a:fld>
            <a:endParaRPr lang="zh-TW" altLang="en-US" dirty="0"/>
          </a:p>
        </p:txBody>
      </p:sp>
      <p:pic>
        <p:nvPicPr>
          <p:cNvPr id="16" name="圖片 15">
            <a:extLst>
              <a:ext uri="{FF2B5EF4-FFF2-40B4-BE49-F238E27FC236}">
                <a16:creationId xmlns:a16="http://schemas.microsoft.com/office/drawing/2014/main" id="{B7CB436A-DD6E-48CD-A5C6-8C881CD8A5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99" t="14337" r="2477" b="13028"/>
          <a:stretch/>
        </p:blipFill>
        <p:spPr>
          <a:xfrm>
            <a:off x="8105208" y="501452"/>
            <a:ext cx="3794620" cy="4981338"/>
          </a:xfrm>
          <a:prstGeom prst="rect">
            <a:avLst/>
          </a:prstGeom>
        </p:spPr>
      </p:pic>
      <p:pic>
        <p:nvPicPr>
          <p:cNvPr id="20" name="圖片 19">
            <a:extLst>
              <a:ext uri="{FF2B5EF4-FFF2-40B4-BE49-F238E27FC236}">
                <a16:creationId xmlns:a16="http://schemas.microsoft.com/office/drawing/2014/main" id="{BEE15D1F-3A4A-4ECA-8EEC-A888EAEB9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10" t="14337" r="34771" b="13028"/>
          <a:stretch/>
        </p:blipFill>
        <p:spPr>
          <a:xfrm>
            <a:off x="4229494" y="501452"/>
            <a:ext cx="3733101" cy="4981338"/>
          </a:xfrm>
          <a:prstGeom prst="rect">
            <a:avLst/>
          </a:prstGeom>
        </p:spPr>
      </p:pic>
      <p:pic>
        <p:nvPicPr>
          <p:cNvPr id="22" name="圖片 21">
            <a:extLst>
              <a:ext uri="{FF2B5EF4-FFF2-40B4-BE49-F238E27FC236}">
                <a16:creationId xmlns:a16="http://schemas.microsoft.com/office/drawing/2014/main" id="{8E89D394-26D0-4174-AEE2-1C698AEFF9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7" t="14337" r="66904" b="13028"/>
          <a:stretch/>
        </p:blipFill>
        <p:spPr>
          <a:xfrm>
            <a:off x="311836" y="501452"/>
            <a:ext cx="3733101" cy="4981338"/>
          </a:xfrm>
          <a:prstGeom prst="rect">
            <a:avLst/>
          </a:prstGeom>
          <a:ln>
            <a:noFill/>
          </a:ln>
        </p:spPr>
      </p:pic>
      <p:sp>
        <p:nvSpPr>
          <p:cNvPr id="2" name="箭號: 向下 1">
            <a:extLst>
              <a:ext uri="{FF2B5EF4-FFF2-40B4-BE49-F238E27FC236}">
                <a16:creationId xmlns:a16="http://schemas.microsoft.com/office/drawing/2014/main" id="{B426DF74-D93C-420E-8071-E897B49A250E}"/>
              </a:ext>
            </a:extLst>
          </p:cNvPr>
          <p:cNvSpPr/>
          <p:nvPr/>
        </p:nvSpPr>
        <p:spPr>
          <a:xfrm>
            <a:off x="1976825" y="5238136"/>
            <a:ext cx="403122" cy="678426"/>
          </a:xfrm>
          <a:prstGeom prst="downArrow">
            <a:avLst/>
          </a:prstGeom>
          <a:solidFill>
            <a:srgbClr val="E838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9D7AF3E2-9D83-4E4E-A4E0-6FF013300B8D}"/>
              </a:ext>
            </a:extLst>
          </p:cNvPr>
          <p:cNvSpPr txBox="1"/>
          <p:nvPr/>
        </p:nvSpPr>
        <p:spPr>
          <a:xfrm>
            <a:off x="1331840" y="6013287"/>
            <a:ext cx="1693092" cy="400110"/>
          </a:xfrm>
          <a:prstGeom prst="rect">
            <a:avLst/>
          </a:prstGeom>
          <a:noFill/>
        </p:spPr>
        <p:txBody>
          <a:bodyPr wrap="none" rtlCol="0">
            <a:spAutoFit/>
          </a:bodyPr>
          <a:lstStyle/>
          <a:p>
            <a:r>
              <a:rPr lang="en-US" altLang="zh-TW" sz="2000" b="1" dirty="0"/>
              <a:t>Proliferation</a:t>
            </a:r>
            <a:endParaRPr lang="zh-TW" altLang="en-US" sz="2000" b="1" dirty="0"/>
          </a:p>
        </p:txBody>
      </p:sp>
      <p:sp>
        <p:nvSpPr>
          <p:cNvPr id="9" name="箭號: 向下 8">
            <a:extLst>
              <a:ext uri="{FF2B5EF4-FFF2-40B4-BE49-F238E27FC236}">
                <a16:creationId xmlns:a16="http://schemas.microsoft.com/office/drawing/2014/main" id="{9F5DF3A6-148A-4C1C-B540-227A0E55A672}"/>
              </a:ext>
            </a:extLst>
          </p:cNvPr>
          <p:cNvSpPr/>
          <p:nvPr/>
        </p:nvSpPr>
        <p:spPr>
          <a:xfrm>
            <a:off x="5894439" y="5238136"/>
            <a:ext cx="403122" cy="678426"/>
          </a:xfrm>
          <a:prstGeom prst="downArrow">
            <a:avLst/>
          </a:prstGeom>
          <a:solidFill>
            <a:srgbClr val="E838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0" name="文字方塊 9">
            <a:extLst>
              <a:ext uri="{FF2B5EF4-FFF2-40B4-BE49-F238E27FC236}">
                <a16:creationId xmlns:a16="http://schemas.microsoft.com/office/drawing/2014/main" id="{B2331312-0125-4761-B2F0-E6D3194F4DBB}"/>
              </a:ext>
            </a:extLst>
          </p:cNvPr>
          <p:cNvSpPr txBox="1"/>
          <p:nvPr/>
        </p:nvSpPr>
        <p:spPr>
          <a:xfrm>
            <a:off x="5348840" y="6013287"/>
            <a:ext cx="1494320" cy="400110"/>
          </a:xfrm>
          <a:prstGeom prst="rect">
            <a:avLst/>
          </a:prstGeom>
          <a:noFill/>
        </p:spPr>
        <p:txBody>
          <a:bodyPr wrap="none" rtlCol="0">
            <a:spAutoFit/>
          </a:bodyPr>
          <a:lstStyle/>
          <a:p>
            <a:r>
              <a:rPr lang="en-US" altLang="zh-TW" sz="2000" b="1" dirty="0"/>
              <a:t>Metastasis</a:t>
            </a:r>
            <a:endParaRPr lang="zh-TW" altLang="en-US" sz="2000" b="1" dirty="0"/>
          </a:p>
        </p:txBody>
      </p:sp>
      <p:sp>
        <p:nvSpPr>
          <p:cNvPr id="11" name="箭號: 向下 10">
            <a:extLst>
              <a:ext uri="{FF2B5EF4-FFF2-40B4-BE49-F238E27FC236}">
                <a16:creationId xmlns:a16="http://schemas.microsoft.com/office/drawing/2014/main" id="{359743A2-AA04-437A-94AD-453A9B61CC69}"/>
              </a:ext>
            </a:extLst>
          </p:cNvPr>
          <p:cNvSpPr/>
          <p:nvPr/>
        </p:nvSpPr>
        <p:spPr>
          <a:xfrm>
            <a:off x="9812053" y="5238136"/>
            <a:ext cx="403122" cy="678426"/>
          </a:xfrm>
          <a:prstGeom prst="downArrow">
            <a:avLst/>
          </a:prstGeom>
          <a:solidFill>
            <a:srgbClr val="E838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2" name="文字方塊 11">
            <a:extLst>
              <a:ext uri="{FF2B5EF4-FFF2-40B4-BE49-F238E27FC236}">
                <a16:creationId xmlns:a16="http://schemas.microsoft.com/office/drawing/2014/main" id="{741E0ADF-5AD5-4549-BFED-485FDDB01829}"/>
              </a:ext>
            </a:extLst>
          </p:cNvPr>
          <p:cNvSpPr txBox="1"/>
          <p:nvPr/>
        </p:nvSpPr>
        <p:spPr>
          <a:xfrm>
            <a:off x="9167068" y="5859399"/>
            <a:ext cx="1693092" cy="707886"/>
          </a:xfrm>
          <a:prstGeom prst="rect">
            <a:avLst/>
          </a:prstGeom>
          <a:noFill/>
        </p:spPr>
        <p:txBody>
          <a:bodyPr wrap="none" rtlCol="0">
            <a:spAutoFit/>
          </a:bodyPr>
          <a:lstStyle/>
          <a:p>
            <a:pPr algn="ctr"/>
            <a:r>
              <a:rPr lang="en-US" altLang="zh-TW" sz="2000" b="1" dirty="0"/>
              <a:t>Proliferation</a:t>
            </a:r>
          </a:p>
          <a:p>
            <a:pPr algn="ctr"/>
            <a:r>
              <a:rPr lang="en-US" altLang="zh-TW" sz="2000" b="1" dirty="0"/>
              <a:t>Metastasis</a:t>
            </a:r>
            <a:endParaRPr lang="zh-TW" altLang="en-US" sz="2000" b="1" dirty="0"/>
          </a:p>
        </p:txBody>
      </p:sp>
      <p:grpSp>
        <p:nvGrpSpPr>
          <p:cNvPr id="13" name="群組 12">
            <a:extLst>
              <a:ext uri="{FF2B5EF4-FFF2-40B4-BE49-F238E27FC236}">
                <a16:creationId xmlns:a16="http://schemas.microsoft.com/office/drawing/2014/main" id="{B256E612-7390-4D5D-A911-A6960C967D0A}"/>
              </a:ext>
            </a:extLst>
          </p:cNvPr>
          <p:cNvGrpSpPr/>
          <p:nvPr/>
        </p:nvGrpSpPr>
        <p:grpSpPr>
          <a:xfrm>
            <a:off x="-42662" y="0"/>
            <a:ext cx="1880643" cy="540000"/>
            <a:chOff x="-42662" y="0"/>
            <a:chExt cx="1880643" cy="540000"/>
          </a:xfrm>
        </p:grpSpPr>
        <p:grpSp>
          <p:nvGrpSpPr>
            <p:cNvPr id="14" name="群組 13">
              <a:extLst>
                <a:ext uri="{FF2B5EF4-FFF2-40B4-BE49-F238E27FC236}">
                  <a16:creationId xmlns:a16="http://schemas.microsoft.com/office/drawing/2014/main" id="{C3C3CE2E-E07E-41D7-ADBE-A082E80C1BAB}"/>
                </a:ext>
              </a:extLst>
            </p:cNvPr>
            <p:cNvGrpSpPr/>
            <p:nvPr/>
          </p:nvGrpSpPr>
          <p:grpSpPr>
            <a:xfrm>
              <a:off x="0" y="0"/>
              <a:ext cx="1800000" cy="540000"/>
              <a:chOff x="-1" y="0"/>
              <a:chExt cx="1794295" cy="511612"/>
            </a:xfrm>
          </p:grpSpPr>
          <p:sp>
            <p:nvSpPr>
              <p:cNvPr id="17" name="矩形 16">
                <a:extLst>
                  <a:ext uri="{FF2B5EF4-FFF2-40B4-BE49-F238E27FC236}">
                    <a16:creationId xmlns:a16="http://schemas.microsoft.com/office/drawing/2014/main" id="{244FC366-F035-4C71-908D-9BD8C8895B3C}"/>
                  </a:ext>
                </a:extLst>
              </p:cNvPr>
              <p:cNvSpPr/>
              <p:nvPr/>
            </p:nvSpPr>
            <p:spPr>
              <a:xfrm>
                <a:off x="0" y="0"/>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CC7AF9B5-46D8-4766-91FF-971BF38301CD}"/>
                  </a:ext>
                </a:extLst>
              </p:cNvPr>
              <p:cNvSpPr/>
              <p:nvPr/>
            </p:nvSpPr>
            <p:spPr>
              <a:xfrm>
                <a:off x="-1" y="419934"/>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5" name="文字方塊 14">
              <a:extLst>
                <a:ext uri="{FF2B5EF4-FFF2-40B4-BE49-F238E27FC236}">
                  <a16:creationId xmlns:a16="http://schemas.microsoft.com/office/drawing/2014/main" id="{84BD2155-6D52-4505-B649-208C7768BE08}"/>
                </a:ext>
              </a:extLst>
            </p:cNvPr>
            <p:cNvSpPr txBox="1"/>
            <p:nvPr/>
          </p:nvSpPr>
          <p:spPr>
            <a:xfrm>
              <a:off x="-42662" y="31158"/>
              <a:ext cx="1880643" cy="400110"/>
            </a:xfrm>
            <a:prstGeom prst="rect">
              <a:avLst/>
            </a:prstGeom>
            <a:noFill/>
          </p:spPr>
          <p:txBody>
            <a:bodyPr wrap="none" rtlCol="0">
              <a:spAutoFit/>
            </a:bodyPr>
            <a:lstStyle/>
            <a:p>
              <a:r>
                <a:rPr lang="en-US" altLang="zh-TW" sz="2000" b="1" dirty="0">
                  <a:solidFill>
                    <a:srgbClr val="FF0000"/>
                  </a:solidFill>
                  <a:latin typeface="Arial" panose="020B0604020202020204" pitchFamily="34" charset="0"/>
                  <a:cs typeface="Arial" panose="020B0604020202020204" pitchFamily="34" charset="0"/>
                </a:rPr>
                <a:t>circular RNAs</a:t>
              </a:r>
              <a:endParaRPr lang="zh-TW" altLang="en-US" sz="2000" dirty="0">
                <a:solidFill>
                  <a:srgbClr val="FF0000"/>
                </a:solidFill>
              </a:endParaRPr>
            </a:p>
          </p:txBody>
        </p:sp>
      </p:grpSp>
    </p:spTree>
    <p:extLst>
      <p:ext uri="{BB962C8B-B14F-4D97-AF65-F5344CB8AC3E}">
        <p14:creationId xmlns:p14="http://schemas.microsoft.com/office/powerpoint/2010/main" val="1007913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圓角 1">
            <a:extLst>
              <a:ext uri="{FF2B5EF4-FFF2-40B4-BE49-F238E27FC236}">
                <a16:creationId xmlns:a16="http://schemas.microsoft.com/office/drawing/2014/main" id="{CE0C4FBF-421C-4A0C-A421-68C787B56DDD}"/>
              </a:ext>
            </a:extLst>
          </p:cNvPr>
          <p:cNvSpPr/>
          <p:nvPr/>
        </p:nvSpPr>
        <p:spPr>
          <a:xfrm>
            <a:off x="343949" y="1650695"/>
            <a:ext cx="11526473" cy="3053269"/>
          </a:xfrm>
          <a:prstGeom prst="roundRect">
            <a:avLst>
              <a:gd name="adj" fmla="val 13613"/>
            </a:avLst>
          </a:prstGeom>
          <a:solidFill>
            <a:srgbClr val="FFF5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E71C0C42-16E6-444F-80AE-99FE77F7E6FC}"/>
              </a:ext>
            </a:extLst>
          </p:cNvPr>
          <p:cNvSpPr txBox="1"/>
          <p:nvPr/>
        </p:nvSpPr>
        <p:spPr>
          <a:xfrm>
            <a:off x="4318073" y="2149919"/>
            <a:ext cx="3578224" cy="707886"/>
          </a:xfrm>
          <a:prstGeom prst="rect">
            <a:avLst/>
          </a:prstGeom>
          <a:noFill/>
        </p:spPr>
        <p:txBody>
          <a:bodyPr wrap="none" rtlCol="0">
            <a:spAutoFit/>
          </a:bodyPr>
          <a:lstStyle/>
          <a:p>
            <a:r>
              <a:rPr lang="en-US" altLang="zh-TW" sz="4000" b="1" dirty="0">
                <a:solidFill>
                  <a:srgbClr val="FF0000"/>
                </a:solidFill>
                <a:latin typeface="Arial" panose="020B0604020202020204" pitchFamily="34" charset="0"/>
                <a:cs typeface="Arial" panose="020B0604020202020204" pitchFamily="34" charset="0"/>
              </a:rPr>
              <a:t>circular RNAs</a:t>
            </a:r>
            <a:endParaRPr lang="zh-TW" altLang="en-US" sz="4000" dirty="0">
              <a:solidFill>
                <a:srgbClr val="FF0000"/>
              </a:solidFill>
            </a:endParaRPr>
          </a:p>
        </p:txBody>
      </p:sp>
      <p:sp>
        <p:nvSpPr>
          <p:cNvPr id="6" name="文字方塊 5">
            <a:extLst>
              <a:ext uri="{FF2B5EF4-FFF2-40B4-BE49-F238E27FC236}">
                <a16:creationId xmlns:a16="http://schemas.microsoft.com/office/drawing/2014/main" id="{2B700A55-D260-47FE-BB4F-C54440AE14A0}"/>
              </a:ext>
            </a:extLst>
          </p:cNvPr>
          <p:cNvSpPr txBox="1"/>
          <p:nvPr/>
        </p:nvSpPr>
        <p:spPr>
          <a:xfrm>
            <a:off x="1958453" y="3318188"/>
            <a:ext cx="8297464" cy="707886"/>
          </a:xfrm>
          <a:prstGeom prst="rect">
            <a:avLst/>
          </a:prstGeom>
          <a:noFill/>
        </p:spPr>
        <p:txBody>
          <a:bodyPr wrap="none" rtlCol="0">
            <a:spAutoFit/>
          </a:bodyPr>
          <a:lstStyle/>
          <a:p>
            <a:r>
              <a:rPr lang="en-US" altLang="zh-TW" sz="4000" b="1" dirty="0">
                <a:solidFill>
                  <a:schemeClr val="bg2">
                    <a:lumMod val="75000"/>
                  </a:schemeClr>
                </a:solidFill>
                <a:latin typeface="Arial" panose="020B0604020202020204" pitchFamily="34" charset="0"/>
                <a:cs typeface="Arial" panose="020B0604020202020204" pitchFamily="34" charset="0"/>
              </a:rPr>
              <a:t>N</a:t>
            </a:r>
            <a:r>
              <a:rPr lang="en-US" altLang="zh-TW" sz="4000" b="1" baseline="30000" dirty="0">
                <a:solidFill>
                  <a:schemeClr val="bg2">
                    <a:lumMod val="75000"/>
                  </a:schemeClr>
                </a:solidFill>
                <a:latin typeface="Arial" panose="020B0604020202020204" pitchFamily="34" charset="0"/>
                <a:cs typeface="Arial" panose="020B0604020202020204" pitchFamily="34" charset="0"/>
              </a:rPr>
              <a:t>6</a:t>
            </a:r>
            <a:r>
              <a:rPr lang="en-US" altLang="zh-TW" sz="4000" b="1" dirty="0">
                <a:solidFill>
                  <a:schemeClr val="bg2">
                    <a:lumMod val="75000"/>
                  </a:schemeClr>
                </a:solidFill>
                <a:latin typeface="Arial" panose="020B0604020202020204" pitchFamily="34" charset="0"/>
                <a:cs typeface="Arial" panose="020B0604020202020204" pitchFamily="34" charset="0"/>
              </a:rPr>
              <a:t>-methyladenosine modification</a:t>
            </a:r>
            <a:endParaRPr lang="zh-TW" altLang="en-US" sz="4000" dirty="0">
              <a:solidFill>
                <a:schemeClr val="bg2">
                  <a:lumMod val="75000"/>
                </a:schemeClr>
              </a:solidFill>
            </a:endParaRPr>
          </a:p>
        </p:txBody>
      </p:sp>
      <p:sp>
        <p:nvSpPr>
          <p:cNvPr id="5" name="文字方塊 4">
            <a:extLst>
              <a:ext uri="{FF2B5EF4-FFF2-40B4-BE49-F238E27FC236}">
                <a16:creationId xmlns:a16="http://schemas.microsoft.com/office/drawing/2014/main" id="{B24AE536-0366-4F26-AA4D-63E914EA6065}"/>
              </a:ext>
            </a:extLst>
          </p:cNvPr>
          <p:cNvSpPr txBox="1"/>
          <p:nvPr/>
        </p:nvSpPr>
        <p:spPr>
          <a:xfrm>
            <a:off x="4645680" y="4119189"/>
            <a:ext cx="2448876" cy="584775"/>
          </a:xfrm>
          <a:prstGeom prst="rect">
            <a:avLst/>
          </a:prstGeom>
          <a:noFill/>
        </p:spPr>
        <p:txBody>
          <a:bodyPr wrap="none" rtlCol="0">
            <a:spAutoFit/>
          </a:bodyPr>
          <a:lstStyle/>
          <a:p>
            <a:pPr marL="457200" indent="-457200">
              <a:buFont typeface="Wingdings" panose="05000000000000000000" pitchFamily="2" charset="2"/>
              <a:buChar char="Ø"/>
            </a:pPr>
            <a:r>
              <a:rPr lang="en-US" altLang="zh-TW" sz="3200" b="1" dirty="0">
                <a:solidFill>
                  <a:srgbClr val="FF0000"/>
                </a:solidFill>
                <a:latin typeface="Arial" panose="020B0604020202020204" pitchFamily="34" charset="0"/>
                <a:cs typeface="Arial" panose="020B0604020202020204" pitchFamily="34" charset="0"/>
              </a:rPr>
              <a:t>RNA m</a:t>
            </a:r>
            <a:r>
              <a:rPr lang="en-US" altLang="zh-TW" sz="3200" b="1" baseline="30000" dirty="0">
                <a:solidFill>
                  <a:srgbClr val="FF0000"/>
                </a:solidFill>
                <a:latin typeface="Arial" panose="020B0604020202020204" pitchFamily="34" charset="0"/>
                <a:cs typeface="Arial" panose="020B0604020202020204" pitchFamily="34" charset="0"/>
              </a:rPr>
              <a:t>6</a:t>
            </a:r>
            <a:r>
              <a:rPr lang="en-US" altLang="zh-TW" sz="3200" b="1" dirty="0">
                <a:solidFill>
                  <a:srgbClr val="FF0000"/>
                </a:solidFill>
                <a:latin typeface="Arial" panose="020B0604020202020204" pitchFamily="34" charset="0"/>
                <a:cs typeface="Arial" panose="020B0604020202020204" pitchFamily="34" charset="0"/>
              </a:rPr>
              <a:t>A</a:t>
            </a:r>
            <a:endParaRPr lang="zh-TW" altLang="en-US" sz="3200" dirty="0">
              <a:solidFill>
                <a:srgbClr val="FF0000"/>
              </a:solidFill>
            </a:endParaRPr>
          </a:p>
        </p:txBody>
      </p:sp>
      <p:sp>
        <p:nvSpPr>
          <p:cNvPr id="7" name="投影片編號版面配置區 7">
            <a:extLst>
              <a:ext uri="{FF2B5EF4-FFF2-40B4-BE49-F238E27FC236}">
                <a16:creationId xmlns:a16="http://schemas.microsoft.com/office/drawing/2014/main" id="{B610D684-0274-4DD0-BD76-406291CA635E}"/>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23</a:t>
            </a:fld>
            <a:endParaRPr lang="zh-TW" altLang="en-US" dirty="0"/>
          </a:p>
        </p:txBody>
      </p:sp>
    </p:spTree>
    <p:extLst>
      <p:ext uri="{BB962C8B-B14F-4D97-AF65-F5344CB8AC3E}">
        <p14:creationId xmlns:p14="http://schemas.microsoft.com/office/powerpoint/2010/main" val="41243332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6">
                                            <p:txEl>
                                              <p:pRg st="0" end="0"/>
                                            </p:txEl>
                                          </p:spTgt>
                                        </p:tgtEl>
                                        <p:attrNameLst>
                                          <p:attrName>style.color</p:attrName>
                                        </p:attrNameLst>
                                      </p:cBhvr>
                                      <p:to>
                                        <a:srgbClr val="FF0000"/>
                                      </p:to>
                                    </p:animClr>
                                  </p:childTnLst>
                                </p:cTn>
                              </p:par>
                              <p:par>
                                <p:cTn id="7" presetID="3" presetClass="emph" presetSubtype="2" fill="hold" grpId="0" nodeType="withEffect">
                                  <p:stCondLst>
                                    <p:cond delay="0"/>
                                  </p:stCondLst>
                                  <p:childTnLst>
                                    <p:animClr clrSpc="rgb" dir="cw">
                                      <p:cBhvr override="childStyle">
                                        <p:cTn id="8" dur="250" fill="hold"/>
                                        <p:tgtEl>
                                          <p:spTgt spid="4"/>
                                        </p:tgtEl>
                                        <p:attrNameLst>
                                          <p:attrName>style.color</p:attrName>
                                        </p:attrNameLst>
                                      </p:cBhvr>
                                      <p:to>
                                        <a:srgbClr val="AEABAB"/>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4D03556-79EA-4491-8359-77BE9A6FC762}"/>
              </a:ext>
            </a:extLst>
          </p:cNvPr>
          <p:cNvPicPr>
            <a:picLocks noChangeAspect="1"/>
          </p:cNvPicPr>
          <p:nvPr/>
        </p:nvPicPr>
        <p:blipFill>
          <a:blip r:embed="rId3"/>
          <a:stretch>
            <a:fillRect/>
          </a:stretch>
        </p:blipFill>
        <p:spPr>
          <a:xfrm>
            <a:off x="533812" y="1520618"/>
            <a:ext cx="3877216" cy="4048690"/>
          </a:xfrm>
          <a:prstGeom prst="rect">
            <a:avLst/>
          </a:prstGeom>
        </p:spPr>
      </p:pic>
      <p:pic>
        <p:nvPicPr>
          <p:cNvPr id="5" name="圖片 4">
            <a:extLst>
              <a:ext uri="{FF2B5EF4-FFF2-40B4-BE49-F238E27FC236}">
                <a16:creationId xmlns:a16="http://schemas.microsoft.com/office/drawing/2014/main" id="{F91D0A18-3051-430C-BB4B-5369A651CF8D}"/>
              </a:ext>
            </a:extLst>
          </p:cNvPr>
          <p:cNvPicPr>
            <a:picLocks noChangeAspect="1"/>
          </p:cNvPicPr>
          <p:nvPr/>
        </p:nvPicPr>
        <p:blipFill>
          <a:blip r:embed="rId4"/>
          <a:stretch>
            <a:fillRect/>
          </a:stretch>
        </p:blipFill>
        <p:spPr>
          <a:xfrm>
            <a:off x="7645973" y="1520618"/>
            <a:ext cx="3867690" cy="4134427"/>
          </a:xfrm>
          <a:prstGeom prst="rect">
            <a:avLst/>
          </a:prstGeom>
        </p:spPr>
      </p:pic>
      <p:pic>
        <p:nvPicPr>
          <p:cNvPr id="13" name="圖片 12">
            <a:extLst>
              <a:ext uri="{FF2B5EF4-FFF2-40B4-BE49-F238E27FC236}">
                <a16:creationId xmlns:a16="http://schemas.microsoft.com/office/drawing/2014/main" id="{900364C2-69F2-4F6C-B213-323E55D7B4F0}"/>
              </a:ext>
            </a:extLst>
          </p:cNvPr>
          <p:cNvPicPr>
            <a:picLocks noChangeAspect="1"/>
          </p:cNvPicPr>
          <p:nvPr/>
        </p:nvPicPr>
        <p:blipFill>
          <a:blip r:embed="rId5"/>
          <a:stretch>
            <a:fillRect/>
          </a:stretch>
        </p:blipFill>
        <p:spPr>
          <a:xfrm>
            <a:off x="4593692" y="2391881"/>
            <a:ext cx="2972215" cy="543001"/>
          </a:xfrm>
          <a:prstGeom prst="rect">
            <a:avLst/>
          </a:prstGeom>
        </p:spPr>
      </p:pic>
      <p:pic>
        <p:nvPicPr>
          <p:cNvPr id="14" name="圖片 13">
            <a:extLst>
              <a:ext uri="{FF2B5EF4-FFF2-40B4-BE49-F238E27FC236}">
                <a16:creationId xmlns:a16="http://schemas.microsoft.com/office/drawing/2014/main" id="{45748B4E-9AE8-43D0-BBC0-87C160BA2D74}"/>
              </a:ext>
            </a:extLst>
          </p:cNvPr>
          <p:cNvPicPr>
            <a:picLocks noChangeAspect="1"/>
          </p:cNvPicPr>
          <p:nvPr/>
        </p:nvPicPr>
        <p:blipFill>
          <a:blip r:embed="rId5"/>
          <a:stretch>
            <a:fillRect/>
          </a:stretch>
        </p:blipFill>
        <p:spPr>
          <a:xfrm rot="10800000">
            <a:off x="4593692" y="3937781"/>
            <a:ext cx="2972215" cy="543001"/>
          </a:xfrm>
          <a:prstGeom prst="rect">
            <a:avLst/>
          </a:prstGeom>
        </p:spPr>
      </p:pic>
      <p:pic>
        <p:nvPicPr>
          <p:cNvPr id="15" name="圖片 14">
            <a:extLst>
              <a:ext uri="{FF2B5EF4-FFF2-40B4-BE49-F238E27FC236}">
                <a16:creationId xmlns:a16="http://schemas.microsoft.com/office/drawing/2014/main" id="{7B4DB91C-7368-4600-8059-926E5651E473}"/>
              </a:ext>
            </a:extLst>
          </p:cNvPr>
          <p:cNvPicPr>
            <a:picLocks noChangeAspect="1"/>
          </p:cNvPicPr>
          <p:nvPr/>
        </p:nvPicPr>
        <p:blipFill>
          <a:blip r:embed="rId6"/>
          <a:stretch>
            <a:fillRect/>
          </a:stretch>
        </p:blipFill>
        <p:spPr>
          <a:xfrm>
            <a:off x="5357198" y="1585588"/>
            <a:ext cx="1495634" cy="666843"/>
          </a:xfrm>
          <a:prstGeom prst="rect">
            <a:avLst/>
          </a:prstGeom>
        </p:spPr>
      </p:pic>
      <p:pic>
        <p:nvPicPr>
          <p:cNvPr id="16" name="圖片 15">
            <a:extLst>
              <a:ext uri="{FF2B5EF4-FFF2-40B4-BE49-F238E27FC236}">
                <a16:creationId xmlns:a16="http://schemas.microsoft.com/office/drawing/2014/main" id="{BC324EAC-7F5A-42F4-B3A8-2049CC21168C}"/>
              </a:ext>
            </a:extLst>
          </p:cNvPr>
          <p:cNvPicPr>
            <a:picLocks noChangeAspect="1"/>
          </p:cNvPicPr>
          <p:nvPr/>
        </p:nvPicPr>
        <p:blipFill>
          <a:blip r:embed="rId7"/>
          <a:stretch>
            <a:fillRect/>
          </a:stretch>
        </p:blipFill>
        <p:spPr>
          <a:xfrm>
            <a:off x="5376251" y="4575014"/>
            <a:ext cx="1457528" cy="724001"/>
          </a:xfrm>
          <a:prstGeom prst="rect">
            <a:avLst/>
          </a:prstGeom>
        </p:spPr>
      </p:pic>
      <p:sp>
        <p:nvSpPr>
          <p:cNvPr id="17" name="文字方塊 16">
            <a:extLst>
              <a:ext uri="{FF2B5EF4-FFF2-40B4-BE49-F238E27FC236}">
                <a16:creationId xmlns:a16="http://schemas.microsoft.com/office/drawing/2014/main" id="{05EF3B0C-C757-4AFD-A80B-96A5D459F42F}"/>
              </a:ext>
            </a:extLst>
          </p:cNvPr>
          <p:cNvSpPr txBox="1"/>
          <p:nvPr/>
        </p:nvSpPr>
        <p:spPr>
          <a:xfrm>
            <a:off x="1799997" y="21562"/>
            <a:ext cx="8614003"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RNA</a:t>
            </a:r>
            <a:r>
              <a:rPr lang="en-US" altLang="zh-TW" sz="2800" b="1" dirty="0">
                <a:solidFill>
                  <a:srgbClr val="FF0000"/>
                </a:solidFill>
                <a:latin typeface="Arial" panose="020B0604020202020204" pitchFamily="34" charset="0"/>
                <a:cs typeface="Arial" panose="020B0604020202020204" pitchFamily="34" charset="0"/>
              </a:rPr>
              <a:t> </a:t>
            </a:r>
            <a:r>
              <a:rPr lang="en-US" altLang="zh-TW" sz="2800" b="1" dirty="0">
                <a:latin typeface="Arial" panose="020B0604020202020204" pitchFamily="34" charset="0"/>
                <a:cs typeface="Arial" panose="020B0604020202020204" pitchFamily="34" charset="0"/>
              </a:rPr>
              <a:t>N</a:t>
            </a:r>
            <a:r>
              <a:rPr lang="en-US" altLang="zh-TW" sz="2800" b="1" baseline="30000" dirty="0">
                <a:latin typeface="Arial" panose="020B0604020202020204" pitchFamily="34" charset="0"/>
                <a:cs typeface="Arial" panose="020B0604020202020204" pitchFamily="34" charset="0"/>
              </a:rPr>
              <a:t>6</a:t>
            </a:r>
            <a:r>
              <a:rPr lang="en-US" altLang="zh-TW" sz="2800" b="1" dirty="0">
                <a:latin typeface="Arial" panose="020B0604020202020204" pitchFamily="34" charset="0"/>
                <a:cs typeface="Arial" panose="020B0604020202020204" pitchFamily="34" charset="0"/>
              </a:rPr>
              <a:t>-Methyladenosine Modification</a:t>
            </a:r>
            <a:endParaRPr lang="zh-TW" altLang="en-US" sz="2800" dirty="0"/>
          </a:p>
        </p:txBody>
      </p:sp>
      <p:grpSp>
        <p:nvGrpSpPr>
          <p:cNvPr id="19" name="群組 18">
            <a:extLst>
              <a:ext uri="{FF2B5EF4-FFF2-40B4-BE49-F238E27FC236}">
                <a16:creationId xmlns:a16="http://schemas.microsoft.com/office/drawing/2014/main" id="{B32F4BC2-5981-4C10-A2F8-55D6ADCD8140}"/>
              </a:ext>
            </a:extLst>
          </p:cNvPr>
          <p:cNvGrpSpPr/>
          <p:nvPr/>
        </p:nvGrpSpPr>
        <p:grpSpPr>
          <a:xfrm>
            <a:off x="0" y="0"/>
            <a:ext cx="1800000" cy="540000"/>
            <a:chOff x="-1" y="0"/>
            <a:chExt cx="1794295" cy="511612"/>
          </a:xfrm>
        </p:grpSpPr>
        <p:sp>
          <p:nvSpPr>
            <p:cNvPr id="21" name="矩形 20">
              <a:extLst>
                <a:ext uri="{FF2B5EF4-FFF2-40B4-BE49-F238E27FC236}">
                  <a16:creationId xmlns:a16="http://schemas.microsoft.com/office/drawing/2014/main" id="{1D83D5B8-8897-4849-905E-9FA3A91EE33E}"/>
                </a:ext>
              </a:extLst>
            </p:cNvPr>
            <p:cNvSpPr/>
            <p:nvPr/>
          </p:nvSpPr>
          <p:spPr>
            <a:xfrm>
              <a:off x="0" y="0"/>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5444AC13-46B1-44BE-9B06-EE23B2B96457}"/>
                </a:ext>
              </a:extLst>
            </p:cNvPr>
            <p:cNvSpPr/>
            <p:nvPr/>
          </p:nvSpPr>
          <p:spPr>
            <a:xfrm>
              <a:off x="-1" y="419934"/>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23" name="文字方塊 22">
            <a:extLst>
              <a:ext uri="{FF2B5EF4-FFF2-40B4-BE49-F238E27FC236}">
                <a16:creationId xmlns:a16="http://schemas.microsoft.com/office/drawing/2014/main" id="{012466BD-8906-4629-8A01-64E86354C651}"/>
              </a:ext>
            </a:extLst>
          </p:cNvPr>
          <p:cNvSpPr txBox="1"/>
          <p:nvPr/>
        </p:nvSpPr>
        <p:spPr>
          <a:xfrm>
            <a:off x="244146" y="21562"/>
            <a:ext cx="1311706" cy="400110"/>
          </a:xfrm>
          <a:prstGeom prst="rect">
            <a:avLst/>
          </a:prstGeom>
          <a:noFill/>
        </p:spPr>
        <p:txBody>
          <a:bodyPr wrap="none" rtlCol="0">
            <a:spAutoFit/>
          </a:bodyPr>
          <a:lstStyle/>
          <a:p>
            <a:r>
              <a:rPr lang="en-US" altLang="zh-TW" sz="2000" b="1" dirty="0">
                <a:solidFill>
                  <a:srgbClr val="FF0000"/>
                </a:solidFill>
                <a:latin typeface="Arial" panose="020B0604020202020204" pitchFamily="34" charset="0"/>
                <a:cs typeface="Arial" panose="020B0604020202020204" pitchFamily="34" charset="0"/>
              </a:rPr>
              <a:t>RNA m</a:t>
            </a:r>
            <a:r>
              <a:rPr lang="en-US" altLang="zh-TW" sz="2000" b="1" baseline="30000" dirty="0">
                <a:solidFill>
                  <a:srgbClr val="FF0000"/>
                </a:solidFill>
                <a:latin typeface="Arial" panose="020B0604020202020204" pitchFamily="34" charset="0"/>
                <a:cs typeface="Arial" panose="020B0604020202020204" pitchFamily="34" charset="0"/>
              </a:rPr>
              <a:t>6</a:t>
            </a:r>
            <a:r>
              <a:rPr lang="en-US" altLang="zh-TW" sz="2000" b="1" dirty="0">
                <a:solidFill>
                  <a:srgbClr val="FF0000"/>
                </a:solidFill>
                <a:latin typeface="Arial" panose="020B0604020202020204" pitchFamily="34" charset="0"/>
                <a:cs typeface="Arial" panose="020B0604020202020204" pitchFamily="34" charset="0"/>
              </a:rPr>
              <a:t>A</a:t>
            </a:r>
            <a:endParaRPr lang="zh-TW" altLang="en-US" sz="2000" dirty="0">
              <a:solidFill>
                <a:srgbClr val="FF0000"/>
              </a:solidFill>
            </a:endParaRPr>
          </a:p>
        </p:txBody>
      </p:sp>
      <p:pic>
        <p:nvPicPr>
          <p:cNvPr id="25" name="圖片 24">
            <a:extLst>
              <a:ext uri="{FF2B5EF4-FFF2-40B4-BE49-F238E27FC236}">
                <a16:creationId xmlns:a16="http://schemas.microsoft.com/office/drawing/2014/main" id="{B96BF19C-2FC6-4487-B453-10DEB7C7160E}"/>
              </a:ext>
            </a:extLst>
          </p:cNvPr>
          <p:cNvPicPr>
            <a:picLocks noChangeAspect="1"/>
          </p:cNvPicPr>
          <p:nvPr/>
        </p:nvPicPr>
        <p:blipFill>
          <a:blip r:embed="rId8"/>
          <a:stretch>
            <a:fillRect/>
          </a:stretch>
        </p:blipFill>
        <p:spPr>
          <a:xfrm>
            <a:off x="10414000" y="973599"/>
            <a:ext cx="1552792" cy="666843"/>
          </a:xfrm>
          <a:prstGeom prst="rect">
            <a:avLst/>
          </a:prstGeom>
        </p:spPr>
      </p:pic>
      <p:sp>
        <p:nvSpPr>
          <p:cNvPr id="7" name="文字方塊 6">
            <a:extLst>
              <a:ext uri="{FF2B5EF4-FFF2-40B4-BE49-F238E27FC236}">
                <a16:creationId xmlns:a16="http://schemas.microsoft.com/office/drawing/2014/main" id="{1DF7EEB3-24B3-44CB-845E-0F7B87677032}"/>
              </a:ext>
            </a:extLst>
          </p:cNvPr>
          <p:cNvSpPr txBox="1"/>
          <p:nvPr/>
        </p:nvSpPr>
        <p:spPr>
          <a:xfrm>
            <a:off x="5371481" y="1181394"/>
            <a:ext cx="1467068" cy="369332"/>
          </a:xfrm>
          <a:prstGeom prst="rect">
            <a:avLst/>
          </a:prstGeom>
          <a:noFill/>
        </p:spPr>
        <p:txBody>
          <a:bodyPr wrap="none" rtlCol="0">
            <a:spAutoFit/>
          </a:bodyPr>
          <a:lstStyle/>
          <a:p>
            <a:r>
              <a:rPr lang="en-US" altLang="zh-TW" b="1" dirty="0"/>
              <a:t>Methylation</a:t>
            </a:r>
            <a:endParaRPr lang="zh-TW" altLang="en-US" b="1" dirty="0"/>
          </a:p>
        </p:txBody>
      </p:sp>
      <p:sp>
        <p:nvSpPr>
          <p:cNvPr id="26" name="文字方塊 25">
            <a:extLst>
              <a:ext uri="{FF2B5EF4-FFF2-40B4-BE49-F238E27FC236}">
                <a16:creationId xmlns:a16="http://schemas.microsoft.com/office/drawing/2014/main" id="{EF4FF141-AB03-4B11-9A6F-D72EF9C7C949}"/>
              </a:ext>
            </a:extLst>
          </p:cNvPr>
          <p:cNvSpPr txBox="1"/>
          <p:nvPr/>
        </p:nvSpPr>
        <p:spPr>
          <a:xfrm>
            <a:off x="5217593" y="5299015"/>
            <a:ext cx="1774845" cy="369332"/>
          </a:xfrm>
          <a:prstGeom prst="rect">
            <a:avLst/>
          </a:prstGeom>
          <a:noFill/>
        </p:spPr>
        <p:txBody>
          <a:bodyPr wrap="none" rtlCol="0">
            <a:spAutoFit/>
          </a:bodyPr>
          <a:lstStyle/>
          <a:p>
            <a:r>
              <a:rPr lang="en-US" altLang="zh-TW" b="1" dirty="0"/>
              <a:t>Demethylation</a:t>
            </a:r>
            <a:endParaRPr lang="zh-TW" altLang="en-US" b="1" dirty="0"/>
          </a:p>
        </p:txBody>
      </p:sp>
      <p:sp>
        <p:nvSpPr>
          <p:cNvPr id="20" name="投影片編號版面配置區 7">
            <a:extLst>
              <a:ext uri="{FF2B5EF4-FFF2-40B4-BE49-F238E27FC236}">
                <a16:creationId xmlns:a16="http://schemas.microsoft.com/office/drawing/2014/main" id="{A5CC8AF4-9D63-44E3-AECF-C70824D7E26F}"/>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24</a:t>
            </a:fld>
            <a:endParaRPr lang="zh-TW" altLang="en-US" dirty="0"/>
          </a:p>
        </p:txBody>
      </p:sp>
    </p:spTree>
    <p:extLst>
      <p:ext uri="{BB962C8B-B14F-4D97-AF65-F5344CB8AC3E}">
        <p14:creationId xmlns:p14="http://schemas.microsoft.com/office/powerpoint/2010/main" val="380221627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9448800" y="6492875"/>
            <a:ext cx="2743200" cy="365125"/>
          </a:xfrm>
        </p:spPr>
        <p:txBody>
          <a:bodyPr/>
          <a:lstStyle/>
          <a:p>
            <a:fld id="{0C4D0668-C53B-4A51-870C-8A290EF953AE}" type="slidenum">
              <a:rPr lang="zh-TW" altLang="en-US" smtClean="0"/>
              <a:t>25</a:t>
            </a:fld>
            <a:endParaRPr lang="zh-TW" altLang="en-US"/>
          </a:p>
        </p:txBody>
      </p:sp>
      <p:sp>
        <p:nvSpPr>
          <p:cNvPr id="23" name="矩形 13">
            <a:extLst>
              <a:ext uri="{FF2B5EF4-FFF2-40B4-BE49-F238E27FC236}">
                <a16:creationId xmlns:a16="http://schemas.microsoft.com/office/drawing/2014/main" id="{BEFF2082-51C0-4962-81B7-D67D786B4AA1}"/>
              </a:ext>
            </a:extLst>
          </p:cNvPr>
          <p:cNvSpPr/>
          <p:nvPr/>
        </p:nvSpPr>
        <p:spPr>
          <a:xfrm>
            <a:off x="0" y="6550223"/>
            <a:ext cx="2555251" cy="307777"/>
          </a:xfrm>
          <a:prstGeom prst="rect">
            <a:avLst/>
          </a:prstGeom>
        </p:spPr>
        <p:txBody>
          <a:bodyPr wrap="none">
            <a:spAutoFit/>
          </a:bodyPr>
          <a:lstStyle/>
          <a:p>
            <a:r>
              <a:rPr kumimoji="1" lang="pt-BR" altLang="zh-TW" sz="1400" i="1" dirty="0">
                <a:solidFill>
                  <a:schemeClr val="tx1">
                    <a:lumMod val="50000"/>
                    <a:lumOff val="50000"/>
                  </a:schemeClr>
                </a:solidFill>
                <a:latin typeface="Arial" panose="020B0604020202020204" pitchFamily="34" charset="0"/>
                <a:cs typeface="Arial" panose="020B0604020202020204" pitchFamily="34" charset="0"/>
              </a:rPr>
              <a:t>He L, et al. Mol Cancer</a:t>
            </a:r>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 </a:t>
            </a:r>
            <a:r>
              <a:rPr kumimoji="1" lang="pt-BR" altLang="zh-TW" sz="1400" i="1" dirty="0">
                <a:solidFill>
                  <a:schemeClr val="tx1">
                    <a:lumMod val="50000"/>
                    <a:lumOff val="50000"/>
                  </a:schemeClr>
                </a:solidFill>
                <a:latin typeface="Arial" panose="020B0604020202020204" pitchFamily="34" charset="0"/>
                <a:cs typeface="Arial" panose="020B0604020202020204" pitchFamily="34" charset="0"/>
              </a:rPr>
              <a:t>2019</a:t>
            </a:r>
          </a:p>
        </p:txBody>
      </p:sp>
      <p:grpSp>
        <p:nvGrpSpPr>
          <p:cNvPr id="4" name="群組 3">
            <a:extLst>
              <a:ext uri="{FF2B5EF4-FFF2-40B4-BE49-F238E27FC236}">
                <a16:creationId xmlns:a16="http://schemas.microsoft.com/office/drawing/2014/main" id="{0B58A85E-D601-418C-B5A9-AA0F4223EC52}"/>
              </a:ext>
            </a:extLst>
          </p:cNvPr>
          <p:cNvGrpSpPr/>
          <p:nvPr/>
        </p:nvGrpSpPr>
        <p:grpSpPr>
          <a:xfrm>
            <a:off x="0" y="0"/>
            <a:ext cx="1800000" cy="540000"/>
            <a:chOff x="0" y="0"/>
            <a:chExt cx="1800000" cy="540000"/>
          </a:xfrm>
        </p:grpSpPr>
        <p:grpSp>
          <p:nvGrpSpPr>
            <p:cNvPr id="16" name="群組 15">
              <a:extLst>
                <a:ext uri="{FF2B5EF4-FFF2-40B4-BE49-F238E27FC236}">
                  <a16:creationId xmlns:a16="http://schemas.microsoft.com/office/drawing/2014/main" id="{B5015E5D-1BA9-42E4-BEC2-084F000B9685}"/>
                </a:ext>
              </a:extLst>
            </p:cNvPr>
            <p:cNvGrpSpPr/>
            <p:nvPr/>
          </p:nvGrpSpPr>
          <p:grpSpPr>
            <a:xfrm>
              <a:off x="0" y="0"/>
              <a:ext cx="1800000" cy="540000"/>
              <a:chOff x="-1" y="0"/>
              <a:chExt cx="1794295" cy="511612"/>
            </a:xfrm>
          </p:grpSpPr>
          <p:sp>
            <p:nvSpPr>
              <p:cNvPr id="18" name="矩形 17">
                <a:extLst>
                  <a:ext uri="{FF2B5EF4-FFF2-40B4-BE49-F238E27FC236}">
                    <a16:creationId xmlns:a16="http://schemas.microsoft.com/office/drawing/2014/main" id="{0CC4721F-3C37-4704-8392-C030DD4E8A68}"/>
                  </a:ext>
                </a:extLst>
              </p:cNvPr>
              <p:cNvSpPr/>
              <p:nvPr/>
            </p:nvSpPr>
            <p:spPr>
              <a:xfrm>
                <a:off x="0" y="0"/>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95D9389D-D808-46B9-82A8-3117CDF194A9}"/>
                  </a:ext>
                </a:extLst>
              </p:cNvPr>
              <p:cNvSpPr/>
              <p:nvPr/>
            </p:nvSpPr>
            <p:spPr>
              <a:xfrm>
                <a:off x="-1" y="419934"/>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20" name="文字方塊 19">
              <a:extLst>
                <a:ext uri="{FF2B5EF4-FFF2-40B4-BE49-F238E27FC236}">
                  <a16:creationId xmlns:a16="http://schemas.microsoft.com/office/drawing/2014/main" id="{BEE188B6-3842-4FBD-BCA0-7D1A8811284D}"/>
                </a:ext>
              </a:extLst>
            </p:cNvPr>
            <p:cNvSpPr txBox="1"/>
            <p:nvPr/>
          </p:nvSpPr>
          <p:spPr>
            <a:xfrm>
              <a:off x="244146" y="21563"/>
              <a:ext cx="1311706" cy="400110"/>
            </a:xfrm>
            <a:prstGeom prst="rect">
              <a:avLst/>
            </a:prstGeom>
            <a:noFill/>
          </p:spPr>
          <p:txBody>
            <a:bodyPr wrap="none" rtlCol="0">
              <a:spAutoFit/>
            </a:bodyPr>
            <a:lstStyle/>
            <a:p>
              <a:r>
                <a:rPr lang="en-US" altLang="zh-TW" sz="2000" b="1" dirty="0">
                  <a:solidFill>
                    <a:srgbClr val="FF0000"/>
                  </a:solidFill>
                  <a:latin typeface="Arial" panose="020B0604020202020204" pitchFamily="34" charset="0"/>
                  <a:cs typeface="Arial" panose="020B0604020202020204" pitchFamily="34" charset="0"/>
                </a:rPr>
                <a:t>RNA m</a:t>
              </a:r>
              <a:r>
                <a:rPr lang="en-US" altLang="zh-TW" sz="2000" b="1" baseline="30000" dirty="0">
                  <a:solidFill>
                    <a:srgbClr val="FF0000"/>
                  </a:solidFill>
                  <a:latin typeface="Arial" panose="020B0604020202020204" pitchFamily="34" charset="0"/>
                  <a:cs typeface="Arial" panose="020B0604020202020204" pitchFamily="34" charset="0"/>
                </a:rPr>
                <a:t>6</a:t>
              </a:r>
              <a:r>
                <a:rPr lang="en-US" altLang="zh-TW" sz="2000" b="1" dirty="0">
                  <a:solidFill>
                    <a:srgbClr val="FF0000"/>
                  </a:solidFill>
                  <a:latin typeface="Arial" panose="020B0604020202020204" pitchFamily="34" charset="0"/>
                  <a:cs typeface="Arial" panose="020B0604020202020204" pitchFamily="34" charset="0"/>
                </a:rPr>
                <a:t>A</a:t>
              </a:r>
              <a:endParaRPr lang="zh-TW" altLang="en-US" sz="2000" dirty="0">
                <a:solidFill>
                  <a:srgbClr val="FF0000"/>
                </a:solidFill>
              </a:endParaRPr>
            </a:p>
          </p:txBody>
        </p:sp>
      </p:grpSp>
      <p:sp>
        <p:nvSpPr>
          <p:cNvPr id="11" name="文字方塊 10">
            <a:extLst>
              <a:ext uri="{FF2B5EF4-FFF2-40B4-BE49-F238E27FC236}">
                <a16:creationId xmlns:a16="http://schemas.microsoft.com/office/drawing/2014/main" id="{B7ACF921-44FD-44F1-9448-5B4601AE7F4C}"/>
              </a:ext>
            </a:extLst>
          </p:cNvPr>
          <p:cNvSpPr txBox="1"/>
          <p:nvPr/>
        </p:nvSpPr>
        <p:spPr>
          <a:xfrm>
            <a:off x="1799997" y="21562"/>
            <a:ext cx="8614003"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Writer, Eraser, and Reader</a:t>
            </a:r>
            <a:endParaRPr lang="zh-TW" altLang="en-US" sz="2800" dirty="0"/>
          </a:p>
        </p:txBody>
      </p:sp>
      <p:pic>
        <p:nvPicPr>
          <p:cNvPr id="5" name="圖片 4">
            <a:extLst>
              <a:ext uri="{FF2B5EF4-FFF2-40B4-BE49-F238E27FC236}">
                <a16:creationId xmlns:a16="http://schemas.microsoft.com/office/drawing/2014/main" id="{650D9BF6-49B5-4111-AD33-51CC19C3D404}"/>
              </a:ext>
            </a:extLst>
          </p:cNvPr>
          <p:cNvPicPr>
            <a:picLocks noChangeAspect="1"/>
          </p:cNvPicPr>
          <p:nvPr/>
        </p:nvPicPr>
        <p:blipFill>
          <a:blip r:embed="rId3"/>
          <a:stretch>
            <a:fillRect/>
          </a:stretch>
        </p:blipFill>
        <p:spPr>
          <a:xfrm>
            <a:off x="2655564" y="590449"/>
            <a:ext cx="8339617" cy="6245989"/>
          </a:xfrm>
          <a:prstGeom prst="rect">
            <a:avLst/>
          </a:prstGeom>
        </p:spPr>
      </p:pic>
      <p:sp>
        <p:nvSpPr>
          <p:cNvPr id="3" name="文字方塊 2">
            <a:extLst>
              <a:ext uri="{FF2B5EF4-FFF2-40B4-BE49-F238E27FC236}">
                <a16:creationId xmlns:a16="http://schemas.microsoft.com/office/drawing/2014/main" id="{F557231D-DB77-49AD-ACC5-6032D9C654A1}"/>
              </a:ext>
            </a:extLst>
          </p:cNvPr>
          <p:cNvSpPr txBox="1"/>
          <p:nvPr/>
        </p:nvSpPr>
        <p:spPr>
          <a:xfrm>
            <a:off x="404575" y="2700418"/>
            <a:ext cx="1667444" cy="584775"/>
          </a:xfrm>
          <a:prstGeom prst="rect">
            <a:avLst/>
          </a:prstGeom>
          <a:noFill/>
        </p:spPr>
        <p:txBody>
          <a:bodyPr wrap="none" rtlCol="0">
            <a:spAutoFit/>
          </a:bodyPr>
          <a:lstStyle/>
          <a:p>
            <a:r>
              <a:rPr lang="en-US" altLang="zh-TW" sz="3200" b="1" dirty="0">
                <a:solidFill>
                  <a:schemeClr val="accent1"/>
                </a:solidFill>
              </a:rPr>
              <a:t>RR</a:t>
            </a:r>
            <a:r>
              <a:rPr lang="en-US" altLang="zh-TW" sz="3200" b="1" dirty="0">
                <a:solidFill>
                  <a:srgbClr val="FF0000"/>
                </a:solidFill>
              </a:rPr>
              <a:t>A</a:t>
            </a:r>
            <a:r>
              <a:rPr lang="en-US" altLang="zh-TW" sz="3200" b="1" dirty="0">
                <a:solidFill>
                  <a:srgbClr val="00B050"/>
                </a:solidFill>
              </a:rPr>
              <a:t>C</a:t>
            </a:r>
            <a:r>
              <a:rPr lang="en-US" altLang="zh-TW" sz="3200" b="1" dirty="0">
                <a:solidFill>
                  <a:srgbClr val="FBB75A"/>
                </a:solidFill>
              </a:rPr>
              <a:t>H</a:t>
            </a:r>
            <a:endParaRPr lang="zh-TW" altLang="en-US" sz="3200" b="1" dirty="0">
              <a:solidFill>
                <a:srgbClr val="FBB75A"/>
              </a:solidFill>
            </a:endParaRPr>
          </a:p>
        </p:txBody>
      </p:sp>
      <p:sp>
        <p:nvSpPr>
          <p:cNvPr id="6" name="文字方塊 5">
            <a:extLst>
              <a:ext uri="{FF2B5EF4-FFF2-40B4-BE49-F238E27FC236}">
                <a16:creationId xmlns:a16="http://schemas.microsoft.com/office/drawing/2014/main" id="{4DE02A12-D740-4505-A93A-C79C253F5CE9}"/>
              </a:ext>
            </a:extLst>
          </p:cNvPr>
          <p:cNvSpPr txBox="1"/>
          <p:nvPr/>
        </p:nvSpPr>
        <p:spPr>
          <a:xfrm>
            <a:off x="548781" y="2305090"/>
            <a:ext cx="1379032" cy="400110"/>
          </a:xfrm>
          <a:prstGeom prst="rect">
            <a:avLst/>
          </a:prstGeom>
          <a:noFill/>
        </p:spPr>
        <p:txBody>
          <a:bodyPr wrap="none" rtlCol="0">
            <a:spAutoFit/>
          </a:bodyPr>
          <a:lstStyle/>
          <a:p>
            <a:r>
              <a:rPr lang="en-US" altLang="zh-TW" sz="2000" b="1" dirty="0"/>
              <a:t>m</a:t>
            </a:r>
            <a:r>
              <a:rPr lang="en-US" altLang="zh-TW" sz="2000" b="1" baseline="30000" dirty="0"/>
              <a:t>6</a:t>
            </a:r>
            <a:r>
              <a:rPr lang="en-US" altLang="zh-TW" sz="2000" b="1" dirty="0"/>
              <a:t>A motif</a:t>
            </a:r>
            <a:endParaRPr lang="zh-TW" altLang="en-US" sz="2000" b="1" dirty="0"/>
          </a:p>
        </p:txBody>
      </p:sp>
    </p:spTree>
    <p:extLst>
      <p:ext uri="{BB962C8B-B14F-4D97-AF65-F5344CB8AC3E}">
        <p14:creationId xmlns:p14="http://schemas.microsoft.com/office/powerpoint/2010/main" val="76177038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7">
            <a:extLst>
              <a:ext uri="{FF2B5EF4-FFF2-40B4-BE49-F238E27FC236}">
                <a16:creationId xmlns:a16="http://schemas.microsoft.com/office/drawing/2014/main" id="{DB1C5D02-9A18-47F7-9304-5C873C7A3E78}"/>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26</a:t>
            </a:fld>
            <a:endParaRPr lang="zh-TW" altLang="en-US" dirty="0"/>
          </a:p>
        </p:txBody>
      </p:sp>
      <p:sp>
        <p:nvSpPr>
          <p:cNvPr id="23" name="矩形: 圓角 22">
            <a:extLst>
              <a:ext uri="{FF2B5EF4-FFF2-40B4-BE49-F238E27FC236}">
                <a16:creationId xmlns:a16="http://schemas.microsoft.com/office/drawing/2014/main" id="{0DE5A354-32C5-432F-9A77-944E14D00C6B}"/>
              </a:ext>
            </a:extLst>
          </p:cNvPr>
          <p:cNvSpPr/>
          <p:nvPr/>
        </p:nvSpPr>
        <p:spPr>
          <a:xfrm>
            <a:off x="2277028" y="1553044"/>
            <a:ext cx="2582039" cy="363985"/>
          </a:xfrm>
          <a:prstGeom prst="roundRect">
            <a:avLst>
              <a:gd name="adj" fmla="val 20791"/>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m</a:t>
            </a:r>
            <a:r>
              <a:rPr lang="en-US" altLang="zh-TW" b="1" baseline="30000" dirty="0">
                <a:solidFill>
                  <a:sysClr val="windowText" lastClr="000000"/>
                </a:solidFill>
                <a:latin typeface="Arial" panose="020B0604020202020204" pitchFamily="34" charset="0"/>
                <a:cs typeface="Arial" panose="020B0604020202020204" pitchFamily="34" charset="0"/>
              </a:rPr>
              <a:t>6</a:t>
            </a:r>
            <a:r>
              <a:rPr lang="en-US" altLang="zh-TW" b="1" dirty="0">
                <a:solidFill>
                  <a:sysClr val="windowText" lastClr="000000"/>
                </a:solidFill>
                <a:latin typeface="Arial" panose="020B0604020202020204" pitchFamily="34" charset="0"/>
                <a:cs typeface="Arial" panose="020B0604020202020204" pitchFamily="34" charset="0"/>
              </a:rPr>
              <a:t>A RIP(</a:t>
            </a:r>
            <a:r>
              <a:rPr lang="en-US" altLang="zh-TW" b="1" dirty="0" err="1">
                <a:solidFill>
                  <a:sysClr val="windowText" lastClr="000000"/>
                </a:solidFill>
                <a:latin typeface="Arial" panose="020B0604020202020204" pitchFamily="34" charset="0"/>
                <a:cs typeface="Arial" panose="020B0604020202020204" pitchFamily="34" charset="0"/>
              </a:rPr>
              <a:t>meRIP</a:t>
            </a:r>
            <a:r>
              <a:rPr lang="en-US" altLang="zh-TW" b="1" dirty="0">
                <a:solidFill>
                  <a:sysClr val="windowText" lastClr="000000"/>
                </a:solidFill>
                <a:latin typeface="Arial" panose="020B0604020202020204" pitchFamily="34" charset="0"/>
                <a:cs typeface="Arial" panose="020B0604020202020204" pitchFamily="34" charset="0"/>
              </a:rPr>
              <a:t>)</a:t>
            </a:r>
            <a:endParaRPr lang="zh-TW" altLang="en-US" b="1" dirty="0">
              <a:solidFill>
                <a:sysClr val="windowText" lastClr="000000"/>
              </a:solidFill>
              <a:latin typeface="Arial" panose="020B0604020202020204" pitchFamily="34" charset="0"/>
              <a:cs typeface="Arial" panose="020B0604020202020204" pitchFamily="34" charset="0"/>
            </a:endParaRPr>
          </a:p>
        </p:txBody>
      </p:sp>
      <p:pic>
        <p:nvPicPr>
          <p:cNvPr id="24" name="圖片 23">
            <a:extLst>
              <a:ext uri="{FF2B5EF4-FFF2-40B4-BE49-F238E27FC236}">
                <a16:creationId xmlns:a16="http://schemas.microsoft.com/office/drawing/2014/main" id="{D1BF64E8-D6B2-4F3C-B14A-3E7077B75A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26" b="98569" l="4684" r="97658">
                        <a14:foregroundMark x1="35363" y1="9302" x2="11007" y2="14132"/>
                        <a14:foregroundMark x1="11007" y1="14132" x2="18735" y2="29338"/>
                        <a14:foregroundMark x1="34426" y1="34347" x2="36300" y2="36315"/>
                        <a14:foregroundMark x1="51991" y1="16279" x2="51054" y2="12343"/>
                        <a14:foregroundMark x1="38876" y1="6977" x2="23185" y2="2683"/>
                        <a14:foregroundMark x1="9602" y1="16637" x2="4918" y2="19678"/>
                        <a14:foregroundMark x1="62295" y1="29338" x2="57143" y2="27907"/>
                        <a14:foregroundMark x1="78923" y1="75492" x2="92037" y2="90519"/>
                        <a14:foregroundMark x1="80328" y1="91234" x2="83372" y2="95170"/>
                        <a14:foregroundMark x1="30913" y1="89803" x2="43560" y2="75850"/>
                        <a14:foregroundMark x1="39813" y1="94454" x2="38876" y2="97138"/>
                        <a14:foregroundMark x1="84543" y1="98569" x2="84543" y2="98569"/>
                        <a14:foregroundMark x1="93677" y1="94812" x2="93677" y2="94812"/>
                        <a14:foregroundMark x1="97658" y1="91234" x2="97658" y2="91234"/>
                      </a14:backgroundRemoval>
                    </a14:imgEffect>
                  </a14:imgLayer>
                </a14:imgProps>
              </a:ext>
            </a:extLst>
          </a:blip>
          <a:stretch>
            <a:fillRect/>
          </a:stretch>
        </p:blipFill>
        <p:spPr>
          <a:xfrm>
            <a:off x="2670124" y="2272090"/>
            <a:ext cx="1563242" cy="2046492"/>
          </a:xfrm>
          <a:prstGeom prst="rect">
            <a:avLst/>
          </a:prstGeom>
        </p:spPr>
      </p:pic>
      <p:pic>
        <p:nvPicPr>
          <p:cNvPr id="25" name="圖片 24">
            <a:extLst>
              <a:ext uri="{FF2B5EF4-FFF2-40B4-BE49-F238E27FC236}">
                <a16:creationId xmlns:a16="http://schemas.microsoft.com/office/drawing/2014/main" id="{31EADAA9-F490-45DA-AAE0-80BC368C91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67" b="95556" l="3756" r="94836">
                        <a14:foregroundMark x1="24413" y1="11556" x2="5634" y2="43556"/>
                        <a14:foregroundMark x1="5634" y1="43556" x2="15493" y2="79556"/>
                        <a14:foregroundMark x1="15493" y1="79556" x2="49765" y2="96000"/>
                        <a14:foregroundMark x1="49765" y1="96000" x2="84507" y2="80444"/>
                        <a14:foregroundMark x1="84507" y1="80444" x2="95305" y2="43556"/>
                        <a14:foregroundMark x1="95305" y1="43556" x2="72300" y2="12889"/>
                        <a14:foregroundMark x1="72300" y1="12889" x2="35681" y2="3111"/>
                        <a14:foregroundMark x1="35681" y1="3111" x2="20188" y2="9778"/>
                        <a14:foregroundMark x1="29577" y1="6667" x2="37559" y2="6667"/>
                        <a14:foregroundMark x1="31455" y1="8000" x2="23474" y2="11556"/>
                        <a14:foregroundMark x1="7042" y1="48889" x2="5164" y2="72444"/>
                        <a14:foregroundMark x1="32394" y1="93778" x2="62911" y2="94222"/>
                        <a14:foregroundMark x1="87324" y1="75111" x2="92019" y2="38222"/>
                        <a14:foregroundMark x1="92019" y1="38222" x2="92488" y2="70667"/>
                        <a14:foregroundMark x1="84038" y1="75556" x2="75117" y2="88000"/>
                        <a14:foregroundMark x1="75587" y1="75111" x2="75587" y2="75111"/>
                        <a14:foregroundMark x1="76995" y1="81778" x2="82160" y2="74222"/>
                        <a14:foregroundMark x1="93897" y1="61333" x2="93897" y2="61333"/>
                        <a14:foregroundMark x1="95305" y1="47556" x2="95305" y2="64889"/>
                        <a14:foregroundMark x1="7981" y1="50222" x2="10329" y2="36444"/>
                        <a14:foregroundMark x1="32864" y1="8889" x2="69014" y2="15111"/>
                        <a14:foregroundMark x1="22535" y1="12889" x2="14554" y2="16444"/>
                        <a14:foregroundMark x1="16901" y1="12889" x2="7981" y2="47111"/>
                        <a14:foregroundMark x1="7981" y1="47111" x2="3756" y2="37778"/>
                        <a14:foregroundMark x1="3756" y1="52444" x2="3756" y2="61778"/>
                        <a14:foregroundMark x1="2817" y1="48889" x2="18310" y2="82222"/>
                        <a14:foregroundMark x1="18310" y1="82222" x2="32864" y2="95556"/>
                      </a14:backgroundRemoval>
                    </a14:imgEffect>
                  </a14:imgLayer>
                </a14:imgProps>
              </a:ext>
            </a:extLst>
          </a:blip>
          <a:stretch>
            <a:fillRect/>
          </a:stretch>
        </p:blipFill>
        <p:spPr>
          <a:xfrm>
            <a:off x="4508532" y="3793370"/>
            <a:ext cx="1154047" cy="1219063"/>
          </a:xfrm>
          <a:prstGeom prst="rect">
            <a:avLst/>
          </a:prstGeom>
        </p:spPr>
      </p:pic>
      <p:grpSp>
        <p:nvGrpSpPr>
          <p:cNvPr id="26" name="群組 25">
            <a:extLst>
              <a:ext uri="{FF2B5EF4-FFF2-40B4-BE49-F238E27FC236}">
                <a16:creationId xmlns:a16="http://schemas.microsoft.com/office/drawing/2014/main" id="{834FDDE2-020D-4022-B692-49FD25A03DBF}"/>
              </a:ext>
            </a:extLst>
          </p:cNvPr>
          <p:cNvGrpSpPr/>
          <p:nvPr/>
        </p:nvGrpSpPr>
        <p:grpSpPr>
          <a:xfrm>
            <a:off x="4079463" y="4066582"/>
            <a:ext cx="505267" cy="504000"/>
            <a:chOff x="10120559" y="2480250"/>
            <a:chExt cx="505267" cy="504000"/>
          </a:xfrm>
        </p:grpSpPr>
        <p:sp>
          <p:nvSpPr>
            <p:cNvPr id="27" name="橢圓 26">
              <a:extLst>
                <a:ext uri="{FF2B5EF4-FFF2-40B4-BE49-F238E27FC236}">
                  <a16:creationId xmlns:a16="http://schemas.microsoft.com/office/drawing/2014/main" id="{67B1FDA0-79A6-4118-BA15-851EA2DAE753}"/>
                </a:ext>
              </a:extLst>
            </p:cNvPr>
            <p:cNvSpPr/>
            <p:nvPr/>
          </p:nvSpPr>
          <p:spPr>
            <a:xfrm>
              <a:off x="10120559" y="2480250"/>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FDE39A3F-526B-4ACF-83A1-127506267463}"/>
                </a:ext>
              </a:extLst>
            </p:cNvPr>
            <p:cNvSpPr txBox="1"/>
            <p:nvPr/>
          </p:nvSpPr>
          <p:spPr>
            <a:xfrm>
              <a:off x="10120559" y="2553176"/>
              <a:ext cx="505267" cy="369332"/>
            </a:xfrm>
            <a:prstGeom prst="rect">
              <a:avLst/>
            </a:prstGeom>
            <a:noFill/>
          </p:spPr>
          <p:txBody>
            <a:bodyPr wrap="none" rtlCol="0">
              <a:spAutoFit/>
            </a:bodyPr>
            <a:lstStyle/>
            <a:p>
              <a:r>
                <a:rPr lang="en-US" altLang="zh-TW" b="1" dirty="0"/>
                <a:t>Me</a:t>
              </a:r>
              <a:endParaRPr lang="zh-TW" altLang="en-US" b="1" dirty="0"/>
            </a:p>
          </p:txBody>
        </p:sp>
      </p:grpSp>
      <p:pic>
        <p:nvPicPr>
          <p:cNvPr id="32" name="圖片 31">
            <a:extLst>
              <a:ext uri="{FF2B5EF4-FFF2-40B4-BE49-F238E27FC236}">
                <a16:creationId xmlns:a16="http://schemas.microsoft.com/office/drawing/2014/main" id="{09CB8B09-8640-43E2-837E-CFE0466DB3FD}"/>
              </a:ext>
            </a:extLst>
          </p:cNvPr>
          <p:cNvPicPr>
            <a:picLocks noChangeAspect="1"/>
          </p:cNvPicPr>
          <p:nvPr/>
        </p:nvPicPr>
        <p:blipFill>
          <a:blip r:embed="rId7"/>
          <a:stretch>
            <a:fillRect/>
          </a:stretch>
        </p:blipFill>
        <p:spPr>
          <a:xfrm>
            <a:off x="7536646" y="3156863"/>
            <a:ext cx="2517940" cy="1413719"/>
          </a:xfrm>
          <a:prstGeom prst="rect">
            <a:avLst/>
          </a:prstGeom>
        </p:spPr>
      </p:pic>
      <p:sp>
        <p:nvSpPr>
          <p:cNvPr id="33" name="文字方塊 32">
            <a:extLst>
              <a:ext uri="{FF2B5EF4-FFF2-40B4-BE49-F238E27FC236}">
                <a16:creationId xmlns:a16="http://schemas.microsoft.com/office/drawing/2014/main" id="{74C27D3F-2F31-4E8B-AD29-0CCBEED6AE10}"/>
              </a:ext>
            </a:extLst>
          </p:cNvPr>
          <p:cNvSpPr txBox="1"/>
          <p:nvPr/>
        </p:nvSpPr>
        <p:spPr>
          <a:xfrm>
            <a:off x="7786269" y="4647388"/>
            <a:ext cx="2018694" cy="400110"/>
          </a:xfrm>
          <a:prstGeom prst="rect">
            <a:avLst/>
          </a:prstGeom>
          <a:noFill/>
        </p:spPr>
        <p:txBody>
          <a:bodyPr wrap="none" rtlCol="0">
            <a:spAutoFit/>
          </a:bodyPr>
          <a:lstStyle/>
          <a:p>
            <a:r>
              <a:rPr lang="en-US" altLang="zh-TW" sz="2000" b="1" dirty="0"/>
              <a:t>Real-Time PCR</a:t>
            </a:r>
            <a:endParaRPr lang="zh-TW" altLang="en-US" sz="2000" b="1" dirty="0"/>
          </a:p>
        </p:txBody>
      </p:sp>
      <p:sp>
        <p:nvSpPr>
          <p:cNvPr id="34" name="箭號: 向下 33">
            <a:extLst>
              <a:ext uri="{FF2B5EF4-FFF2-40B4-BE49-F238E27FC236}">
                <a16:creationId xmlns:a16="http://schemas.microsoft.com/office/drawing/2014/main" id="{38E9731F-7242-4DCB-8178-59DD846BA097}"/>
              </a:ext>
            </a:extLst>
          </p:cNvPr>
          <p:cNvSpPr/>
          <p:nvPr/>
        </p:nvSpPr>
        <p:spPr>
          <a:xfrm rot="16200000">
            <a:off x="6285929" y="3589193"/>
            <a:ext cx="539180" cy="896171"/>
          </a:xfrm>
          <a:prstGeom prst="downArrow">
            <a:avLst>
              <a:gd name="adj1" fmla="val 44462"/>
              <a:gd name="adj2" fmla="val 6661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35" name="文字方塊 34">
            <a:extLst>
              <a:ext uri="{FF2B5EF4-FFF2-40B4-BE49-F238E27FC236}">
                <a16:creationId xmlns:a16="http://schemas.microsoft.com/office/drawing/2014/main" id="{7B22BB63-6F0B-4C90-A602-E95AF8B3AA4B}"/>
              </a:ext>
            </a:extLst>
          </p:cNvPr>
          <p:cNvSpPr txBox="1"/>
          <p:nvPr/>
        </p:nvSpPr>
        <p:spPr>
          <a:xfrm>
            <a:off x="1800431" y="45526"/>
            <a:ext cx="8614003"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Methylated RNA immunoprecipitation </a:t>
            </a:r>
            <a:endParaRPr lang="zh-TW" altLang="en-US" sz="2800" dirty="0"/>
          </a:p>
        </p:txBody>
      </p:sp>
      <p:sp>
        <p:nvSpPr>
          <p:cNvPr id="36" name="文字方塊 35">
            <a:extLst>
              <a:ext uri="{FF2B5EF4-FFF2-40B4-BE49-F238E27FC236}">
                <a16:creationId xmlns:a16="http://schemas.microsoft.com/office/drawing/2014/main" id="{DDC5CA5E-CD8C-47FB-8322-EF70677E044E}"/>
              </a:ext>
            </a:extLst>
          </p:cNvPr>
          <p:cNvSpPr txBox="1"/>
          <p:nvPr/>
        </p:nvSpPr>
        <p:spPr>
          <a:xfrm>
            <a:off x="3834876" y="2959321"/>
            <a:ext cx="2048381" cy="369332"/>
          </a:xfrm>
          <a:prstGeom prst="rect">
            <a:avLst/>
          </a:prstGeom>
          <a:noFill/>
        </p:spPr>
        <p:txBody>
          <a:bodyPr wrap="none" rtlCol="0">
            <a:spAutoFit/>
          </a:bodyPr>
          <a:lstStyle/>
          <a:p>
            <a:r>
              <a:rPr lang="en-US" altLang="zh-TW" b="1" dirty="0"/>
              <a:t>Magnet Antibody</a:t>
            </a:r>
            <a:endParaRPr lang="zh-TW" altLang="en-US" b="1" dirty="0"/>
          </a:p>
        </p:txBody>
      </p:sp>
    </p:spTree>
    <p:extLst>
      <p:ext uri="{BB962C8B-B14F-4D97-AF65-F5344CB8AC3E}">
        <p14:creationId xmlns:p14="http://schemas.microsoft.com/office/powerpoint/2010/main" val="2384217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ABB401FD-B949-4E19-BF0A-932445654FCB}"/>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27</a:t>
            </a:fld>
            <a:endParaRPr lang="zh-TW" altLang="en-US"/>
          </a:p>
        </p:txBody>
      </p:sp>
      <p:grpSp>
        <p:nvGrpSpPr>
          <p:cNvPr id="8" name="群組 7">
            <a:extLst>
              <a:ext uri="{FF2B5EF4-FFF2-40B4-BE49-F238E27FC236}">
                <a16:creationId xmlns:a16="http://schemas.microsoft.com/office/drawing/2014/main" id="{558ECB91-2A8E-4DEE-8B8C-FD43FF72D94A}"/>
              </a:ext>
            </a:extLst>
          </p:cNvPr>
          <p:cNvGrpSpPr/>
          <p:nvPr/>
        </p:nvGrpSpPr>
        <p:grpSpPr>
          <a:xfrm>
            <a:off x="617500" y="1248536"/>
            <a:ext cx="2708030" cy="2579307"/>
            <a:chOff x="1399295" y="1387420"/>
            <a:chExt cx="3009885" cy="2899931"/>
          </a:xfrm>
        </p:grpSpPr>
        <p:pic>
          <p:nvPicPr>
            <p:cNvPr id="9" name="圖片 8">
              <a:extLst>
                <a:ext uri="{FF2B5EF4-FFF2-40B4-BE49-F238E27FC236}">
                  <a16:creationId xmlns:a16="http://schemas.microsoft.com/office/drawing/2014/main" id="{9478D4EA-46D9-417C-A730-6007754D4292}"/>
                </a:ext>
              </a:extLst>
            </p:cNvPr>
            <p:cNvPicPr>
              <a:picLocks noChangeAspect="1"/>
            </p:cNvPicPr>
            <p:nvPr/>
          </p:nvPicPr>
          <p:blipFill>
            <a:blip r:embed="rId3"/>
            <a:stretch>
              <a:fillRect/>
            </a:stretch>
          </p:blipFill>
          <p:spPr>
            <a:xfrm>
              <a:off x="1399295" y="1392028"/>
              <a:ext cx="3009885" cy="2895323"/>
            </a:xfrm>
            <a:prstGeom prst="rect">
              <a:avLst/>
            </a:prstGeom>
          </p:spPr>
        </p:pic>
        <p:sp>
          <p:nvSpPr>
            <p:cNvPr id="10" name="矩形 9">
              <a:extLst>
                <a:ext uri="{FF2B5EF4-FFF2-40B4-BE49-F238E27FC236}">
                  <a16:creationId xmlns:a16="http://schemas.microsoft.com/office/drawing/2014/main" id="{88C7785A-F521-4E68-9AE5-27131AEC315D}"/>
                </a:ext>
              </a:extLst>
            </p:cNvPr>
            <p:cNvSpPr/>
            <p:nvPr/>
          </p:nvSpPr>
          <p:spPr>
            <a:xfrm>
              <a:off x="1399295" y="1387420"/>
              <a:ext cx="344386" cy="257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11" name="矩形 10">
            <a:extLst>
              <a:ext uri="{FF2B5EF4-FFF2-40B4-BE49-F238E27FC236}">
                <a16:creationId xmlns:a16="http://schemas.microsoft.com/office/drawing/2014/main" id="{0DAB26B4-C048-46C1-AB5A-1C269953AD5D}"/>
              </a:ext>
            </a:extLst>
          </p:cNvPr>
          <p:cNvSpPr/>
          <p:nvPr/>
        </p:nvSpPr>
        <p:spPr>
          <a:xfrm>
            <a:off x="0" y="82434"/>
            <a:ext cx="12191999"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Detected the m</a:t>
            </a:r>
            <a:r>
              <a:rPr lang="en-US" altLang="zh-TW" sz="2400" b="1" baseline="30000" dirty="0">
                <a:latin typeface="Arial" panose="020B0604020202020204" pitchFamily="34" charset="0"/>
                <a:cs typeface="Arial" panose="020B0604020202020204" pitchFamily="34" charset="0"/>
              </a:rPr>
              <a:t>6</a:t>
            </a:r>
            <a:r>
              <a:rPr lang="en-US" altLang="zh-TW" sz="2400" b="1" dirty="0">
                <a:latin typeface="Arial" panose="020B0604020202020204" pitchFamily="34" charset="0"/>
                <a:cs typeface="Arial" panose="020B0604020202020204" pitchFamily="34" charset="0"/>
              </a:rPr>
              <a:t>A Modification on </a:t>
            </a:r>
            <a:r>
              <a:rPr lang="en-US" altLang="zh-TW" sz="2400" b="1" dirty="0" err="1">
                <a:latin typeface="Arial" panose="020B0604020202020204" pitchFamily="34" charset="0"/>
                <a:cs typeface="Arial" panose="020B0604020202020204" pitchFamily="34" charset="0"/>
              </a:rPr>
              <a:t>CircRNA</a:t>
            </a:r>
            <a:r>
              <a:rPr lang="en-US" altLang="zh-TW" sz="2400" b="1" dirty="0">
                <a:latin typeface="Arial" panose="020B0604020202020204" pitchFamily="34" charset="0"/>
                <a:cs typeface="Arial" panose="020B0604020202020204" pitchFamily="34" charset="0"/>
              </a:rPr>
              <a:t> </a:t>
            </a:r>
            <a:endParaRPr lang="zh-TW" altLang="en-US" sz="2400" b="1" dirty="0">
              <a:latin typeface="Arial" panose="020B0604020202020204" pitchFamily="34" charset="0"/>
              <a:cs typeface="Arial" panose="020B0604020202020204" pitchFamily="34" charset="0"/>
            </a:endParaRPr>
          </a:p>
        </p:txBody>
      </p:sp>
      <p:sp>
        <p:nvSpPr>
          <p:cNvPr id="12" name="矩形: 圓角 11">
            <a:extLst>
              <a:ext uri="{FF2B5EF4-FFF2-40B4-BE49-F238E27FC236}">
                <a16:creationId xmlns:a16="http://schemas.microsoft.com/office/drawing/2014/main" id="{73E226FC-625A-419A-91E8-9A6616B6C12D}"/>
              </a:ext>
            </a:extLst>
          </p:cNvPr>
          <p:cNvSpPr/>
          <p:nvPr/>
        </p:nvSpPr>
        <p:spPr>
          <a:xfrm>
            <a:off x="1042000" y="724611"/>
            <a:ext cx="1980000" cy="363985"/>
          </a:xfrm>
          <a:prstGeom prst="roundRect">
            <a:avLst>
              <a:gd name="adj" fmla="val 18972"/>
            </a:avLst>
          </a:prstGeom>
          <a:solidFill>
            <a:srgbClr val="D8E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CircMET</a:t>
            </a:r>
            <a:endParaRPr lang="zh-TW" altLang="en-US" b="1" i="1" dirty="0">
              <a:solidFill>
                <a:sysClr val="windowText" lastClr="000000"/>
              </a:solidFill>
              <a:latin typeface="Arial" panose="020B0604020202020204" pitchFamily="34" charset="0"/>
              <a:cs typeface="Arial" panose="020B0604020202020204" pitchFamily="34" charset="0"/>
            </a:endParaRPr>
          </a:p>
        </p:txBody>
      </p:sp>
      <p:sp>
        <p:nvSpPr>
          <p:cNvPr id="14" name="矩形: 圓角 13">
            <a:extLst>
              <a:ext uri="{FF2B5EF4-FFF2-40B4-BE49-F238E27FC236}">
                <a16:creationId xmlns:a16="http://schemas.microsoft.com/office/drawing/2014/main" id="{6D6EA88D-48AE-4A71-84E4-173E27870D19}"/>
              </a:ext>
            </a:extLst>
          </p:cNvPr>
          <p:cNvSpPr/>
          <p:nvPr/>
        </p:nvSpPr>
        <p:spPr>
          <a:xfrm>
            <a:off x="5105999" y="728253"/>
            <a:ext cx="1980000" cy="363985"/>
          </a:xfrm>
          <a:prstGeom prst="roundRect">
            <a:avLst>
              <a:gd name="adj" fmla="val 18972"/>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CircALG1</a:t>
            </a:r>
            <a:endParaRPr lang="zh-TW" altLang="en-US" b="1" i="1" dirty="0">
              <a:solidFill>
                <a:sysClr val="windowText" lastClr="000000"/>
              </a:solidFill>
              <a:latin typeface="Arial" panose="020B0604020202020204" pitchFamily="34" charset="0"/>
              <a:cs typeface="Arial" panose="020B0604020202020204" pitchFamily="34" charset="0"/>
            </a:endParaRPr>
          </a:p>
        </p:txBody>
      </p:sp>
      <p:sp>
        <p:nvSpPr>
          <p:cNvPr id="15" name="矩形: 圓角 14">
            <a:extLst>
              <a:ext uri="{FF2B5EF4-FFF2-40B4-BE49-F238E27FC236}">
                <a16:creationId xmlns:a16="http://schemas.microsoft.com/office/drawing/2014/main" id="{29C611D1-9EFF-42D9-9149-087CA529DBF1}"/>
              </a:ext>
            </a:extLst>
          </p:cNvPr>
          <p:cNvSpPr/>
          <p:nvPr/>
        </p:nvSpPr>
        <p:spPr>
          <a:xfrm>
            <a:off x="9169998" y="724610"/>
            <a:ext cx="1980000" cy="363985"/>
          </a:xfrm>
          <a:prstGeom prst="roundRect">
            <a:avLst>
              <a:gd name="adj" fmla="val 18972"/>
            </a:avLst>
          </a:prstGeom>
          <a:solidFill>
            <a:srgbClr val="FEF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CircARHGAP35</a:t>
            </a:r>
            <a:endParaRPr lang="zh-TW" altLang="en-US" b="1" i="1" dirty="0">
              <a:solidFill>
                <a:sysClr val="windowText" lastClr="000000"/>
              </a:solidFill>
              <a:latin typeface="Arial" panose="020B0604020202020204" pitchFamily="34" charset="0"/>
              <a:cs typeface="Arial" panose="020B0604020202020204" pitchFamily="34" charset="0"/>
            </a:endParaRPr>
          </a:p>
        </p:txBody>
      </p:sp>
      <p:pic>
        <p:nvPicPr>
          <p:cNvPr id="16" name="圖片 15">
            <a:extLst>
              <a:ext uri="{FF2B5EF4-FFF2-40B4-BE49-F238E27FC236}">
                <a16:creationId xmlns:a16="http://schemas.microsoft.com/office/drawing/2014/main" id="{0F0C5D6C-2814-4BC0-A0F7-C279B112B3E7}"/>
              </a:ext>
            </a:extLst>
          </p:cNvPr>
          <p:cNvPicPr>
            <a:picLocks noChangeAspect="1"/>
          </p:cNvPicPr>
          <p:nvPr/>
        </p:nvPicPr>
        <p:blipFill rotWithShape="1">
          <a:blip r:embed="rId4"/>
          <a:srcRect t="11182"/>
          <a:stretch/>
        </p:blipFill>
        <p:spPr>
          <a:xfrm>
            <a:off x="194242" y="1373543"/>
            <a:ext cx="3554545" cy="2441136"/>
          </a:xfrm>
          <a:prstGeom prst="rect">
            <a:avLst/>
          </a:prstGeom>
        </p:spPr>
      </p:pic>
      <p:grpSp>
        <p:nvGrpSpPr>
          <p:cNvPr id="17" name="群組 16">
            <a:extLst>
              <a:ext uri="{FF2B5EF4-FFF2-40B4-BE49-F238E27FC236}">
                <a16:creationId xmlns:a16="http://schemas.microsoft.com/office/drawing/2014/main" id="{7C4C5F19-F3F5-4541-8109-791B301B713B}"/>
              </a:ext>
            </a:extLst>
          </p:cNvPr>
          <p:cNvGrpSpPr/>
          <p:nvPr/>
        </p:nvGrpSpPr>
        <p:grpSpPr>
          <a:xfrm>
            <a:off x="595748" y="3915543"/>
            <a:ext cx="2872501" cy="2800667"/>
            <a:chOff x="8130343" y="981512"/>
            <a:chExt cx="3137166" cy="3020563"/>
          </a:xfrm>
        </p:grpSpPr>
        <p:pic>
          <p:nvPicPr>
            <p:cNvPr id="18" name="圖片 17">
              <a:extLst>
                <a:ext uri="{FF2B5EF4-FFF2-40B4-BE49-F238E27FC236}">
                  <a16:creationId xmlns:a16="http://schemas.microsoft.com/office/drawing/2014/main" id="{20FC45DD-F46A-42E9-BB1E-01CFF2C5DA26}"/>
                </a:ext>
              </a:extLst>
            </p:cNvPr>
            <p:cNvPicPr>
              <a:picLocks noChangeAspect="1"/>
            </p:cNvPicPr>
            <p:nvPr/>
          </p:nvPicPr>
          <p:blipFill>
            <a:blip r:embed="rId5"/>
            <a:stretch>
              <a:fillRect/>
            </a:stretch>
          </p:blipFill>
          <p:spPr>
            <a:xfrm>
              <a:off x="8130343" y="981512"/>
              <a:ext cx="3137166" cy="3020563"/>
            </a:xfrm>
            <a:prstGeom prst="rect">
              <a:avLst/>
            </a:prstGeom>
          </p:spPr>
        </p:pic>
        <p:sp>
          <p:nvSpPr>
            <p:cNvPr id="19" name="矩形 18">
              <a:extLst>
                <a:ext uri="{FF2B5EF4-FFF2-40B4-BE49-F238E27FC236}">
                  <a16:creationId xmlns:a16="http://schemas.microsoft.com/office/drawing/2014/main" id="{D52B7446-8FBF-49A6-9DC4-4564C9251E60}"/>
                </a:ext>
              </a:extLst>
            </p:cNvPr>
            <p:cNvSpPr/>
            <p:nvPr/>
          </p:nvSpPr>
          <p:spPr>
            <a:xfrm>
              <a:off x="8154099" y="992041"/>
              <a:ext cx="176169" cy="257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pic>
        <p:nvPicPr>
          <p:cNvPr id="21" name="圖片 20">
            <a:extLst>
              <a:ext uri="{FF2B5EF4-FFF2-40B4-BE49-F238E27FC236}">
                <a16:creationId xmlns:a16="http://schemas.microsoft.com/office/drawing/2014/main" id="{229C48D4-0A96-4E2D-A52D-5DA8AF2C7F61}"/>
              </a:ext>
            </a:extLst>
          </p:cNvPr>
          <p:cNvPicPr>
            <a:picLocks noChangeAspect="1"/>
          </p:cNvPicPr>
          <p:nvPr/>
        </p:nvPicPr>
        <p:blipFill rotWithShape="1">
          <a:blip r:embed="rId6"/>
          <a:srcRect b="8117"/>
          <a:stretch/>
        </p:blipFill>
        <p:spPr>
          <a:xfrm>
            <a:off x="4273007" y="4255476"/>
            <a:ext cx="3651344" cy="2382715"/>
          </a:xfrm>
          <a:prstGeom prst="rect">
            <a:avLst/>
          </a:prstGeom>
        </p:spPr>
      </p:pic>
      <p:pic>
        <p:nvPicPr>
          <p:cNvPr id="31" name="圖片 30">
            <a:extLst>
              <a:ext uri="{FF2B5EF4-FFF2-40B4-BE49-F238E27FC236}">
                <a16:creationId xmlns:a16="http://schemas.microsoft.com/office/drawing/2014/main" id="{D557ECC1-103E-4278-9853-ECAD58A2248E}"/>
              </a:ext>
            </a:extLst>
          </p:cNvPr>
          <p:cNvPicPr>
            <a:picLocks noChangeAspect="1"/>
          </p:cNvPicPr>
          <p:nvPr/>
        </p:nvPicPr>
        <p:blipFill>
          <a:blip r:embed="rId7"/>
          <a:stretch>
            <a:fillRect/>
          </a:stretch>
        </p:blipFill>
        <p:spPr>
          <a:xfrm>
            <a:off x="9169998" y="1248536"/>
            <a:ext cx="1872870" cy="2776889"/>
          </a:xfrm>
          <a:prstGeom prst="rect">
            <a:avLst/>
          </a:prstGeom>
        </p:spPr>
      </p:pic>
      <p:pic>
        <p:nvPicPr>
          <p:cNvPr id="32" name="圖片 31">
            <a:extLst>
              <a:ext uri="{FF2B5EF4-FFF2-40B4-BE49-F238E27FC236}">
                <a16:creationId xmlns:a16="http://schemas.microsoft.com/office/drawing/2014/main" id="{54BD0731-426A-4B6F-8590-AE506D340E78}"/>
              </a:ext>
            </a:extLst>
          </p:cNvPr>
          <p:cNvPicPr>
            <a:picLocks noChangeAspect="1"/>
          </p:cNvPicPr>
          <p:nvPr/>
        </p:nvPicPr>
        <p:blipFill>
          <a:blip r:embed="rId8"/>
          <a:stretch>
            <a:fillRect/>
          </a:stretch>
        </p:blipFill>
        <p:spPr>
          <a:xfrm>
            <a:off x="8947953" y="4211742"/>
            <a:ext cx="2424093" cy="2382715"/>
          </a:xfrm>
          <a:prstGeom prst="rect">
            <a:avLst/>
          </a:prstGeom>
        </p:spPr>
      </p:pic>
      <p:grpSp>
        <p:nvGrpSpPr>
          <p:cNvPr id="45" name="群組 44">
            <a:extLst>
              <a:ext uri="{FF2B5EF4-FFF2-40B4-BE49-F238E27FC236}">
                <a16:creationId xmlns:a16="http://schemas.microsoft.com/office/drawing/2014/main" id="{2D597C6D-1F1B-4C49-ACCE-1A6E4DFA2C61}"/>
              </a:ext>
            </a:extLst>
          </p:cNvPr>
          <p:cNvGrpSpPr/>
          <p:nvPr/>
        </p:nvGrpSpPr>
        <p:grpSpPr>
          <a:xfrm>
            <a:off x="4200576" y="1561849"/>
            <a:ext cx="3790846" cy="2448073"/>
            <a:chOff x="4200576" y="1561849"/>
            <a:chExt cx="3790846" cy="2448073"/>
          </a:xfrm>
        </p:grpSpPr>
        <p:pic>
          <p:nvPicPr>
            <p:cNvPr id="20" name="圖片 19">
              <a:extLst>
                <a:ext uri="{FF2B5EF4-FFF2-40B4-BE49-F238E27FC236}">
                  <a16:creationId xmlns:a16="http://schemas.microsoft.com/office/drawing/2014/main" id="{1123C128-7909-4129-A2F7-4EFF568CB18A}"/>
                </a:ext>
              </a:extLst>
            </p:cNvPr>
            <p:cNvPicPr>
              <a:picLocks noChangeAspect="1"/>
            </p:cNvPicPr>
            <p:nvPr/>
          </p:nvPicPr>
          <p:blipFill>
            <a:blip r:embed="rId9"/>
            <a:stretch>
              <a:fillRect/>
            </a:stretch>
          </p:blipFill>
          <p:spPr>
            <a:xfrm>
              <a:off x="4200576" y="1561849"/>
              <a:ext cx="3790846" cy="2224016"/>
            </a:xfrm>
            <a:prstGeom prst="rect">
              <a:avLst/>
            </a:prstGeom>
          </p:spPr>
        </p:pic>
        <p:sp>
          <p:nvSpPr>
            <p:cNvPr id="41" name="乘號 40">
              <a:extLst>
                <a:ext uri="{FF2B5EF4-FFF2-40B4-BE49-F238E27FC236}">
                  <a16:creationId xmlns:a16="http://schemas.microsoft.com/office/drawing/2014/main" id="{FA065AFA-87EC-4087-84E0-E7489CBCF956}"/>
                </a:ext>
              </a:extLst>
            </p:cNvPr>
            <p:cNvSpPr/>
            <p:nvPr/>
          </p:nvSpPr>
          <p:spPr>
            <a:xfrm>
              <a:off x="5773530" y="2307317"/>
              <a:ext cx="545593" cy="573587"/>
            </a:xfrm>
            <a:prstGeom prst="mathMultiply">
              <a:avLst>
                <a:gd name="adj1" fmla="val 103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2" name="乘號 41">
              <a:extLst>
                <a:ext uri="{FF2B5EF4-FFF2-40B4-BE49-F238E27FC236}">
                  <a16:creationId xmlns:a16="http://schemas.microsoft.com/office/drawing/2014/main" id="{C901406C-6FAF-4358-BF97-0D9291CE4C36}"/>
                </a:ext>
              </a:extLst>
            </p:cNvPr>
            <p:cNvSpPr/>
            <p:nvPr/>
          </p:nvSpPr>
          <p:spPr>
            <a:xfrm>
              <a:off x="6952106" y="2862748"/>
              <a:ext cx="545593" cy="573587"/>
            </a:xfrm>
            <a:prstGeom prst="mathMultiply">
              <a:avLst>
                <a:gd name="adj1" fmla="val 103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3" name="乘號 42">
              <a:extLst>
                <a:ext uri="{FF2B5EF4-FFF2-40B4-BE49-F238E27FC236}">
                  <a16:creationId xmlns:a16="http://schemas.microsoft.com/office/drawing/2014/main" id="{8E4C8638-DA23-496B-B480-5369BCE18F19}"/>
                </a:ext>
              </a:extLst>
            </p:cNvPr>
            <p:cNvSpPr/>
            <p:nvPr/>
          </p:nvSpPr>
          <p:spPr>
            <a:xfrm>
              <a:off x="5781272" y="3436335"/>
              <a:ext cx="545593" cy="573587"/>
            </a:xfrm>
            <a:prstGeom prst="mathMultiply">
              <a:avLst>
                <a:gd name="adj1" fmla="val 103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4" name="乘號 43">
              <a:extLst>
                <a:ext uri="{FF2B5EF4-FFF2-40B4-BE49-F238E27FC236}">
                  <a16:creationId xmlns:a16="http://schemas.microsoft.com/office/drawing/2014/main" id="{0649B627-4C9A-4A2A-8680-D9115B86B4C3}"/>
                </a:ext>
              </a:extLst>
            </p:cNvPr>
            <p:cNvSpPr/>
            <p:nvPr/>
          </p:nvSpPr>
          <p:spPr>
            <a:xfrm>
              <a:off x="6962059" y="3410844"/>
              <a:ext cx="545593" cy="573587"/>
            </a:xfrm>
            <a:prstGeom prst="mathMultiply">
              <a:avLst>
                <a:gd name="adj1" fmla="val 103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2184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9448800" y="6492875"/>
            <a:ext cx="2743200" cy="365125"/>
          </a:xfrm>
        </p:spPr>
        <p:txBody>
          <a:bodyPr/>
          <a:lstStyle/>
          <a:p>
            <a:fld id="{0C4D0668-C53B-4A51-870C-8A290EF953AE}" type="slidenum">
              <a:rPr lang="zh-TW" altLang="en-US" smtClean="0"/>
              <a:t>28</a:t>
            </a:fld>
            <a:endParaRPr lang="zh-TW" altLang="en-US"/>
          </a:p>
        </p:txBody>
      </p:sp>
      <p:grpSp>
        <p:nvGrpSpPr>
          <p:cNvPr id="4" name="群組 3">
            <a:extLst>
              <a:ext uri="{FF2B5EF4-FFF2-40B4-BE49-F238E27FC236}">
                <a16:creationId xmlns:a16="http://schemas.microsoft.com/office/drawing/2014/main" id="{0B58A85E-D601-418C-B5A9-AA0F4223EC52}"/>
              </a:ext>
            </a:extLst>
          </p:cNvPr>
          <p:cNvGrpSpPr/>
          <p:nvPr/>
        </p:nvGrpSpPr>
        <p:grpSpPr>
          <a:xfrm>
            <a:off x="0" y="0"/>
            <a:ext cx="1800000" cy="540000"/>
            <a:chOff x="0" y="0"/>
            <a:chExt cx="1800000" cy="540000"/>
          </a:xfrm>
        </p:grpSpPr>
        <p:grpSp>
          <p:nvGrpSpPr>
            <p:cNvPr id="16" name="群組 15">
              <a:extLst>
                <a:ext uri="{FF2B5EF4-FFF2-40B4-BE49-F238E27FC236}">
                  <a16:creationId xmlns:a16="http://schemas.microsoft.com/office/drawing/2014/main" id="{B5015E5D-1BA9-42E4-BEC2-084F000B9685}"/>
                </a:ext>
              </a:extLst>
            </p:cNvPr>
            <p:cNvGrpSpPr/>
            <p:nvPr/>
          </p:nvGrpSpPr>
          <p:grpSpPr>
            <a:xfrm>
              <a:off x="0" y="0"/>
              <a:ext cx="1800000" cy="540000"/>
              <a:chOff x="-1" y="0"/>
              <a:chExt cx="1794295" cy="511612"/>
            </a:xfrm>
          </p:grpSpPr>
          <p:sp>
            <p:nvSpPr>
              <p:cNvPr id="18" name="矩形 17">
                <a:extLst>
                  <a:ext uri="{FF2B5EF4-FFF2-40B4-BE49-F238E27FC236}">
                    <a16:creationId xmlns:a16="http://schemas.microsoft.com/office/drawing/2014/main" id="{0CC4721F-3C37-4704-8392-C030DD4E8A68}"/>
                  </a:ext>
                </a:extLst>
              </p:cNvPr>
              <p:cNvSpPr/>
              <p:nvPr/>
            </p:nvSpPr>
            <p:spPr>
              <a:xfrm>
                <a:off x="0" y="0"/>
                <a:ext cx="1794294" cy="419934"/>
              </a:xfrm>
              <a:prstGeom prst="rect">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95D9389D-D808-46B9-82A8-3117CDF194A9}"/>
                  </a:ext>
                </a:extLst>
              </p:cNvPr>
              <p:cNvSpPr/>
              <p:nvPr/>
            </p:nvSpPr>
            <p:spPr>
              <a:xfrm>
                <a:off x="-1" y="419934"/>
                <a:ext cx="1794293" cy="91678"/>
              </a:xfrm>
              <a:prstGeom prst="rect">
                <a:avLst/>
              </a:prstGeom>
              <a:solidFill>
                <a:srgbClr val="002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20" name="文字方塊 19">
              <a:extLst>
                <a:ext uri="{FF2B5EF4-FFF2-40B4-BE49-F238E27FC236}">
                  <a16:creationId xmlns:a16="http://schemas.microsoft.com/office/drawing/2014/main" id="{BEE188B6-3842-4FBD-BCA0-7D1A8811284D}"/>
                </a:ext>
              </a:extLst>
            </p:cNvPr>
            <p:cNvSpPr txBox="1"/>
            <p:nvPr/>
          </p:nvSpPr>
          <p:spPr>
            <a:xfrm>
              <a:off x="565612" y="21563"/>
              <a:ext cx="668773" cy="400110"/>
            </a:xfrm>
            <a:prstGeom prst="rect">
              <a:avLst/>
            </a:prstGeom>
            <a:noFill/>
          </p:spPr>
          <p:txBody>
            <a:bodyPr wrap="none" rtlCol="0">
              <a:spAutoFit/>
            </a:bodyPr>
            <a:lstStyle/>
            <a:p>
              <a:r>
                <a:rPr lang="en-US" altLang="zh-TW" sz="2000" b="1" dirty="0">
                  <a:solidFill>
                    <a:srgbClr val="150201"/>
                  </a:solidFill>
                  <a:latin typeface="Arial" panose="020B0604020202020204" pitchFamily="34" charset="0"/>
                  <a:cs typeface="Arial" panose="020B0604020202020204" pitchFamily="34" charset="0"/>
                </a:rPr>
                <a:t>Aim</a:t>
              </a:r>
              <a:endParaRPr lang="zh-TW" altLang="en-US" sz="2000" dirty="0">
                <a:solidFill>
                  <a:srgbClr val="150201"/>
                </a:solidFill>
              </a:endParaRPr>
            </a:p>
          </p:txBody>
        </p:sp>
      </p:grpSp>
      <p:pic>
        <p:nvPicPr>
          <p:cNvPr id="3" name="圖片 2">
            <a:extLst>
              <a:ext uri="{FF2B5EF4-FFF2-40B4-BE49-F238E27FC236}">
                <a16:creationId xmlns:a16="http://schemas.microsoft.com/office/drawing/2014/main" id="{B4B09396-90AE-4D3A-AE36-4B1D65B1E9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0" b="96602" l="8756" r="93548">
                        <a14:foregroundMark x1="40092" y1="9709" x2="40553" y2="5340"/>
                        <a14:foregroundMark x1="88479" y1="29612" x2="91244" y2="29612"/>
                        <a14:foregroundMark x1="69124" y1="93204" x2="34562" y2="92233"/>
                        <a14:foregroundMark x1="93088" y1="70388" x2="91244" y2="69903"/>
                        <a14:foregroundMark x1="10138" y1="69417" x2="8756" y2="69417"/>
                        <a14:foregroundMark x1="31797" y1="96117" x2="33180" y2="96117"/>
                        <a14:foregroundMark x1="72350" y1="95146" x2="71889" y2="97087"/>
                        <a14:foregroundMark x1="92627" y1="52427" x2="93548" y2="52913"/>
                      </a14:backgroundRemoval>
                    </a14:imgEffect>
                  </a14:imgLayer>
                </a14:imgProps>
              </a:ext>
            </a:extLst>
          </a:blip>
          <a:stretch>
            <a:fillRect/>
          </a:stretch>
        </p:blipFill>
        <p:spPr>
          <a:xfrm>
            <a:off x="9237477" y="565810"/>
            <a:ext cx="2299016" cy="2182477"/>
          </a:xfrm>
          <a:prstGeom prst="rect">
            <a:avLst/>
          </a:prstGeom>
        </p:spPr>
      </p:pic>
      <p:pic>
        <p:nvPicPr>
          <p:cNvPr id="17" name="圖片 16">
            <a:extLst>
              <a:ext uri="{FF2B5EF4-FFF2-40B4-BE49-F238E27FC236}">
                <a16:creationId xmlns:a16="http://schemas.microsoft.com/office/drawing/2014/main" id="{62F82C4D-6A7A-43EF-ACF4-AD035E11484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67" b="95556" l="3756" r="94836">
                        <a14:foregroundMark x1="24413" y1="11556" x2="5634" y2="43556"/>
                        <a14:foregroundMark x1="5634" y1="43556" x2="15493" y2="79556"/>
                        <a14:foregroundMark x1="15493" y1="79556" x2="49765" y2="96000"/>
                        <a14:foregroundMark x1="49765" y1="96000" x2="84507" y2="80444"/>
                        <a14:foregroundMark x1="84507" y1="80444" x2="95305" y2="43556"/>
                        <a14:foregroundMark x1="95305" y1="43556" x2="72300" y2="12889"/>
                        <a14:foregroundMark x1="72300" y1="12889" x2="35681" y2="3111"/>
                        <a14:foregroundMark x1="35681" y1="3111" x2="20188" y2="9778"/>
                        <a14:foregroundMark x1="29577" y1="6667" x2="37559" y2="6667"/>
                        <a14:foregroundMark x1="31455" y1="8000" x2="23474" y2="11556"/>
                        <a14:foregroundMark x1="7042" y1="48889" x2="5164" y2="72444"/>
                        <a14:foregroundMark x1="32394" y1="93778" x2="62911" y2="94222"/>
                        <a14:foregroundMark x1="87324" y1="75111" x2="92019" y2="38222"/>
                        <a14:foregroundMark x1="92019" y1="38222" x2="92488" y2="70667"/>
                        <a14:foregroundMark x1="84038" y1="75556" x2="75117" y2="88000"/>
                        <a14:foregroundMark x1="75587" y1="75111" x2="75587" y2="75111"/>
                        <a14:foregroundMark x1="76995" y1="81778" x2="82160" y2="74222"/>
                        <a14:foregroundMark x1="93897" y1="61333" x2="93897" y2="61333"/>
                        <a14:foregroundMark x1="95305" y1="47556" x2="95305" y2="64889"/>
                        <a14:foregroundMark x1="7981" y1="50222" x2="10329" y2="36444"/>
                        <a14:foregroundMark x1="32864" y1="8889" x2="69014" y2="15111"/>
                        <a14:foregroundMark x1="22535" y1="12889" x2="14554" y2="16444"/>
                        <a14:foregroundMark x1="16901" y1="12889" x2="7981" y2="47111"/>
                        <a14:foregroundMark x1="7981" y1="47111" x2="3756" y2="37778"/>
                        <a14:foregroundMark x1="3756" y1="52444" x2="3756" y2="61778"/>
                        <a14:foregroundMark x1="2817" y1="48889" x2="18310" y2="82222"/>
                        <a14:foregroundMark x1="18310" y1="82222" x2="32864" y2="95556"/>
                      </a14:backgroundRemoval>
                    </a14:imgEffect>
                  </a14:imgLayer>
                </a14:imgProps>
              </a:ext>
            </a:extLst>
          </a:blip>
          <a:stretch>
            <a:fillRect/>
          </a:stretch>
        </p:blipFill>
        <p:spPr>
          <a:xfrm>
            <a:off x="9841219" y="3860035"/>
            <a:ext cx="1277409" cy="1349375"/>
          </a:xfrm>
          <a:prstGeom prst="rect">
            <a:avLst/>
          </a:prstGeom>
        </p:spPr>
      </p:pic>
      <p:pic>
        <p:nvPicPr>
          <p:cNvPr id="24" name="圖片 23">
            <a:extLst>
              <a:ext uri="{FF2B5EF4-FFF2-40B4-BE49-F238E27FC236}">
                <a16:creationId xmlns:a16="http://schemas.microsoft.com/office/drawing/2014/main" id="{22796A24-C9C7-46C3-9B32-A433914A4D10}"/>
              </a:ext>
            </a:extLst>
          </p:cNvPr>
          <p:cNvPicPr>
            <a:picLocks noChangeAspect="1"/>
          </p:cNvPicPr>
          <p:nvPr/>
        </p:nvPicPr>
        <p:blipFill>
          <a:blip r:embed="rId7"/>
          <a:stretch>
            <a:fillRect/>
          </a:stretch>
        </p:blipFill>
        <p:spPr>
          <a:xfrm>
            <a:off x="8891351" y="2918916"/>
            <a:ext cx="1495634" cy="666843"/>
          </a:xfrm>
          <a:prstGeom prst="rect">
            <a:avLst/>
          </a:prstGeom>
        </p:spPr>
      </p:pic>
      <p:pic>
        <p:nvPicPr>
          <p:cNvPr id="25" name="圖片 24">
            <a:extLst>
              <a:ext uri="{FF2B5EF4-FFF2-40B4-BE49-F238E27FC236}">
                <a16:creationId xmlns:a16="http://schemas.microsoft.com/office/drawing/2014/main" id="{13117A65-7573-478F-BD24-4474330C6A82}"/>
              </a:ext>
            </a:extLst>
          </p:cNvPr>
          <p:cNvPicPr>
            <a:picLocks noChangeAspect="1"/>
          </p:cNvPicPr>
          <p:nvPr/>
        </p:nvPicPr>
        <p:blipFill>
          <a:blip r:embed="rId8"/>
          <a:stretch>
            <a:fillRect/>
          </a:stretch>
        </p:blipFill>
        <p:spPr>
          <a:xfrm>
            <a:off x="10552665" y="2894921"/>
            <a:ext cx="1457528" cy="724001"/>
          </a:xfrm>
          <a:prstGeom prst="rect">
            <a:avLst/>
          </a:prstGeom>
        </p:spPr>
      </p:pic>
      <p:pic>
        <p:nvPicPr>
          <p:cNvPr id="26" name="圖片 25">
            <a:extLst>
              <a:ext uri="{FF2B5EF4-FFF2-40B4-BE49-F238E27FC236}">
                <a16:creationId xmlns:a16="http://schemas.microsoft.com/office/drawing/2014/main" id="{A127F9AB-A01D-49DD-87C7-4DF421890412}"/>
              </a:ext>
            </a:extLst>
          </p:cNvPr>
          <p:cNvPicPr>
            <a:picLocks noChangeAspect="1"/>
          </p:cNvPicPr>
          <p:nvPr/>
        </p:nvPicPr>
        <p:blipFill>
          <a:blip r:embed="rId9"/>
          <a:stretch>
            <a:fillRect/>
          </a:stretch>
        </p:blipFill>
        <p:spPr>
          <a:xfrm>
            <a:off x="9693872" y="5809254"/>
            <a:ext cx="1552792" cy="666843"/>
          </a:xfrm>
          <a:prstGeom prst="rect">
            <a:avLst/>
          </a:prstGeom>
        </p:spPr>
      </p:pic>
      <p:grpSp>
        <p:nvGrpSpPr>
          <p:cNvPr id="32" name="群組 31">
            <a:extLst>
              <a:ext uri="{FF2B5EF4-FFF2-40B4-BE49-F238E27FC236}">
                <a16:creationId xmlns:a16="http://schemas.microsoft.com/office/drawing/2014/main" id="{CB2D0B20-6864-4AC4-935E-9208378F0FFA}"/>
              </a:ext>
            </a:extLst>
          </p:cNvPr>
          <p:cNvGrpSpPr/>
          <p:nvPr/>
        </p:nvGrpSpPr>
        <p:grpSpPr>
          <a:xfrm>
            <a:off x="10227924" y="3177000"/>
            <a:ext cx="505267" cy="504000"/>
            <a:chOff x="10120559" y="2480250"/>
            <a:chExt cx="505267" cy="504000"/>
          </a:xfrm>
        </p:grpSpPr>
        <p:sp>
          <p:nvSpPr>
            <p:cNvPr id="30" name="橢圓 29">
              <a:extLst>
                <a:ext uri="{FF2B5EF4-FFF2-40B4-BE49-F238E27FC236}">
                  <a16:creationId xmlns:a16="http://schemas.microsoft.com/office/drawing/2014/main" id="{76D47009-F666-4F3D-AFB6-30BD7A10D138}"/>
                </a:ext>
              </a:extLst>
            </p:cNvPr>
            <p:cNvSpPr/>
            <p:nvPr/>
          </p:nvSpPr>
          <p:spPr>
            <a:xfrm>
              <a:off x="10120559" y="2480250"/>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31" name="文字方塊 30">
              <a:extLst>
                <a:ext uri="{FF2B5EF4-FFF2-40B4-BE49-F238E27FC236}">
                  <a16:creationId xmlns:a16="http://schemas.microsoft.com/office/drawing/2014/main" id="{20EDEE02-9D64-46A9-907C-A4BCAE81CC2A}"/>
                </a:ext>
              </a:extLst>
            </p:cNvPr>
            <p:cNvSpPr txBox="1"/>
            <p:nvPr/>
          </p:nvSpPr>
          <p:spPr>
            <a:xfrm>
              <a:off x="10120559" y="2553176"/>
              <a:ext cx="505267" cy="369332"/>
            </a:xfrm>
            <a:prstGeom prst="rect">
              <a:avLst/>
            </a:prstGeom>
            <a:noFill/>
          </p:spPr>
          <p:txBody>
            <a:bodyPr wrap="none" rtlCol="0">
              <a:spAutoFit/>
            </a:bodyPr>
            <a:lstStyle/>
            <a:p>
              <a:r>
                <a:rPr lang="en-US" altLang="zh-TW" b="1" dirty="0"/>
                <a:t>Me</a:t>
              </a:r>
              <a:endParaRPr lang="zh-TW" altLang="en-US" b="1" dirty="0"/>
            </a:p>
          </p:txBody>
        </p:sp>
      </p:grpSp>
      <p:cxnSp>
        <p:nvCxnSpPr>
          <p:cNvPr id="34" name="直線接點 33">
            <a:extLst>
              <a:ext uri="{FF2B5EF4-FFF2-40B4-BE49-F238E27FC236}">
                <a16:creationId xmlns:a16="http://schemas.microsoft.com/office/drawing/2014/main" id="{FE687E78-5A68-4C62-8A41-F49DE1ED76FA}"/>
              </a:ext>
            </a:extLst>
          </p:cNvPr>
          <p:cNvCxnSpPr>
            <a:stCxn id="30" idx="4"/>
          </p:cNvCxnSpPr>
          <p:nvPr/>
        </p:nvCxnSpPr>
        <p:spPr>
          <a:xfrm>
            <a:off x="10479924" y="3681000"/>
            <a:ext cx="0" cy="2449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群組 34">
            <a:extLst>
              <a:ext uri="{FF2B5EF4-FFF2-40B4-BE49-F238E27FC236}">
                <a16:creationId xmlns:a16="http://schemas.microsoft.com/office/drawing/2014/main" id="{E856AEE5-9327-4F1F-99DF-6D1F00D232CE}"/>
              </a:ext>
            </a:extLst>
          </p:cNvPr>
          <p:cNvGrpSpPr/>
          <p:nvPr/>
        </p:nvGrpSpPr>
        <p:grpSpPr>
          <a:xfrm>
            <a:off x="10209879" y="5408758"/>
            <a:ext cx="505267" cy="504000"/>
            <a:chOff x="10120559" y="2480250"/>
            <a:chExt cx="505267" cy="504000"/>
          </a:xfrm>
        </p:grpSpPr>
        <p:sp>
          <p:nvSpPr>
            <p:cNvPr id="36" name="橢圓 35">
              <a:extLst>
                <a:ext uri="{FF2B5EF4-FFF2-40B4-BE49-F238E27FC236}">
                  <a16:creationId xmlns:a16="http://schemas.microsoft.com/office/drawing/2014/main" id="{EF26D739-8ED5-41A5-A521-24B309CEF5EF}"/>
                </a:ext>
              </a:extLst>
            </p:cNvPr>
            <p:cNvSpPr/>
            <p:nvPr/>
          </p:nvSpPr>
          <p:spPr>
            <a:xfrm>
              <a:off x="10120559" y="2480250"/>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37" name="文字方塊 36">
              <a:extLst>
                <a:ext uri="{FF2B5EF4-FFF2-40B4-BE49-F238E27FC236}">
                  <a16:creationId xmlns:a16="http://schemas.microsoft.com/office/drawing/2014/main" id="{F97881D0-5CD3-4289-A598-9114624D9920}"/>
                </a:ext>
              </a:extLst>
            </p:cNvPr>
            <p:cNvSpPr txBox="1"/>
            <p:nvPr/>
          </p:nvSpPr>
          <p:spPr>
            <a:xfrm>
              <a:off x="10120559" y="2553176"/>
              <a:ext cx="505267" cy="369332"/>
            </a:xfrm>
            <a:prstGeom prst="rect">
              <a:avLst/>
            </a:prstGeom>
            <a:noFill/>
          </p:spPr>
          <p:txBody>
            <a:bodyPr wrap="none" rtlCol="0">
              <a:spAutoFit/>
            </a:bodyPr>
            <a:lstStyle/>
            <a:p>
              <a:r>
                <a:rPr lang="en-US" altLang="zh-TW" b="1" dirty="0"/>
                <a:t>Me</a:t>
              </a:r>
              <a:endParaRPr lang="zh-TW" altLang="en-US" b="1" dirty="0"/>
            </a:p>
          </p:txBody>
        </p:sp>
      </p:grpSp>
      <p:cxnSp>
        <p:nvCxnSpPr>
          <p:cNvPr id="38" name="直線接點 37">
            <a:extLst>
              <a:ext uri="{FF2B5EF4-FFF2-40B4-BE49-F238E27FC236}">
                <a16:creationId xmlns:a16="http://schemas.microsoft.com/office/drawing/2014/main" id="{1376EA3D-BE01-43BC-B6A6-D56C3129EBA1}"/>
              </a:ext>
            </a:extLst>
          </p:cNvPr>
          <p:cNvCxnSpPr/>
          <p:nvPr/>
        </p:nvCxnSpPr>
        <p:spPr>
          <a:xfrm>
            <a:off x="10456156" y="5158860"/>
            <a:ext cx="0" cy="2449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文字方塊 38">
            <a:extLst>
              <a:ext uri="{FF2B5EF4-FFF2-40B4-BE49-F238E27FC236}">
                <a16:creationId xmlns:a16="http://schemas.microsoft.com/office/drawing/2014/main" id="{8B7E3AA8-752B-4024-8282-60763FB55688}"/>
              </a:ext>
            </a:extLst>
          </p:cNvPr>
          <p:cNvSpPr txBox="1"/>
          <p:nvPr/>
        </p:nvSpPr>
        <p:spPr>
          <a:xfrm>
            <a:off x="9587168" y="151399"/>
            <a:ext cx="1737976" cy="400110"/>
          </a:xfrm>
          <a:prstGeom prst="rect">
            <a:avLst/>
          </a:prstGeom>
          <a:noFill/>
        </p:spPr>
        <p:txBody>
          <a:bodyPr wrap="none" rtlCol="0">
            <a:spAutoFit/>
          </a:bodyPr>
          <a:lstStyle/>
          <a:p>
            <a:r>
              <a:rPr lang="en-US" altLang="zh-TW" sz="2000" b="1" dirty="0"/>
              <a:t>Cancer Cells</a:t>
            </a:r>
            <a:endParaRPr lang="zh-TW" altLang="en-US" sz="2000" b="1" dirty="0"/>
          </a:p>
        </p:txBody>
      </p:sp>
      <p:sp>
        <p:nvSpPr>
          <p:cNvPr id="40" name="文字方塊 39">
            <a:extLst>
              <a:ext uri="{FF2B5EF4-FFF2-40B4-BE49-F238E27FC236}">
                <a16:creationId xmlns:a16="http://schemas.microsoft.com/office/drawing/2014/main" id="{2AEDEC76-ACFB-4D03-87FD-6C27A60DC2C5}"/>
              </a:ext>
            </a:extLst>
          </p:cNvPr>
          <p:cNvSpPr txBox="1"/>
          <p:nvPr/>
        </p:nvSpPr>
        <p:spPr>
          <a:xfrm>
            <a:off x="9913101" y="4404614"/>
            <a:ext cx="1133644" cy="369332"/>
          </a:xfrm>
          <a:prstGeom prst="rect">
            <a:avLst/>
          </a:prstGeom>
          <a:noFill/>
        </p:spPr>
        <p:txBody>
          <a:bodyPr wrap="none" rtlCol="0">
            <a:spAutoFit/>
          </a:bodyPr>
          <a:lstStyle/>
          <a:p>
            <a:r>
              <a:rPr lang="en-US" altLang="zh-TW" b="1" dirty="0" err="1"/>
              <a:t>CircRNA</a:t>
            </a:r>
            <a:endParaRPr lang="zh-TW" altLang="en-US" b="1" dirty="0"/>
          </a:p>
        </p:txBody>
      </p:sp>
      <p:pic>
        <p:nvPicPr>
          <p:cNvPr id="27" name="圖片 26">
            <a:extLst>
              <a:ext uri="{FF2B5EF4-FFF2-40B4-BE49-F238E27FC236}">
                <a16:creationId xmlns:a16="http://schemas.microsoft.com/office/drawing/2014/main" id="{3B6CC852-9905-4ED1-8DB2-1B32297FEDEF}"/>
              </a:ext>
            </a:extLst>
          </p:cNvPr>
          <p:cNvPicPr>
            <a:picLocks noChangeAspect="1"/>
          </p:cNvPicPr>
          <p:nvPr/>
        </p:nvPicPr>
        <p:blipFill>
          <a:blip r:embed="rId10"/>
          <a:stretch>
            <a:fillRect/>
          </a:stretch>
        </p:blipFill>
        <p:spPr>
          <a:xfrm>
            <a:off x="261155" y="555478"/>
            <a:ext cx="8301795" cy="6217662"/>
          </a:xfrm>
          <a:prstGeom prst="rect">
            <a:avLst/>
          </a:prstGeom>
        </p:spPr>
      </p:pic>
    </p:spTree>
    <p:extLst>
      <p:ext uri="{BB962C8B-B14F-4D97-AF65-F5344CB8AC3E}">
        <p14:creationId xmlns:p14="http://schemas.microsoft.com/office/powerpoint/2010/main" val="14311861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投影片編號版面配置區 7"/>
          <p:cNvSpPr>
            <a:spLocks noGrp="1"/>
          </p:cNvSpPr>
          <p:nvPr>
            <p:ph type="sldNum" sz="quarter" idx="12"/>
          </p:nvPr>
        </p:nvSpPr>
        <p:spPr>
          <a:xfrm>
            <a:off x="9448800" y="6492875"/>
            <a:ext cx="2743200" cy="365125"/>
          </a:xfrm>
        </p:spPr>
        <p:txBody>
          <a:bodyPr/>
          <a:lstStyle/>
          <a:p>
            <a:fld id="{0C4D0668-C53B-4A51-870C-8A290EF953AE}" type="slidenum">
              <a:rPr lang="zh-TW" altLang="en-US" smtClean="0"/>
              <a:t>29</a:t>
            </a:fld>
            <a:endParaRPr lang="zh-TW" altLang="en-US" dirty="0"/>
          </a:p>
        </p:txBody>
      </p:sp>
      <p:pic>
        <p:nvPicPr>
          <p:cNvPr id="16" name="圖片 15">
            <a:extLst>
              <a:ext uri="{FF2B5EF4-FFF2-40B4-BE49-F238E27FC236}">
                <a16:creationId xmlns:a16="http://schemas.microsoft.com/office/drawing/2014/main" id="{B7CB436A-DD6E-48CD-A5C6-8C881CD8A5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99" t="14337" r="2477" b="13028"/>
          <a:stretch/>
        </p:blipFill>
        <p:spPr>
          <a:xfrm>
            <a:off x="8095376" y="983235"/>
            <a:ext cx="3794620" cy="4981338"/>
          </a:xfrm>
          <a:prstGeom prst="rect">
            <a:avLst/>
          </a:prstGeom>
        </p:spPr>
      </p:pic>
      <p:pic>
        <p:nvPicPr>
          <p:cNvPr id="20" name="圖片 19">
            <a:extLst>
              <a:ext uri="{FF2B5EF4-FFF2-40B4-BE49-F238E27FC236}">
                <a16:creationId xmlns:a16="http://schemas.microsoft.com/office/drawing/2014/main" id="{BEE15D1F-3A4A-4ECA-8EEC-A888EAEB9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10" t="14337" r="34771" b="13028"/>
          <a:stretch/>
        </p:blipFill>
        <p:spPr>
          <a:xfrm>
            <a:off x="4219662" y="983235"/>
            <a:ext cx="3733101" cy="4981338"/>
          </a:xfrm>
          <a:prstGeom prst="rect">
            <a:avLst/>
          </a:prstGeom>
        </p:spPr>
      </p:pic>
      <p:pic>
        <p:nvPicPr>
          <p:cNvPr id="22" name="圖片 21">
            <a:extLst>
              <a:ext uri="{FF2B5EF4-FFF2-40B4-BE49-F238E27FC236}">
                <a16:creationId xmlns:a16="http://schemas.microsoft.com/office/drawing/2014/main" id="{8E89D394-26D0-4174-AEE2-1C698AEFF9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7" t="14337" r="66904" b="13028"/>
          <a:stretch/>
        </p:blipFill>
        <p:spPr>
          <a:xfrm>
            <a:off x="302004" y="983235"/>
            <a:ext cx="3733101" cy="4981338"/>
          </a:xfrm>
          <a:prstGeom prst="rect">
            <a:avLst/>
          </a:prstGeom>
          <a:ln>
            <a:noFill/>
          </a:ln>
        </p:spPr>
      </p:pic>
    </p:spTree>
    <p:extLst>
      <p:ext uri="{BB962C8B-B14F-4D97-AF65-F5344CB8AC3E}">
        <p14:creationId xmlns:p14="http://schemas.microsoft.com/office/powerpoint/2010/main" val="245991187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圓角 1">
            <a:extLst>
              <a:ext uri="{FF2B5EF4-FFF2-40B4-BE49-F238E27FC236}">
                <a16:creationId xmlns:a16="http://schemas.microsoft.com/office/drawing/2014/main" id="{CE0C4FBF-421C-4A0C-A421-68C787B56DDD}"/>
              </a:ext>
            </a:extLst>
          </p:cNvPr>
          <p:cNvSpPr/>
          <p:nvPr/>
        </p:nvSpPr>
        <p:spPr>
          <a:xfrm>
            <a:off x="343949" y="1650695"/>
            <a:ext cx="11526473" cy="3053269"/>
          </a:xfrm>
          <a:prstGeom prst="roundRect">
            <a:avLst>
              <a:gd name="adj" fmla="val 13613"/>
            </a:avLst>
          </a:prstGeom>
          <a:solidFill>
            <a:srgbClr val="FFF5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E71C0C42-16E6-444F-80AE-99FE77F7E6FC}"/>
              </a:ext>
            </a:extLst>
          </p:cNvPr>
          <p:cNvSpPr txBox="1"/>
          <p:nvPr/>
        </p:nvSpPr>
        <p:spPr>
          <a:xfrm>
            <a:off x="4318073" y="2149919"/>
            <a:ext cx="3578224" cy="707886"/>
          </a:xfrm>
          <a:prstGeom prst="rect">
            <a:avLst/>
          </a:prstGeom>
          <a:noFill/>
        </p:spPr>
        <p:txBody>
          <a:bodyPr wrap="none" rtlCol="0">
            <a:spAutoFit/>
          </a:bodyPr>
          <a:lstStyle/>
          <a:p>
            <a:r>
              <a:rPr lang="en-US" altLang="zh-TW" sz="4000" b="1" dirty="0">
                <a:solidFill>
                  <a:srgbClr val="FF0000"/>
                </a:solidFill>
                <a:latin typeface="Arial" panose="020B0604020202020204" pitchFamily="34" charset="0"/>
                <a:cs typeface="Arial" panose="020B0604020202020204" pitchFamily="34" charset="0"/>
              </a:rPr>
              <a:t>circular RNAs</a:t>
            </a:r>
            <a:endParaRPr lang="zh-TW" altLang="en-US" sz="4000" dirty="0">
              <a:solidFill>
                <a:srgbClr val="FF0000"/>
              </a:solidFill>
            </a:endParaRPr>
          </a:p>
        </p:txBody>
      </p:sp>
      <p:sp>
        <p:nvSpPr>
          <p:cNvPr id="6" name="文字方塊 5">
            <a:extLst>
              <a:ext uri="{FF2B5EF4-FFF2-40B4-BE49-F238E27FC236}">
                <a16:creationId xmlns:a16="http://schemas.microsoft.com/office/drawing/2014/main" id="{2B700A55-D260-47FE-BB4F-C54440AE14A0}"/>
              </a:ext>
            </a:extLst>
          </p:cNvPr>
          <p:cNvSpPr txBox="1"/>
          <p:nvPr/>
        </p:nvSpPr>
        <p:spPr>
          <a:xfrm>
            <a:off x="1958453" y="3318188"/>
            <a:ext cx="8297464" cy="707886"/>
          </a:xfrm>
          <a:prstGeom prst="rect">
            <a:avLst/>
          </a:prstGeom>
          <a:noFill/>
        </p:spPr>
        <p:txBody>
          <a:bodyPr wrap="none" rtlCol="0">
            <a:spAutoFit/>
          </a:bodyPr>
          <a:lstStyle/>
          <a:p>
            <a:r>
              <a:rPr lang="en-US" altLang="zh-TW" sz="4000" b="1" dirty="0">
                <a:solidFill>
                  <a:srgbClr val="FF0000"/>
                </a:solidFill>
                <a:latin typeface="Arial" panose="020B0604020202020204" pitchFamily="34" charset="0"/>
                <a:cs typeface="Arial" panose="020B0604020202020204" pitchFamily="34" charset="0"/>
              </a:rPr>
              <a:t>N</a:t>
            </a:r>
            <a:r>
              <a:rPr lang="en-US" altLang="zh-TW" sz="4000" b="1" baseline="30000" dirty="0">
                <a:solidFill>
                  <a:srgbClr val="FF0000"/>
                </a:solidFill>
                <a:latin typeface="Arial" panose="020B0604020202020204" pitchFamily="34" charset="0"/>
                <a:cs typeface="Arial" panose="020B0604020202020204" pitchFamily="34" charset="0"/>
              </a:rPr>
              <a:t>6</a:t>
            </a:r>
            <a:r>
              <a:rPr lang="en-US" altLang="zh-TW" sz="4000" b="1" dirty="0">
                <a:solidFill>
                  <a:srgbClr val="FF0000"/>
                </a:solidFill>
                <a:latin typeface="Arial" panose="020B0604020202020204" pitchFamily="34" charset="0"/>
                <a:cs typeface="Arial" panose="020B0604020202020204" pitchFamily="34" charset="0"/>
              </a:rPr>
              <a:t>-methyladenosine modification</a:t>
            </a:r>
            <a:endParaRPr lang="zh-TW" altLang="en-US" sz="4000" dirty="0">
              <a:solidFill>
                <a:srgbClr val="FF0000"/>
              </a:solidFill>
            </a:endParaRPr>
          </a:p>
        </p:txBody>
      </p:sp>
      <p:sp>
        <p:nvSpPr>
          <p:cNvPr id="5" name="投影片編號版面配置區 7">
            <a:extLst>
              <a:ext uri="{FF2B5EF4-FFF2-40B4-BE49-F238E27FC236}">
                <a16:creationId xmlns:a16="http://schemas.microsoft.com/office/drawing/2014/main" id="{AAF6660E-C294-4CC1-B589-5FAE5237757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3</a:t>
            </a:fld>
            <a:endParaRPr lang="zh-TW" altLang="en-US" dirty="0"/>
          </a:p>
        </p:txBody>
      </p:sp>
    </p:spTree>
    <p:extLst>
      <p:ext uri="{BB962C8B-B14F-4D97-AF65-F5344CB8AC3E}">
        <p14:creationId xmlns:p14="http://schemas.microsoft.com/office/powerpoint/2010/main" val="12892710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6">
                                            <p:txEl>
                                              <p:pRg st="0" end="0"/>
                                            </p:txEl>
                                          </p:spTgt>
                                        </p:tgtEl>
                                        <p:attrNameLst>
                                          <p:attrName>style.color</p:attrName>
                                        </p:attrNameLst>
                                      </p:cBhvr>
                                      <p:to>
                                        <a:srgbClr val="AEABA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ABB401FD-B949-4E19-BF0A-932445654FCB}"/>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30</a:t>
            </a:fld>
            <a:endParaRPr lang="zh-TW" altLang="en-US"/>
          </a:p>
        </p:txBody>
      </p:sp>
      <p:grpSp>
        <p:nvGrpSpPr>
          <p:cNvPr id="5" name="群組 4">
            <a:extLst>
              <a:ext uri="{FF2B5EF4-FFF2-40B4-BE49-F238E27FC236}">
                <a16:creationId xmlns:a16="http://schemas.microsoft.com/office/drawing/2014/main" id="{DF9262CB-E464-4684-9236-35BD1B8AC59A}"/>
              </a:ext>
            </a:extLst>
          </p:cNvPr>
          <p:cNvGrpSpPr/>
          <p:nvPr/>
        </p:nvGrpSpPr>
        <p:grpSpPr>
          <a:xfrm>
            <a:off x="0" y="0"/>
            <a:ext cx="1440000" cy="540000"/>
            <a:chOff x="1486249" y="1822052"/>
            <a:chExt cx="1794295" cy="511612"/>
          </a:xfrm>
        </p:grpSpPr>
        <p:sp>
          <p:nvSpPr>
            <p:cNvPr id="6" name="矩形 5">
              <a:extLst>
                <a:ext uri="{FF2B5EF4-FFF2-40B4-BE49-F238E27FC236}">
                  <a16:creationId xmlns:a16="http://schemas.microsoft.com/office/drawing/2014/main" id="{4760312E-B927-438C-A925-7CE22B9DA19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DC5F36"/>
                  </a:solidFill>
                  <a:latin typeface="Arial" panose="020B0604020202020204" pitchFamily="34" charset="0"/>
                  <a:cs typeface="Arial" panose="020B0604020202020204" pitchFamily="34" charset="0"/>
                </a:rPr>
                <a:t>Results</a:t>
              </a:r>
              <a:endParaRPr lang="zh-TW" altLang="en-US" sz="2000" b="1" dirty="0">
                <a:solidFill>
                  <a:srgbClr val="DC5F36"/>
                </a:solidFill>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EE5DF7BF-8CFA-4F27-9FFA-577897960F41}"/>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a:extLst>
              <a:ext uri="{FF2B5EF4-FFF2-40B4-BE49-F238E27FC236}">
                <a16:creationId xmlns:a16="http://schemas.microsoft.com/office/drawing/2014/main" id="{0DAB26B4-C048-46C1-AB5A-1C269953AD5D}"/>
              </a:ext>
            </a:extLst>
          </p:cNvPr>
          <p:cNvSpPr/>
          <p:nvPr/>
        </p:nvSpPr>
        <p:spPr>
          <a:xfrm>
            <a:off x="0" y="82434"/>
            <a:ext cx="12191999"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The m</a:t>
            </a:r>
            <a:r>
              <a:rPr lang="en-US" altLang="zh-TW" sz="2400" b="1" baseline="30000" dirty="0">
                <a:latin typeface="Arial" panose="020B0604020202020204" pitchFamily="34" charset="0"/>
                <a:cs typeface="Arial" panose="020B0604020202020204" pitchFamily="34" charset="0"/>
              </a:rPr>
              <a:t>6</a:t>
            </a:r>
            <a:r>
              <a:rPr lang="en-US" altLang="zh-TW" sz="2400" b="1" dirty="0">
                <a:latin typeface="Arial" panose="020B0604020202020204" pitchFamily="34" charset="0"/>
                <a:cs typeface="Arial" panose="020B0604020202020204" pitchFamily="34" charset="0"/>
              </a:rPr>
              <a:t>A Modification Influenced </a:t>
            </a:r>
            <a:r>
              <a:rPr lang="en-US" altLang="zh-TW" sz="2400" b="1" i="1" dirty="0">
                <a:latin typeface="Arial" panose="020B0604020202020204" pitchFamily="34" charset="0"/>
                <a:cs typeface="Arial" panose="020B0604020202020204" pitchFamily="34" charset="0"/>
              </a:rPr>
              <a:t>CircARHGAP35</a:t>
            </a:r>
            <a:r>
              <a:rPr lang="en-US" altLang="zh-TW" sz="2400" b="1" dirty="0">
                <a:latin typeface="Arial" panose="020B0604020202020204" pitchFamily="34" charset="0"/>
                <a:cs typeface="Arial" panose="020B0604020202020204" pitchFamily="34" charset="0"/>
              </a:rPr>
              <a:t> Biogenesis </a:t>
            </a:r>
            <a:endParaRPr lang="zh-TW" altLang="en-US" sz="2400" b="1" dirty="0">
              <a:latin typeface="Arial" panose="020B0604020202020204" pitchFamily="34" charset="0"/>
              <a:cs typeface="Arial" panose="020B0604020202020204" pitchFamily="34" charset="0"/>
            </a:endParaRPr>
          </a:p>
        </p:txBody>
      </p:sp>
      <p:sp>
        <p:nvSpPr>
          <p:cNvPr id="15" name="矩形: 圓角 14">
            <a:extLst>
              <a:ext uri="{FF2B5EF4-FFF2-40B4-BE49-F238E27FC236}">
                <a16:creationId xmlns:a16="http://schemas.microsoft.com/office/drawing/2014/main" id="{29C611D1-9EFF-42D9-9149-087CA529DBF1}"/>
              </a:ext>
            </a:extLst>
          </p:cNvPr>
          <p:cNvSpPr/>
          <p:nvPr/>
        </p:nvSpPr>
        <p:spPr>
          <a:xfrm>
            <a:off x="6852" y="672094"/>
            <a:ext cx="1980000" cy="363985"/>
          </a:xfrm>
          <a:prstGeom prst="roundRect">
            <a:avLst>
              <a:gd name="adj" fmla="val 18972"/>
            </a:avLst>
          </a:prstGeom>
          <a:solidFill>
            <a:srgbClr val="FEF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CircARHGAP35</a:t>
            </a:r>
            <a:endParaRPr lang="zh-TW" altLang="en-US" b="1" i="1" dirty="0">
              <a:solidFill>
                <a:sysClr val="windowText" lastClr="000000"/>
              </a:solidFill>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7D41B57F-B798-428D-AA9F-3B546FD1A54A}"/>
              </a:ext>
            </a:extLst>
          </p:cNvPr>
          <p:cNvPicPr>
            <a:picLocks noChangeAspect="1"/>
          </p:cNvPicPr>
          <p:nvPr/>
        </p:nvPicPr>
        <p:blipFill>
          <a:blip r:embed="rId3"/>
          <a:stretch>
            <a:fillRect/>
          </a:stretch>
        </p:blipFill>
        <p:spPr>
          <a:xfrm>
            <a:off x="1472763" y="1386314"/>
            <a:ext cx="5438629" cy="763748"/>
          </a:xfrm>
          <a:prstGeom prst="rect">
            <a:avLst/>
          </a:prstGeom>
        </p:spPr>
      </p:pic>
      <p:pic>
        <p:nvPicPr>
          <p:cNvPr id="8" name="圖片 7">
            <a:extLst>
              <a:ext uri="{FF2B5EF4-FFF2-40B4-BE49-F238E27FC236}">
                <a16:creationId xmlns:a16="http://schemas.microsoft.com/office/drawing/2014/main" id="{A4C16D4D-2ABC-4E35-B95F-02DD63949C0D}"/>
              </a:ext>
            </a:extLst>
          </p:cNvPr>
          <p:cNvPicPr>
            <a:picLocks noChangeAspect="1"/>
          </p:cNvPicPr>
          <p:nvPr/>
        </p:nvPicPr>
        <p:blipFill>
          <a:blip r:embed="rId4"/>
          <a:stretch>
            <a:fillRect/>
          </a:stretch>
        </p:blipFill>
        <p:spPr>
          <a:xfrm>
            <a:off x="2802861" y="2657386"/>
            <a:ext cx="3796704" cy="2814300"/>
          </a:xfrm>
          <a:prstGeom prst="rect">
            <a:avLst/>
          </a:prstGeom>
        </p:spPr>
      </p:pic>
      <p:pic>
        <p:nvPicPr>
          <p:cNvPr id="9" name="圖片 8">
            <a:extLst>
              <a:ext uri="{FF2B5EF4-FFF2-40B4-BE49-F238E27FC236}">
                <a16:creationId xmlns:a16="http://schemas.microsoft.com/office/drawing/2014/main" id="{29C892D1-0803-48D5-A47B-FFECEA7D24FC}"/>
              </a:ext>
            </a:extLst>
          </p:cNvPr>
          <p:cNvPicPr>
            <a:picLocks noChangeAspect="1"/>
          </p:cNvPicPr>
          <p:nvPr/>
        </p:nvPicPr>
        <p:blipFill>
          <a:blip r:embed="rId5"/>
          <a:stretch>
            <a:fillRect/>
          </a:stretch>
        </p:blipFill>
        <p:spPr>
          <a:xfrm>
            <a:off x="7480097" y="1129648"/>
            <a:ext cx="3875814" cy="1596979"/>
          </a:xfrm>
          <a:prstGeom prst="rect">
            <a:avLst/>
          </a:prstGeom>
        </p:spPr>
      </p:pic>
      <p:pic>
        <p:nvPicPr>
          <p:cNvPr id="10" name="圖片 9">
            <a:extLst>
              <a:ext uri="{FF2B5EF4-FFF2-40B4-BE49-F238E27FC236}">
                <a16:creationId xmlns:a16="http://schemas.microsoft.com/office/drawing/2014/main" id="{01E7A144-D97A-440F-B46C-B8FFC94EC7E4}"/>
              </a:ext>
            </a:extLst>
          </p:cNvPr>
          <p:cNvPicPr>
            <a:picLocks noChangeAspect="1"/>
          </p:cNvPicPr>
          <p:nvPr/>
        </p:nvPicPr>
        <p:blipFill>
          <a:blip r:embed="rId6"/>
          <a:stretch>
            <a:fillRect/>
          </a:stretch>
        </p:blipFill>
        <p:spPr>
          <a:xfrm>
            <a:off x="8011373" y="3028262"/>
            <a:ext cx="2813262" cy="2954890"/>
          </a:xfrm>
          <a:prstGeom prst="rect">
            <a:avLst/>
          </a:prstGeom>
        </p:spPr>
      </p:pic>
      <p:sp>
        <p:nvSpPr>
          <p:cNvPr id="24" name="矩形 23">
            <a:extLst>
              <a:ext uri="{FF2B5EF4-FFF2-40B4-BE49-F238E27FC236}">
                <a16:creationId xmlns:a16="http://schemas.microsoft.com/office/drawing/2014/main" id="{6373251F-2EE8-4AEF-8893-00AE06F622F2}"/>
              </a:ext>
            </a:extLst>
          </p:cNvPr>
          <p:cNvSpPr/>
          <p:nvPr/>
        </p:nvSpPr>
        <p:spPr>
          <a:xfrm>
            <a:off x="3448891" y="3110728"/>
            <a:ext cx="482320" cy="2427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1" name="矩形 40">
            <a:extLst>
              <a:ext uri="{FF2B5EF4-FFF2-40B4-BE49-F238E27FC236}">
                <a16:creationId xmlns:a16="http://schemas.microsoft.com/office/drawing/2014/main" id="{913D207B-2C1F-4166-A8D0-AA3F207901C4}"/>
              </a:ext>
            </a:extLst>
          </p:cNvPr>
          <p:cNvSpPr/>
          <p:nvPr/>
        </p:nvSpPr>
        <p:spPr>
          <a:xfrm>
            <a:off x="5244746" y="3102887"/>
            <a:ext cx="601226" cy="2427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nvGrpSpPr>
          <p:cNvPr id="43" name="群組 42">
            <a:extLst>
              <a:ext uri="{FF2B5EF4-FFF2-40B4-BE49-F238E27FC236}">
                <a16:creationId xmlns:a16="http://schemas.microsoft.com/office/drawing/2014/main" id="{F68C8FAF-F374-4C57-ADC6-084BD381880D}"/>
              </a:ext>
            </a:extLst>
          </p:cNvPr>
          <p:cNvGrpSpPr/>
          <p:nvPr/>
        </p:nvGrpSpPr>
        <p:grpSpPr>
          <a:xfrm>
            <a:off x="184534" y="2463333"/>
            <a:ext cx="2281048" cy="2910349"/>
            <a:chOff x="336597" y="353016"/>
            <a:chExt cx="2281048" cy="2910349"/>
          </a:xfrm>
        </p:grpSpPr>
        <p:sp>
          <p:nvSpPr>
            <p:cNvPr id="44" name="矩形: 圓角 43">
              <a:extLst>
                <a:ext uri="{FF2B5EF4-FFF2-40B4-BE49-F238E27FC236}">
                  <a16:creationId xmlns:a16="http://schemas.microsoft.com/office/drawing/2014/main" id="{5FC482E3-6003-4B96-82C0-B2A1E7D86AD8}"/>
                </a:ext>
              </a:extLst>
            </p:cNvPr>
            <p:cNvSpPr/>
            <p:nvPr/>
          </p:nvSpPr>
          <p:spPr>
            <a:xfrm>
              <a:off x="336597" y="353016"/>
              <a:ext cx="2281048" cy="2910349"/>
            </a:xfrm>
            <a:prstGeom prst="roundRect">
              <a:avLst>
                <a:gd name="adj" fmla="val 10101"/>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nvGrpSpPr>
            <p:cNvPr id="45" name="群組 44">
              <a:extLst>
                <a:ext uri="{FF2B5EF4-FFF2-40B4-BE49-F238E27FC236}">
                  <a16:creationId xmlns:a16="http://schemas.microsoft.com/office/drawing/2014/main" id="{8B23261F-943A-4610-B91C-ED57418C72EF}"/>
                </a:ext>
              </a:extLst>
            </p:cNvPr>
            <p:cNvGrpSpPr/>
            <p:nvPr/>
          </p:nvGrpSpPr>
          <p:grpSpPr>
            <a:xfrm>
              <a:off x="625180" y="503095"/>
              <a:ext cx="1741357" cy="858677"/>
              <a:chOff x="2132544" y="709081"/>
              <a:chExt cx="2042529" cy="1274141"/>
            </a:xfrm>
          </p:grpSpPr>
          <p:pic>
            <p:nvPicPr>
              <p:cNvPr id="53" name="圖片 52">
                <a:extLst>
                  <a:ext uri="{FF2B5EF4-FFF2-40B4-BE49-F238E27FC236}">
                    <a16:creationId xmlns:a16="http://schemas.microsoft.com/office/drawing/2014/main" id="{E2618B32-C447-4E0A-9320-E16F4D9409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69" b="95522" l="5353" r="95075">
                            <a14:foregroundMark x1="15418" y1="51343" x2="29550" y2="28358"/>
                            <a14:foregroundMark x1="29550" y1="28358" x2="47966" y2="18507"/>
                            <a14:foregroundMark x1="47966" y1="18507" x2="68308" y2="21194"/>
                            <a14:foregroundMark x1="68308" y1="21194" x2="80086" y2="55821"/>
                            <a14:foregroundMark x1="93576" y1="59104" x2="95503" y2="72836"/>
                            <a14:foregroundMark x1="95503" y1="60000" x2="95717" y2="60597"/>
                            <a14:foregroundMark x1="56103" y1="9552" x2="44325" y2="6567"/>
                            <a14:foregroundMark x1="10064" y1="56716" x2="7066" y2="73433"/>
                            <a14:foregroundMark x1="16274" y1="86866" x2="18201" y2="95522"/>
                            <a14:foregroundMark x1="7495" y1="63881" x2="5567" y2="61194"/>
                            <a14:foregroundMark x1="71949" y1="95522" x2="71949" y2="95522"/>
                          </a14:backgroundRemoval>
                        </a14:imgEffect>
                      </a14:imgLayer>
                    </a14:imgProps>
                  </a:ext>
                </a:extLst>
              </a:blip>
              <a:stretch>
                <a:fillRect/>
              </a:stretch>
            </p:blipFill>
            <p:spPr>
              <a:xfrm>
                <a:off x="2132544" y="709081"/>
                <a:ext cx="2042529" cy="1274141"/>
              </a:xfrm>
              <a:prstGeom prst="rect">
                <a:avLst/>
              </a:prstGeom>
            </p:spPr>
          </p:pic>
          <p:sp>
            <p:nvSpPr>
              <p:cNvPr id="54" name="文字方塊 53">
                <a:extLst>
                  <a:ext uri="{FF2B5EF4-FFF2-40B4-BE49-F238E27FC236}">
                    <a16:creationId xmlns:a16="http://schemas.microsoft.com/office/drawing/2014/main" id="{399AAEEE-C016-479E-8BE9-E420C1AA2D5C}"/>
                  </a:ext>
                </a:extLst>
              </p:cNvPr>
              <p:cNvSpPr txBox="1"/>
              <p:nvPr/>
            </p:nvSpPr>
            <p:spPr>
              <a:xfrm>
                <a:off x="2476500" y="873714"/>
                <a:ext cx="1344752" cy="548030"/>
              </a:xfrm>
              <a:prstGeom prst="rect">
                <a:avLst/>
              </a:prstGeom>
              <a:noFill/>
            </p:spPr>
            <p:txBody>
              <a:bodyPr wrap="none" rtlCol="0">
                <a:spAutoFit/>
              </a:bodyPr>
              <a:lstStyle/>
              <a:p>
                <a:r>
                  <a:rPr lang="en-US" altLang="zh-TW" b="1" dirty="0"/>
                  <a:t>HNRNPL</a:t>
                </a:r>
                <a:endParaRPr lang="zh-TW" altLang="en-US" b="1" dirty="0"/>
              </a:p>
            </p:txBody>
          </p:sp>
        </p:grpSp>
        <p:grpSp>
          <p:nvGrpSpPr>
            <p:cNvPr id="46" name="群組 45">
              <a:extLst>
                <a:ext uri="{FF2B5EF4-FFF2-40B4-BE49-F238E27FC236}">
                  <a16:creationId xmlns:a16="http://schemas.microsoft.com/office/drawing/2014/main" id="{1FF7BA06-4DA6-4FB7-AA93-601289FC7B0D}"/>
                </a:ext>
              </a:extLst>
            </p:cNvPr>
            <p:cNvGrpSpPr/>
            <p:nvPr/>
          </p:nvGrpSpPr>
          <p:grpSpPr>
            <a:xfrm>
              <a:off x="1213567" y="1050014"/>
              <a:ext cx="518658" cy="504000"/>
              <a:chOff x="10120559" y="2624138"/>
              <a:chExt cx="518658" cy="504000"/>
            </a:xfrm>
          </p:grpSpPr>
          <p:sp>
            <p:nvSpPr>
              <p:cNvPr id="51" name="橢圓 50">
                <a:extLst>
                  <a:ext uri="{FF2B5EF4-FFF2-40B4-BE49-F238E27FC236}">
                    <a16:creationId xmlns:a16="http://schemas.microsoft.com/office/drawing/2014/main" id="{CEA8B074-A00E-4CC6-9FDB-404483452E21}"/>
                  </a:ext>
                </a:extLst>
              </p:cNvPr>
              <p:cNvSpPr/>
              <p:nvPr/>
            </p:nvSpPr>
            <p:spPr>
              <a:xfrm>
                <a:off x="10120559" y="2624138"/>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52" name="文字方塊 51">
                <a:extLst>
                  <a:ext uri="{FF2B5EF4-FFF2-40B4-BE49-F238E27FC236}">
                    <a16:creationId xmlns:a16="http://schemas.microsoft.com/office/drawing/2014/main" id="{9C4F3FCB-EC35-4983-B19D-48D96A4CFACF}"/>
                  </a:ext>
                </a:extLst>
              </p:cNvPr>
              <p:cNvSpPr txBox="1"/>
              <p:nvPr/>
            </p:nvSpPr>
            <p:spPr>
              <a:xfrm>
                <a:off x="10133950" y="2691472"/>
                <a:ext cx="505267" cy="369332"/>
              </a:xfrm>
              <a:prstGeom prst="rect">
                <a:avLst/>
              </a:prstGeom>
              <a:noFill/>
            </p:spPr>
            <p:txBody>
              <a:bodyPr wrap="none" rtlCol="0">
                <a:spAutoFit/>
              </a:bodyPr>
              <a:lstStyle/>
              <a:p>
                <a:r>
                  <a:rPr lang="en-US" altLang="zh-TW" b="1" dirty="0"/>
                  <a:t>Me</a:t>
                </a:r>
                <a:endParaRPr lang="zh-TW" altLang="en-US" b="1" dirty="0"/>
              </a:p>
            </p:txBody>
          </p:sp>
        </p:grpSp>
        <p:sp>
          <p:nvSpPr>
            <p:cNvPr id="47" name="文字方塊 46">
              <a:extLst>
                <a:ext uri="{FF2B5EF4-FFF2-40B4-BE49-F238E27FC236}">
                  <a16:creationId xmlns:a16="http://schemas.microsoft.com/office/drawing/2014/main" id="{441898F7-AF7A-4F05-9624-0BA8560281BB}"/>
                </a:ext>
              </a:extLst>
            </p:cNvPr>
            <p:cNvSpPr txBox="1"/>
            <p:nvPr/>
          </p:nvSpPr>
          <p:spPr>
            <a:xfrm>
              <a:off x="339701" y="2740513"/>
              <a:ext cx="2266390" cy="369332"/>
            </a:xfrm>
            <a:prstGeom prst="rect">
              <a:avLst/>
            </a:prstGeom>
            <a:noFill/>
          </p:spPr>
          <p:txBody>
            <a:bodyPr wrap="none" rtlCol="0">
              <a:spAutoFit/>
            </a:bodyPr>
            <a:lstStyle/>
            <a:p>
              <a:r>
                <a:rPr lang="en-US" altLang="zh-TW" b="1" dirty="0"/>
                <a:t>Pre-mRNA splicing</a:t>
              </a:r>
              <a:endParaRPr lang="zh-TW" altLang="en-US" b="1" dirty="0"/>
            </a:p>
          </p:txBody>
        </p:sp>
        <p:pic>
          <p:nvPicPr>
            <p:cNvPr id="48" name="圖片 47">
              <a:extLst>
                <a:ext uri="{FF2B5EF4-FFF2-40B4-BE49-F238E27FC236}">
                  <a16:creationId xmlns:a16="http://schemas.microsoft.com/office/drawing/2014/main" id="{B71B0150-857C-4132-A328-014B2351965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537" b="91463" l="1815" r="96976">
                          <a14:foregroundMark x1="5444" y1="62195" x2="5444" y2="62195"/>
                          <a14:foregroundMark x1="2016" y1="65854" x2="2016" y2="65854"/>
                          <a14:foregroundMark x1="92944" y1="74390" x2="92944" y2="74390"/>
                          <a14:foregroundMark x1="96976" y1="60976" x2="96976" y2="60976"/>
                          <a14:foregroundMark x1="40323" y1="91463" x2="40323" y2="91463"/>
                        </a14:backgroundRemoval>
                      </a14:imgEffect>
                    </a14:imgLayer>
                  </a14:imgProps>
                </a:ext>
              </a:extLst>
            </a:blip>
            <a:stretch>
              <a:fillRect/>
            </a:stretch>
          </p:blipFill>
          <p:spPr>
            <a:xfrm>
              <a:off x="499067" y="1511850"/>
              <a:ext cx="1947659" cy="321992"/>
            </a:xfrm>
            <a:prstGeom prst="rect">
              <a:avLst/>
            </a:prstGeom>
          </p:spPr>
        </p:pic>
        <p:pic>
          <p:nvPicPr>
            <p:cNvPr id="49" name="圖片 48">
              <a:extLst>
                <a:ext uri="{FF2B5EF4-FFF2-40B4-BE49-F238E27FC236}">
                  <a16:creationId xmlns:a16="http://schemas.microsoft.com/office/drawing/2014/main" id="{14191B75-98B6-42CD-8647-B954BD6CD2E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556752" y="2432308"/>
              <a:ext cx="1832288" cy="232749"/>
            </a:xfrm>
            <a:prstGeom prst="rect">
              <a:avLst/>
            </a:prstGeom>
          </p:spPr>
        </p:pic>
        <p:sp>
          <p:nvSpPr>
            <p:cNvPr id="50" name="箭號: 向下 49">
              <a:extLst>
                <a:ext uri="{FF2B5EF4-FFF2-40B4-BE49-F238E27FC236}">
                  <a16:creationId xmlns:a16="http://schemas.microsoft.com/office/drawing/2014/main" id="{A2A74227-F036-45A7-B47D-508C8C93F27D}"/>
                </a:ext>
              </a:extLst>
            </p:cNvPr>
            <p:cNvSpPr/>
            <p:nvPr/>
          </p:nvSpPr>
          <p:spPr>
            <a:xfrm>
              <a:off x="1320967" y="1901001"/>
              <a:ext cx="303859" cy="425712"/>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576716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anim calcmode="lin" valueType="num">
                                      <p:cBhvr>
                                        <p:cTn id="16" dur="500" fill="hold"/>
                                        <p:tgtEl>
                                          <p:spTgt spid="41"/>
                                        </p:tgtEl>
                                        <p:attrNameLst>
                                          <p:attrName>ppt_x</p:attrName>
                                        </p:attrNameLst>
                                      </p:cBhvr>
                                      <p:tavLst>
                                        <p:tav tm="0">
                                          <p:val>
                                            <p:strVal val="#ppt_x"/>
                                          </p:val>
                                        </p:tav>
                                        <p:tav tm="100000">
                                          <p:val>
                                            <p:strVal val="#ppt_x"/>
                                          </p:val>
                                        </p:tav>
                                      </p:tavLst>
                                    </p:anim>
                                    <p:anim calcmode="lin" valueType="num">
                                      <p:cBhvr>
                                        <p:cTn id="17" dur="500" fill="hold"/>
                                        <p:tgtEl>
                                          <p:spTgt spid="4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7323330-3AF0-48F1-9C55-83D9B6625FFA}"/>
              </a:ext>
            </a:extLst>
          </p:cNvPr>
          <p:cNvPicPr>
            <a:picLocks noChangeAspect="1"/>
          </p:cNvPicPr>
          <p:nvPr/>
        </p:nvPicPr>
        <p:blipFill rotWithShape="1">
          <a:blip r:embed="rId3">
            <a:extLst>
              <a:ext uri="{28A0092B-C50C-407E-A947-70E740481C1C}">
                <a14:useLocalDpi xmlns:a14="http://schemas.microsoft.com/office/drawing/2010/main" val="0"/>
              </a:ext>
            </a:extLst>
          </a:blip>
          <a:srcRect t="3058" r="436" b="8257"/>
          <a:stretch/>
        </p:blipFill>
        <p:spPr>
          <a:xfrm>
            <a:off x="1" y="886470"/>
            <a:ext cx="12191999" cy="5979918"/>
          </a:xfrm>
          <a:prstGeom prst="rect">
            <a:avLst/>
          </a:prstGeom>
        </p:spPr>
      </p:pic>
      <p:sp>
        <p:nvSpPr>
          <p:cNvPr id="2" name="投影片編號版面配置區 1"/>
          <p:cNvSpPr>
            <a:spLocks noGrp="1"/>
          </p:cNvSpPr>
          <p:nvPr>
            <p:ph type="sldNum" sz="quarter" idx="12"/>
          </p:nvPr>
        </p:nvSpPr>
        <p:spPr>
          <a:xfrm>
            <a:off x="9448800" y="6492875"/>
            <a:ext cx="2743200" cy="365125"/>
          </a:xfrm>
        </p:spPr>
        <p:txBody>
          <a:bodyPr/>
          <a:lstStyle/>
          <a:p>
            <a:fld id="{0C4D0668-C53B-4A51-870C-8A290EF953AE}" type="slidenum">
              <a:rPr lang="zh-TW" altLang="en-US" smtClean="0"/>
              <a:t>31</a:t>
            </a:fld>
            <a:endParaRPr lang="zh-TW" altLang="en-US" dirty="0"/>
          </a:p>
        </p:txBody>
      </p:sp>
      <p:grpSp>
        <p:nvGrpSpPr>
          <p:cNvPr id="4" name="群組 3">
            <a:extLst>
              <a:ext uri="{FF2B5EF4-FFF2-40B4-BE49-F238E27FC236}">
                <a16:creationId xmlns:a16="http://schemas.microsoft.com/office/drawing/2014/main" id="{0B58A85E-D601-418C-B5A9-AA0F4223EC52}"/>
              </a:ext>
            </a:extLst>
          </p:cNvPr>
          <p:cNvGrpSpPr/>
          <p:nvPr/>
        </p:nvGrpSpPr>
        <p:grpSpPr>
          <a:xfrm>
            <a:off x="0" y="0"/>
            <a:ext cx="1440000" cy="540000"/>
            <a:chOff x="0" y="0"/>
            <a:chExt cx="1800000" cy="540000"/>
          </a:xfrm>
        </p:grpSpPr>
        <p:grpSp>
          <p:nvGrpSpPr>
            <p:cNvPr id="16" name="群組 15">
              <a:extLst>
                <a:ext uri="{FF2B5EF4-FFF2-40B4-BE49-F238E27FC236}">
                  <a16:creationId xmlns:a16="http://schemas.microsoft.com/office/drawing/2014/main" id="{B5015E5D-1BA9-42E4-BEC2-084F000B9685}"/>
                </a:ext>
              </a:extLst>
            </p:cNvPr>
            <p:cNvGrpSpPr/>
            <p:nvPr/>
          </p:nvGrpSpPr>
          <p:grpSpPr>
            <a:xfrm>
              <a:off x="0" y="0"/>
              <a:ext cx="1800000" cy="540000"/>
              <a:chOff x="-1" y="0"/>
              <a:chExt cx="1794295" cy="511612"/>
            </a:xfrm>
          </p:grpSpPr>
          <p:sp>
            <p:nvSpPr>
              <p:cNvPr id="18" name="矩形 17">
                <a:extLst>
                  <a:ext uri="{FF2B5EF4-FFF2-40B4-BE49-F238E27FC236}">
                    <a16:creationId xmlns:a16="http://schemas.microsoft.com/office/drawing/2014/main" id="{0CC4721F-3C37-4704-8392-C030DD4E8A68}"/>
                  </a:ext>
                </a:extLst>
              </p:cNvPr>
              <p:cNvSpPr/>
              <p:nvPr/>
            </p:nvSpPr>
            <p:spPr>
              <a:xfrm>
                <a:off x="0" y="0"/>
                <a:ext cx="1794294" cy="419934"/>
              </a:xfrm>
              <a:prstGeom prst="rect">
                <a:avLst/>
              </a:prstGeom>
              <a:solidFill>
                <a:srgbClr val="DBC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95D9389D-D808-46B9-82A8-3117CDF194A9}"/>
                  </a:ext>
                </a:extLst>
              </p:cNvPr>
              <p:cNvSpPr/>
              <p:nvPr/>
            </p:nvSpPr>
            <p:spPr>
              <a:xfrm>
                <a:off x="-1" y="419934"/>
                <a:ext cx="1794293" cy="91678"/>
              </a:xfrm>
              <a:prstGeom prst="rect">
                <a:avLst/>
              </a:prstGeom>
              <a:solidFill>
                <a:srgbClr val="ACB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20" name="文字方塊 19">
              <a:extLst>
                <a:ext uri="{FF2B5EF4-FFF2-40B4-BE49-F238E27FC236}">
                  <a16:creationId xmlns:a16="http://schemas.microsoft.com/office/drawing/2014/main" id="{BEE188B6-3842-4FBD-BCA0-7D1A8811284D}"/>
                </a:ext>
              </a:extLst>
            </p:cNvPr>
            <p:cNvSpPr txBox="1"/>
            <p:nvPr/>
          </p:nvSpPr>
          <p:spPr>
            <a:xfrm>
              <a:off x="54214" y="21562"/>
              <a:ext cx="1691570" cy="400110"/>
            </a:xfrm>
            <a:prstGeom prst="rect">
              <a:avLst/>
            </a:prstGeom>
            <a:noFill/>
          </p:spPr>
          <p:txBody>
            <a:bodyPr wrap="none" rtlCol="0">
              <a:spAutoFit/>
            </a:bodyPr>
            <a:lstStyle/>
            <a:p>
              <a:r>
                <a:rPr lang="en-US" altLang="zh-TW" sz="2000" b="1" dirty="0">
                  <a:solidFill>
                    <a:srgbClr val="7F5072"/>
                  </a:solidFill>
                  <a:latin typeface="Arial" panose="020B0604020202020204" pitchFamily="34" charset="0"/>
                  <a:cs typeface="Arial" panose="020B0604020202020204" pitchFamily="34" charset="0"/>
                </a:rPr>
                <a:t>Summary</a:t>
              </a:r>
              <a:endParaRPr lang="zh-TW" altLang="en-US" sz="2000" dirty="0">
                <a:solidFill>
                  <a:srgbClr val="7F5072"/>
                </a:solidFill>
              </a:endParaRPr>
            </a:p>
          </p:txBody>
        </p:sp>
      </p:grpSp>
      <p:grpSp>
        <p:nvGrpSpPr>
          <p:cNvPr id="32" name="群組 31">
            <a:extLst>
              <a:ext uri="{FF2B5EF4-FFF2-40B4-BE49-F238E27FC236}">
                <a16:creationId xmlns:a16="http://schemas.microsoft.com/office/drawing/2014/main" id="{B6D62187-52E3-47A8-81C6-8BAEE2593EE2}"/>
              </a:ext>
            </a:extLst>
          </p:cNvPr>
          <p:cNvGrpSpPr/>
          <p:nvPr/>
        </p:nvGrpSpPr>
        <p:grpSpPr>
          <a:xfrm>
            <a:off x="5551289" y="4976376"/>
            <a:ext cx="2686793" cy="1713044"/>
            <a:chOff x="4201752" y="4950143"/>
            <a:chExt cx="2686793" cy="1713044"/>
          </a:xfrm>
        </p:grpSpPr>
        <p:grpSp>
          <p:nvGrpSpPr>
            <p:cNvPr id="33" name="群組 32">
              <a:extLst>
                <a:ext uri="{FF2B5EF4-FFF2-40B4-BE49-F238E27FC236}">
                  <a16:creationId xmlns:a16="http://schemas.microsoft.com/office/drawing/2014/main" id="{F8A37ED6-0A4E-4311-B133-0D16954670D3}"/>
                </a:ext>
              </a:extLst>
            </p:cNvPr>
            <p:cNvGrpSpPr/>
            <p:nvPr/>
          </p:nvGrpSpPr>
          <p:grpSpPr>
            <a:xfrm>
              <a:off x="4201752" y="4950143"/>
              <a:ext cx="2089255" cy="1713044"/>
              <a:chOff x="5046480" y="4911436"/>
              <a:chExt cx="2089255" cy="1713044"/>
            </a:xfrm>
          </p:grpSpPr>
          <p:grpSp>
            <p:nvGrpSpPr>
              <p:cNvPr id="37" name="群組 36">
                <a:extLst>
                  <a:ext uri="{FF2B5EF4-FFF2-40B4-BE49-F238E27FC236}">
                    <a16:creationId xmlns:a16="http://schemas.microsoft.com/office/drawing/2014/main" id="{25684823-1BD4-4CF3-9E51-E3C984A8AF64}"/>
                  </a:ext>
                </a:extLst>
              </p:cNvPr>
              <p:cNvGrpSpPr/>
              <p:nvPr/>
            </p:nvGrpSpPr>
            <p:grpSpPr>
              <a:xfrm>
                <a:off x="5303436" y="5255713"/>
                <a:ext cx="1832299" cy="1368767"/>
                <a:chOff x="5336992" y="5356216"/>
                <a:chExt cx="1832299" cy="1368767"/>
              </a:xfrm>
            </p:grpSpPr>
            <p:grpSp>
              <p:nvGrpSpPr>
                <p:cNvPr id="39" name="群組 38">
                  <a:extLst>
                    <a:ext uri="{FF2B5EF4-FFF2-40B4-BE49-F238E27FC236}">
                      <a16:creationId xmlns:a16="http://schemas.microsoft.com/office/drawing/2014/main" id="{E2B28199-B0AB-4D32-84C5-820944F3F282}"/>
                    </a:ext>
                  </a:extLst>
                </p:cNvPr>
                <p:cNvGrpSpPr/>
                <p:nvPr/>
              </p:nvGrpSpPr>
              <p:grpSpPr>
                <a:xfrm>
                  <a:off x="6484488" y="5623758"/>
                  <a:ext cx="684803" cy="591960"/>
                  <a:chOff x="10171907" y="2815039"/>
                  <a:chExt cx="684803" cy="591960"/>
                </a:xfrm>
              </p:grpSpPr>
              <p:sp>
                <p:nvSpPr>
                  <p:cNvPr id="41" name="橢圓 40">
                    <a:extLst>
                      <a:ext uri="{FF2B5EF4-FFF2-40B4-BE49-F238E27FC236}">
                        <a16:creationId xmlns:a16="http://schemas.microsoft.com/office/drawing/2014/main" id="{1D6BC727-A802-4D30-9846-29EB42590523}"/>
                      </a:ext>
                    </a:extLst>
                  </p:cNvPr>
                  <p:cNvSpPr/>
                  <p:nvPr/>
                </p:nvSpPr>
                <p:spPr>
                  <a:xfrm>
                    <a:off x="10205463" y="2815039"/>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42" name="文字方塊 41">
                    <a:extLst>
                      <a:ext uri="{FF2B5EF4-FFF2-40B4-BE49-F238E27FC236}">
                        <a16:creationId xmlns:a16="http://schemas.microsoft.com/office/drawing/2014/main" id="{C95C1391-A44B-4A90-AB5B-4A71CB8DE159}"/>
                      </a:ext>
                    </a:extLst>
                  </p:cNvPr>
                  <p:cNvSpPr txBox="1"/>
                  <p:nvPr/>
                </p:nvSpPr>
                <p:spPr>
                  <a:xfrm>
                    <a:off x="10171907" y="2926353"/>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40" name="圖片 39">
                  <a:extLst>
                    <a:ext uri="{FF2B5EF4-FFF2-40B4-BE49-F238E27FC236}">
                      <a16:creationId xmlns:a16="http://schemas.microsoft.com/office/drawing/2014/main" id="{ECE9A551-C1E0-40C3-B185-EE321BF5FE95}"/>
                    </a:ext>
                  </a:extLst>
                </p:cNvPr>
                <p:cNvPicPr>
                  <a:picLocks noChangeAspect="1"/>
                </p:cNvPicPr>
                <p:nvPr/>
              </p:nvPicPr>
              <p:blipFill rotWithShape="1">
                <a:blip r:embed="rId4">
                  <a:extLst>
                    <a:ext uri="{28A0092B-C50C-407E-A947-70E740481C1C}">
                      <a14:useLocalDpi xmlns:a14="http://schemas.microsoft.com/office/drawing/2010/main" val="0"/>
                    </a:ext>
                  </a:extLst>
                </a:blip>
                <a:srcRect l="26618" t="25555" r="37110" b="22222"/>
                <a:stretch/>
              </p:blipFill>
              <p:spPr>
                <a:xfrm>
                  <a:off x="5336992" y="5356216"/>
                  <a:ext cx="1358132" cy="1368767"/>
                </a:xfrm>
                <a:prstGeom prst="rect">
                  <a:avLst/>
                </a:prstGeom>
              </p:spPr>
            </p:pic>
          </p:grpSp>
          <p:sp>
            <p:nvSpPr>
              <p:cNvPr id="38" name="文字方塊 37">
                <a:extLst>
                  <a:ext uri="{FF2B5EF4-FFF2-40B4-BE49-F238E27FC236}">
                    <a16:creationId xmlns:a16="http://schemas.microsoft.com/office/drawing/2014/main" id="{ED3376DE-3D28-4A09-A2E3-6CEA0F26937E}"/>
                  </a:ext>
                </a:extLst>
              </p:cNvPr>
              <p:cNvSpPr txBox="1"/>
              <p:nvPr/>
            </p:nvSpPr>
            <p:spPr>
              <a:xfrm>
                <a:off x="5046480" y="4911436"/>
                <a:ext cx="1851789" cy="369332"/>
              </a:xfrm>
              <a:prstGeom prst="rect">
                <a:avLst/>
              </a:prstGeom>
              <a:noFill/>
            </p:spPr>
            <p:txBody>
              <a:bodyPr wrap="none" rtlCol="0">
                <a:spAutoFit/>
              </a:bodyPr>
              <a:lstStyle/>
              <a:p>
                <a:r>
                  <a:rPr lang="en-US" altLang="zh-TW" b="1" i="1" dirty="0"/>
                  <a:t>circARHGAP35</a:t>
                </a:r>
                <a:endParaRPr lang="zh-TW" altLang="en-US" b="1" i="1" dirty="0"/>
              </a:p>
            </p:txBody>
          </p:sp>
        </p:grpSp>
        <p:grpSp>
          <p:nvGrpSpPr>
            <p:cNvPr id="34" name="群組 33">
              <a:extLst>
                <a:ext uri="{FF2B5EF4-FFF2-40B4-BE49-F238E27FC236}">
                  <a16:creationId xmlns:a16="http://schemas.microsoft.com/office/drawing/2014/main" id="{BF6EB957-354C-457D-81DE-91B69D8735CB}"/>
                </a:ext>
              </a:extLst>
            </p:cNvPr>
            <p:cNvGrpSpPr/>
            <p:nvPr/>
          </p:nvGrpSpPr>
          <p:grpSpPr>
            <a:xfrm>
              <a:off x="5697045" y="6017553"/>
              <a:ext cx="1191500" cy="480646"/>
              <a:chOff x="7106598" y="6218939"/>
              <a:chExt cx="1191500" cy="480646"/>
            </a:xfrm>
          </p:grpSpPr>
          <p:sp>
            <p:nvSpPr>
              <p:cNvPr id="35" name="橢圓 34">
                <a:extLst>
                  <a:ext uri="{FF2B5EF4-FFF2-40B4-BE49-F238E27FC236}">
                    <a16:creationId xmlns:a16="http://schemas.microsoft.com/office/drawing/2014/main" id="{AF730E95-5CE0-4C12-BD7F-AAA3D365C7A2}"/>
                  </a:ext>
                </a:extLst>
              </p:cNvPr>
              <p:cNvSpPr/>
              <p:nvPr/>
            </p:nvSpPr>
            <p:spPr>
              <a:xfrm>
                <a:off x="7106598" y="6218939"/>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36" name="文字方塊 35">
                <a:extLst>
                  <a:ext uri="{FF2B5EF4-FFF2-40B4-BE49-F238E27FC236}">
                    <a16:creationId xmlns:a16="http://schemas.microsoft.com/office/drawing/2014/main" id="{5AECB332-F862-43E9-A3E2-4DA6E8C04D26}"/>
                  </a:ext>
                </a:extLst>
              </p:cNvPr>
              <p:cNvSpPr txBox="1"/>
              <p:nvPr/>
            </p:nvSpPr>
            <p:spPr>
              <a:xfrm>
                <a:off x="7129115" y="6274596"/>
                <a:ext cx="1146469" cy="369332"/>
              </a:xfrm>
              <a:prstGeom prst="rect">
                <a:avLst/>
              </a:prstGeom>
              <a:noFill/>
            </p:spPr>
            <p:txBody>
              <a:bodyPr wrap="none" rtlCol="0">
                <a:spAutoFit/>
              </a:bodyPr>
              <a:lstStyle/>
              <a:p>
                <a:pPr algn="ctr"/>
                <a:r>
                  <a:rPr lang="en-US" altLang="zh-TW" b="1" dirty="0"/>
                  <a:t>HNRNPL</a:t>
                </a:r>
                <a:endParaRPr lang="zh-TW" altLang="en-US" b="1" dirty="0"/>
              </a:p>
            </p:txBody>
          </p:sp>
        </p:grpSp>
      </p:grpSp>
    </p:spTree>
    <p:extLst>
      <p:ext uri="{BB962C8B-B14F-4D97-AF65-F5344CB8AC3E}">
        <p14:creationId xmlns:p14="http://schemas.microsoft.com/office/powerpoint/2010/main" val="40245139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32</a:t>
            </a:fld>
            <a:endParaRPr lang="zh-TW" altLang="en-US"/>
          </a:p>
        </p:txBody>
      </p:sp>
      <p:sp>
        <p:nvSpPr>
          <p:cNvPr id="6" name="矩形 5"/>
          <p:cNvSpPr/>
          <p:nvPr/>
        </p:nvSpPr>
        <p:spPr>
          <a:xfrm>
            <a:off x="422031" y="82434"/>
            <a:ext cx="11769968"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YTHDC1 Binds to m</a:t>
            </a:r>
            <a:r>
              <a:rPr lang="en-US" altLang="zh-TW" sz="2400" b="1" baseline="30000" dirty="0">
                <a:latin typeface="Arial" panose="020B0604020202020204" pitchFamily="34" charset="0"/>
                <a:cs typeface="Arial" panose="020B0604020202020204" pitchFamily="34" charset="0"/>
              </a:rPr>
              <a:t>6</a:t>
            </a:r>
            <a:r>
              <a:rPr lang="en-US" altLang="zh-TW" sz="2400" b="1" dirty="0">
                <a:latin typeface="Arial" panose="020B0604020202020204" pitchFamily="34" charset="0"/>
                <a:cs typeface="Arial" panose="020B0604020202020204" pitchFamily="34" charset="0"/>
              </a:rPr>
              <a:t>A Site and</a:t>
            </a:r>
            <a:r>
              <a:rPr lang="en-US" altLang="zh-TW" sz="2400" b="1" i="1" dirty="0">
                <a:latin typeface="Arial" panose="020B0604020202020204" pitchFamily="34" charset="0"/>
                <a:cs typeface="Arial" panose="020B0604020202020204" pitchFamily="34" charset="0"/>
              </a:rPr>
              <a:t> </a:t>
            </a:r>
            <a:r>
              <a:rPr lang="en-US" altLang="zh-TW" sz="2400" b="1" dirty="0">
                <a:latin typeface="Arial" panose="020B0604020202020204" pitchFamily="34" charset="0"/>
                <a:cs typeface="Arial" panose="020B0604020202020204" pitchFamily="34" charset="0"/>
              </a:rPr>
              <a:t>Exported </a:t>
            </a:r>
            <a:r>
              <a:rPr lang="en-US" altLang="zh-TW" sz="2400" b="1" i="1" dirty="0">
                <a:latin typeface="Arial" panose="020B0604020202020204" pitchFamily="34" charset="0"/>
                <a:cs typeface="Arial" panose="020B0604020202020204" pitchFamily="34" charset="0"/>
              </a:rPr>
              <a:t>CircMET </a:t>
            </a:r>
            <a:r>
              <a:rPr lang="en-US" altLang="zh-TW" sz="2400" b="1" dirty="0">
                <a:latin typeface="Arial" panose="020B0604020202020204" pitchFamily="34" charset="0"/>
                <a:cs typeface="Arial" panose="020B0604020202020204" pitchFamily="34" charset="0"/>
              </a:rPr>
              <a:t>to Cytoplasm </a:t>
            </a:r>
            <a:endParaRPr lang="zh-TW" altLang="en-US" sz="2400" b="1" dirty="0">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8EA607A5-4CFB-4F27-8454-97361A4325B3}"/>
              </a:ext>
            </a:extLst>
          </p:cNvPr>
          <p:cNvGrpSpPr/>
          <p:nvPr/>
        </p:nvGrpSpPr>
        <p:grpSpPr>
          <a:xfrm>
            <a:off x="0" y="0"/>
            <a:ext cx="1440000" cy="540000"/>
            <a:chOff x="1486249" y="1822052"/>
            <a:chExt cx="1794295" cy="511612"/>
          </a:xfrm>
        </p:grpSpPr>
        <p:sp>
          <p:nvSpPr>
            <p:cNvPr id="14" name="矩形 13">
              <a:extLst>
                <a:ext uri="{FF2B5EF4-FFF2-40B4-BE49-F238E27FC236}">
                  <a16:creationId xmlns:a16="http://schemas.microsoft.com/office/drawing/2014/main" id="{076CB4DB-B56F-4CDD-8D3C-02351EC7DD98}"/>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DC5F36"/>
                  </a:solidFill>
                  <a:latin typeface="Arial" panose="020B0604020202020204" pitchFamily="34" charset="0"/>
                  <a:cs typeface="Arial" panose="020B0604020202020204" pitchFamily="34" charset="0"/>
                </a:rPr>
                <a:t>Results</a:t>
              </a:r>
              <a:endParaRPr lang="zh-TW" altLang="en-US" sz="2000" b="1" dirty="0">
                <a:solidFill>
                  <a:srgbClr val="DC5F36"/>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7423CF64-3001-44E2-985B-88067CA06373}"/>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grpSp>
        <p:nvGrpSpPr>
          <p:cNvPr id="8" name="群組 7">
            <a:extLst>
              <a:ext uri="{FF2B5EF4-FFF2-40B4-BE49-F238E27FC236}">
                <a16:creationId xmlns:a16="http://schemas.microsoft.com/office/drawing/2014/main" id="{63FE594B-6353-4C78-ACFD-C011CB567E0A}"/>
              </a:ext>
            </a:extLst>
          </p:cNvPr>
          <p:cNvGrpSpPr/>
          <p:nvPr/>
        </p:nvGrpSpPr>
        <p:grpSpPr>
          <a:xfrm>
            <a:off x="564177" y="998763"/>
            <a:ext cx="3077687" cy="2943418"/>
            <a:chOff x="79447" y="2084194"/>
            <a:chExt cx="3161513" cy="3076677"/>
          </a:xfrm>
        </p:grpSpPr>
        <p:pic>
          <p:nvPicPr>
            <p:cNvPr id="21" name="圖片 20">
              <a:extLst>
                <a:ext uri="{FF2B5EF4-FFF2-40B4-BE49-F238E27FC236}">
                  <a16:creationId xmlns:a16="http://schemas.microsoft.com/office/drawing/2014/main" id="{E3630B1B-D5A9-4201-B172-EC6220B3BB08}"/>
                </a:ext>
              </a:extLst>
            </p:cNvPr>
            <p:cNvPicPr>
              <a:picLocks noChangeAspect="1"/>
            </p:cNvPicPr>
            <p:nvPr/>
          </p:nvPicPr>
          <p:blipFill>
            <a:blip r:embed="rId3"/>
            <a:stretch>
              <a:fillRect/>
            </a:stretch>
          </p:blipFill>
          <p:spPr>
            <a:xfrm>
              <a:off x="79447" y="2084194"/>
              <a:ext cx="3141417" cy="3076677"/>
            </a:xfrm>
            <a:prstGeom prst="rect">
              <a:avLst/>
            </a:prstGeom>
          </p:spPr>
        </p:pic>
        <p:sp>
          <p:nvSpPr>
            <p:cNvPr id="22" name="矩形 21">
              <a:extLst>
                <a:ext uri="{FF2B5EF4-FFF2-40B4-BE49-F238E27FC236}">
                  <a16:creationId xmlns:a16="http://schemas.microsoft.com/office/drawing/2014/main" id="{758DE75F-8138-4D3E-9B79-5C58F4204198}"/>
                </a:ext>
              </a:extLst>
            </p:cNvPr>
            <p:cNvSpPr/>
            <p:nvPr/>
          </p:nvSpPr>
          <p:spPr>
            <a:xfrm>
              <a:off x="3143054" y="2255561"/>
              <a:ext cx="97906" cy="28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pic>
        <p:nvPicPr>
          <p:cNvPr id="41" name="圖片 40">
            <a:extLst>
              <a:ext uri="{FF2B5EF4-FFF2-40B4-BE49-F238E27FC236}">
                <a16:creationId xmlns:a16="http://schemas.microsoft.com/office/drawing/2014/main" id="{077A732C-61DD-40E0-9A55-BC337F3E569A}"/>
              </a:ext>
            </a:extLst>
          </p:cNvPr>
          <p:cNvPicPr>
            <a:picLocks noChangeAspect="1"/>
          </p:cNvPicPr>
          <p:nvPr/>
        </p:nvPicPr>
        <p:blipFill>
          <a:blip r:embed="rId4"/>
          <a:stretch>
            <a:fillRect/>
          </a:stretch>
        </p:blipFill>
        <p:spPr>
          <a:xfrm>
            <a:off x="8042158" y="4339765"/>
            <a:ext cx="3211891" cy="1729480"/>
          </a:xfrm>
          <a:prstGeom prst="rect">
            <a:avLst/>
          </a:prstGeom>
        </p:spPr>
      </p:pic>
      <p:grpSp>
        <p:nvGrpSpPr>
          <p:cNvPr id="44" name="群組 43">
            <a:extLst>
              <a:ext uri="{FF2B5EF4-FFF2-40B4-BE49-F238E27FC236}">
                <a16:creationId xmlns:a16="http://schemas.microsoft.com/office/drawing/2014/main" id="{B339DA03-1CAF-4B03-BA6F-986190831D5C}"/>
              </a:ext>
            </a:extLst>
          </p:cNvPr>
          <p:cNvGrpSpPr/>
          <p:nvPr/>
        </p:nvGrpSpPr>
        <p:grpSpPr>
          <a:xfrm>
            <a:off x="7975397" y="1674955"/>
            <a:ext cx="3213210" cy="2413622"/>
            <a:chOff x="6166853" y="3821484"/>
            <a:chExt cx="3213210" cy="2413622"/>
          </a:xfrm>
        </p:grpSpPr>
        <p:pic>
          <p:nvPicPr>
            <p:cNvPr id="40" name="圖片 39">
              <a:extLst>
                <a:ext uri="{FF2B5EF4-FFF2-40B4-BE49-F238E27FC236}">
                  <a16:creationId xmlns:a16="http://schemas.microsoft.com/office/drawing/2014/main" id="{3E70E921-9FF8-4A91-9328-93C53DA2AD26}"/>
                </a:ext>
              </a:extLst>
            </p:cNvPr>
            <p:cNvPicPr>
              <a:picLocks noChangeAspect="1"/>
            </p:cNvPicPr>
            <p:nvPr/>
          </p:nvPicPr>
          <p:blipFill>
            <a:blip r:embed="rId5"/>
            <a:stretch>
              <a:fillRect/>
            </a:stretch>
          </p:blipFill>
          <p:spPr>
            <a:xfrm>
              <a:off x="6166853" y="3821484"/>
              <a:ext cx="3213210" cy="2364885"/>
            </a:xfrm>
            <a:prstGeom prst="rect">
              <a:avLst/>
            </a:prstGeom>
          </p:spPr>
        </p:pic>
        <p:sp>
          <p:nvSpPr>
            <p:cNvPr id="42" name="矩形 41">
              <a:extLst>
                <a:ext uri="{FF2B5EF4-FFF2-40B4-BE49-F238E27FC236}">
                  <a16:creationId xmlns:a16="http://schemas.microsoft.com/office/drawing/2014/main" id="{97010F2D-057B-41CA-B6AA-7B7D1F13D82E}"/>
                </a:ext>
              </a:extLst>
            </p:cNvPr>
            <p:cNvSpPr/>
            <p:nvPr/>
          </p:nvSpPr>
          <p:spPr>
            <a:xfrm>
              <a:off x="6166853" y="3829289"/>
              <a:ext cx="275892" cy="309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B65D31AD-97A2-4A18-91AB-5391A0180F92}"/>
                </a:ext>
              </a:extLst>
            </p:cNvPr>
            <p:cNvSpPr/>
            <p:nvPr/>
          </p:nvSpPr>
          <p:spPr>
            <a:xfrm>
              <a:off x="8023193" y="6169040"/>
              <a:ext cx="293615" cy="66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46" name="群組 45">
            <a:extLst>
              <a:ext uri="{FF2B5EF4-FFF2-40B4-BE49-F238E27FC236}">
                <a16:creationId xmlns:a16="http://schemas.microsoft.com/office/drawing/2014/main" id="{4C1B76A0-4905-4283-826C-A82FC30079E7}"/>
              </a:ext>
            </a:extLst>
          </p:cNvPr>
          <p:cNvGrpSpPr/>
          <p:nvPr/>
        </p:nvGrpSpPr>
        <p:grpSpPr>
          <a:xfrm>
            <a:off x="4370649" y="4344731"/>
            <a:ext cx="3141417" cy="1761431"/>
            <a:chOff x="3274505" y="4229656"/>
            <a:chExt cx="3141417" cy="1761431"/>
          </a:xfrm>
        </p:grpSpPr>
        <p:pic>
          <p:nvPicPr>
            <p:cNvPr id="39" name="圖片 38">
              <a:extLst>
                <a:ext uri="{FF2B5EF4-FFF2-40B4-BE49-F238E27FC236}">
                  <a16:creationId xmlns:a16="http://schemas.microsoft.com/office/drawing/2014/main" id="{0B8412B8-29CF-482C-A04C-47B2E86D8F9D}"/>
                </a:ext>
              </a:extLst>
            </p:cNvPr>
            <p:cNvPicPr>
              <a:picLocks noChangeAspect="1"/>
            </p:cNvPicPr>
            <p:nvPr/>
          </p:nvPicPr>
          <p:blipFill>
            <a:blip r:embed="rId6"/>
            <a:stretch>
              <a:fillRect/>
            </a:stretch>
          </p:blipFill>
          <p:spPr>
            <a:xfrm>
              <a:off x="3274505" y="4261607"/>
              <a:ext cx="3141417" cy="1729480"/>
            </a:xfrm>
            <a:prstGeom prst="rect">
              <a:avLst/>
            </a:prstGeom>
          </p:spPr>
        </p:pic>
        <p:sp>
          <p:nvSpPr>
            <p:cNvPr id="45" name="矩形 44">
              <a:extLst>
                <a:ext uri="{FF2B5EF4-FFF2-40B4-BE49-F238E27FC236}">
                  <a16:creationId xmlns:a16="http://schemas.microsoft.com/office/drawing/2014/main" id="{3873F45E-56CD-4AB3-A091-E8F615CF50AC}"/>
                </a:ext>
              </a:extLst>
            </p:cNvPr>
            <p:cNvSpPr/>
            <p:nvPr/>
          </p:nvSpPr>
          <p:spPr>
            <a:xfrm>
              <a:off x="3319221" y="4229656"/>
              <a:ext cx="259560" cy="82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49" name="群組 48">
            <a:extLst>
              <a:ext uri="{FF2B5EF4-FFF2-40B4-BE49-F238E27FC236}">
                <a16:creationId xmlns:a16="http://schemas.microsoft.com/office/drawing/2014/main" id="{355C9FDA-0C5F-4882-B562-E320E08AD5C4}"/>
              </a:ext>
            </a:extLst>
          </p:cNvPr>
          <p:cNvGrpSpPr/>
          <p:nvPr/>
        </p:nvGrpSpPr>
        <p:grpSpPr>
          <a:xfrm>
            <a:off x="4331837" y="1690565"/>
            <a:ext cx="3077686" cy="2357080"/>
            <a:chOff x="172524" y="3902962"/>
            <a:chExt cx="3077686" cy="2357080"/>
          </a:xfrm>
        </p:grpSpPr>
        <p:pic>
          <p:nvPicPr>
            <p:cNvPr id="38" name="圖片 37">
              <a:extLst>
                <a:ext uri="{FF2B5EF4-FFF2-40B4-BE49-F238E27FC236}">
                  <a16:creationId xmlns:a16="http://schemas.microsoft.com/office/drawing/2014/main" id="{CEB56304-D52C-4E97-B384-9B6101D472DD}"/>
                </a:ext>
              </a:extLst>
            </p:cNvPr>
            <p:cNvPicPr>
              <a:picLocks noChangeAspect="1"/>
            </p:cNvPicPr>
            <p:nvPr/>
          </p:nvPicPr>
          <p:blipFill>
            <a:blip r:embed="rId7"/>
            <a:stretch>
              <a:fillRect/>
            </a:stretch>
          </p:blipFill>
          <p:spPr>
            <a:xfrm>
              <a:off x="172524" y="3902962"/>
              <a:ext cx="3077686" cy="2357080"/>
            </a:xfrm>
            <a:prstGeom prst="rect">
              <a:avLst/>
            </a:prstGeom>
          </p:spPr>
        </p:pic>
        <p:sp>
          <p:nvSpPr>
            <p:cNvPr id="47" name="矩形 46">
              <a:extLst>
                <a:ext uri="{FF2B5EF4-FFF2-40B4-BE49-F238E27FC236}">
                  <a16:creationId xmlns:a16="http://schemas.microsoft.com/office/drawing/2014/main" id="{3F8786A2-3D01-4139-ABDC-0EC4BDAD8778}"/>
                </a:ext>
              </a:extLst>
            </p:cNvPr>
            <p:cNvSpPr/>
            <p:nvPr/>
          </p:nvSpPr>
          <p:spPr>
            <a:xfrm>
              <a:off x="172524" y="3973481"/>
              <a:ext cx="286018" cy="229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8" name="矩形 47">
              <a:extLst>
                <a:ext uri="{FF2B5EF4-FFF2-40B4-BE49-F238E27FC236}">
                  <a16:creationId xmlns:a16="http://schemas.microsoft.com/office/drawing/2014/main" id="{DB0BBF7B-DE68-41A5-ABFA-C3A63C11C2F4}"/>
                </a:ext>
              </a:extLst>
            </p:cNvPr>
            <p:cNvSpPr/>
            <p:nvPr/>
          </p:nvSpPr>
          <p:spPr>
            <a:xfrm>
              <a:off x="1497349" y="6214323"/>
              <a:ext cx="40267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50" name="矩形: 圓角 49">
            <a:extLst>
              <a:ext uri="{FF2B5EF4-FFF2-40B4-BE49-F238E27FC236}">
                <a16:creationId xmlns:a16="http://schemas.microsoft.com/office/drawing/2014/main" id="{765C5AF8-B731-46D9-A48C-5A0472712BB2}"/>
              </a:ext>
            </a:extLst>
          </p:cNvPr>
          <p:cNvSpPr/>
          <p:nvPr/>
        </p:nvSpPr>
        <p:spPr>
          <a:xfrm>
            <a:off x="4921785" y="1061444"/>
            <a:ext cx="1853536"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RNA Pulldown</a:t>
            </a:r>
            <a:endParaRPr lang="zh-TW" altLang="en-US" b="1" dirty="0">
              <a:solidFill>
                <a:sysClr val="windowText" lastClr="000000"/>
              </a:solidFill>
              <a:latin typeface="Arial" panose="020B0604020202020204" pitchFamily="34" charset="0"/>
              <a:cs typeface="Arial" panose="020B0604020202020204" pitchFamily="34" charset="0"/>
            </a:endParaRPr>
          </a:p>
        </p:txBody>
      </p:sp>
      <p:sp>
        <p:nvSpPr>
          <p:cNvPr id="51" name="矩形: 圓角 50">
            <a:extLst>
              <a:ext uri="{FF2B5EF4-FFF2-40B4-BE49-F238E27FC236}">
                <a16:creationId xmlns:a16="http://schemas.microsoft.com/office/drawing/2014/main" id="{BF4AF7E8-9389-489A-A4AF-1512ABF280C3}"/>
              </a:ext>
            </a:extLst>
          </p:cNvPr>
          <p:cNvSpPr/>
          <p:nvPr/>
        </p:nvSpPr>
        <p:spPr>
          <a:xfrm>
            <a:off x="9335162" y="1061444"/>
            <a:ext cx="952957"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RIP</a:t>
            </a:r>
            <a:endParaRPr lang="zh-TW" altLang="en-US" b="1" dirty="0">
              <a:solidFill>
                <a:sysClr val="windowText" lastClr="000000"/>
              </a:solidFill>
              <a:latin typeface="Arial" panose="020B0604020202020204" pitchFamily="34" charset="0"/>
              <a:cs typeface="Arial" panose="020B0604020202020204" pitchFamily="34" charset="0"/>
            </a:endParaRPr>
          </a:p>
        </p:txBody>
      </p:sp>
      <p:sp>
        <p:nvSpPr>
          <p:cNvPr id="31" name="矩形: 圓角 30">
            <a:extLst>
              <a:ext uri="{FF2B5EF4-FFF2-40B4-BE49-F238E27FC236}">
                <a16:creationId xmlns:a16="http://schemas.microsoft.com/office/drawing/2014/main" id="{E0834CA2-419F-42CA-B959-33F2ED3CF815}"/>
              </a:ext>
            </a:extLst>
          </p:cNvPr>
          <p:cNvSpPr/>
          <p:nvPr/>
        </p:nvSpPr>
        <p:spPr>
          <a:xfrm>
            <a:off x="17584" y="609650"/>
            <a:ext cx="1980000" cy="363985"/>
          </a:xfrm>
          <a:prstGeom prst="roundRect">
            <a:avLst>
              <a:gd name="adj" fmla="val 18972"/>
            </a:avLst>
          </a:prstGeom>
          <a:solidFill>
            <a:srgbClr val="D8E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CircMET</a:t>
            </a:r>
            <a:endParaRPr lang="zh-TW" altLang="en-US" b="1" i="1" dirty="0">
              <a:solidFill>
                <a:sysClr val="windowText" lastClr="000000"/>
              </a:solidFill>
              <a:latin typeface="Arial" panose="020B0604020202020204" pitchFamily="34" charset="0"/>
              <a:cs typeface="Arial" panose="020B0604020202020204" pitchFamily="34" charset="0"/>
            </a:endParaRPr>
          </a:p>
        </p:txBody>
      </p:sp>
      <p:grpSp>
        <p:nvGrpSpPr>
          <p:cNvPr id="53" name="群組 52">
            <a:extLst>
              <a:ext uri="{FF2B5EF4-FFF2-40B4-BE49-F238E27FC236}">
                <a16:creationId xmlns:a16="http://schemas.microsoft.com/office/drawing/2014/main" id="{D616A2B8-9283-4265-9E17-3EDA74611FE7}"/>
              </a:ext>
            </a:extLst>
          </p:cNvPr>
          <p:cNvGrpSpPr/>
          <p:nvPr/>
        </p:nvGrpSpPr>
        <p:grpSpPr>
          <a:xfrm>
            <a:off x="1104362" y="4001283"/>
            <a:ext cx="2203032" cy="2810354"/>
            <a:chOff x="291114" y="3427408"/>
            <a:chExt cx="2292897" cy="2911941"/>
          </a:xfrm>
        </p:grpSpPr>
        <p:sp>
          <p:nvSpPr>
            <p:cNvPr id="54" name="矩形: 圓角 53">
              <a:extLst>
                <a:ext uri="{FF2B5EF4-FFF2-40B4-BE49-F238E27FC236}">
                  <a16:creationId xmlns:a16="http://schemas.microsoft.com/office/drawing/2014/main" id="{98F1623C-C253-4F7F-921D-91BE73E9825D}"/>
                </a:ext>
              </a:extLst>
            </p:cNvPr>
            <p:cNvSpPr/>
            <p:nvPr/>
          </p:nvSpPr>
          <p:spPr>
            <a:xfrm>
              <a:off x="302963" y="4893933"/>
              <a:ext cx="2281048" cy="1445416"/>
            </a:xfrm>
            <a:prstGeom prst="roundRect">
              <a:avLst>
                <a:gd name="adj" fmla="val 10101"/>
              </a:avLst>
            </a:prstGeom>
            <a:solidFill>
              <a:srgbClr val="D8EE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55" name="矩形: 圓角 54">
              <a:extLst>
                <a:ext uri="{FF2B5EF4-FFF2-40B4-BE49-F238E27FC236}">
                  <a16:creationId xmlns:a16="http://schemas.microsoft.com/office/drawing/2014/main" id="{EC927A83-2D64-485A-B79C-791A401B658D}"/>
                </a:ext>
              </a:extLst>
            </p:cNvPr>
            <p:cNvSpPr/>
            <p:nvPr/>
          </p:nvSpPr>
          <p:spPr>
            <a:xfrm>
              <a:off x="291114" y="3427408"/>
              <a:ext cx="2281048" cy="1761729"/>
            </a:xfrm>
            <a:prstGeom prst="roundRect">
              <a:avLst>
                <a:gd name="adj" fmla="val 10101"/>
              </a:avLst>
            </a:prstGeom>
            <a:solidFill>
              <a:srgbClr val="F9DB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pic>
          <p:nvPicPr>
            <p:cNvPr id="56" name="圖片 55">
              <a:extLst>
                <a:ext uri="{FF2B5EF4-FFF2-40B4-BE49-F238E27FC236}">
                  <a16:creationId xmlns:a16="http://schemas.microsoft.com/office/drawing/2014/main" id="{DD14FC56-DD2D-43C9-AD21-BA3B5D02877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69" b="95522" l="5353" r="95075">
                          <a14:foregroundMark x1="15418" y1="51343" x2="29550" y2="28358"/>
                          <a14:foregroundMark x1="29550" y1="28358" x2="47966" y2="18507"/>
                          <a14:foregroundMark x1="47966" y1="18507" x2="68308" y2="21194"/>
                          <a14:foregroundMark x1="68308" y1="21194" x2="80086" y2="55821"/>
                          <a14:foregroundMark x1="93576" y1="59104" x2="95503" y2="72836"/>
                          <a14:foregroundMark x1="95503" y1="60000" x2="95717" y2="60597"/>
                          <a14:foregroundMark x1="56103" y1="9552" x2="44325" y2="6567"/>
                          <a14:foregroundMark x1="10064" y1="56716" x2="7066" y2="73433"/>
                          <a14:foregroundMark x1="16274" y1="86866" x2="18201" y2="95522"/>
                          <a14:foregroundMark x1="7495" y1="63881" x2="5567" y2="61194"/>
                          <a14:foregroundMark x1="71949" y1="95522" x2="71949" y2="95522"/>
                        </a14:backgroundRemoval>
                      </a14:imgEffect>
                    </a14:imgLayer>
                  </a14:imgProps>
                </a:ext>
              </a:extLst>
            </a:blip>
            <a:stretch>
              <a:fillRect/>
            </a:stretch>
          </p:blipFill>
          <p:spPr>
            <a:xfrm>
              <a:off x="591546" y="3579079"/>
              <a:ext cx="1741357" cy="858677"/>
            </a:xfrm>
            <a:prstGeom prst="rect">
              <a:avLst/>
            </a:prstGeom>
          </p:spPr>
        </p:pic>
        <p:sp>
          <p:nvSpPr>
            <p:cNvPr id="57" name="文字方塊 56">
              <a:extLst>
                <a:ext uri="{FF2B5EF4-FFF2-40B4-BE49-F238E27FC236}">
                  <a16:creationId xmlns:a16="http://schemas.microsoft.com/office/drawing/2014/main" id="{2728EEF8-F724-4B0C-B71F-3983CE245142}"/>
                </a:ext>
              </a:extLst>
            </p:cNvPr>
            <p:cNvSpPr txBox="1"/>
            <p:nvPr/>
          </p:nvSpPr>
          <p:spPr>
            <a:xfrm>
              <a:off x="884786" y="3690029"/>
              <a:ext cx="1107996" cy="369332"/>
            </a:xfrm>
            <a:prstGeom prst="rect">
              <a:avLst/>
            </a:prstGeom>
            <a:noFill/>
          </p:spPr>
          <p:txBody>
            <a:bodyPr wrap="none" rtlCol="0">
              <a:spAutoFit/>
            </a:bodyPr>
            <a:lstStyle/>
            <a:p>
              <a:r>
                <a:rPr lang="en-US" altLang="zh-TW" b="1" dirty="0"/>
                <a:t>YTHDC1</a:t>
              </a:r>
              <a:endParaRPr lang="zh-TW" altLang="en-US" b="1" dirty="0"/>
            </a:p>
          </p:txBody>
        </p:sp>
        <p:sp>
          <p:nvSpPr>
            <p:cNvPr id="58" name="橢圓 57">
              <a:extLst>
                <a:ext uri="{FF2B5EF4-FFF2-40B4-BE49-F238E27FC236}">
                  <a16:creationId xmlns:a16="http://schemas.microsoft.com/office/drawing/2014/main" id="{CD8FB7AA-9EDC-49D7-ABDC-8548D1AB6273}"/>
                </a:ext>
              </a:extLst>
            </p:cNvPr>
            <p:cNvSpPr/>
            <p:nvPr/>
          </p:nvSpPr>
          <p:spPr>
            <a:xfrm>
              <a:off x="1179933" y="4125998"/>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59" name="文字方塊 58">
              <a:extLst>
                <a:ext uri="{FF2B5EF4-FFF2-40B4-BE49-F238E27FC236}">
                  <a16:creationId xmlns:a16="http://schemas.microsoft.com/office/drawing/2014/main" id="{E732859F-75DC-4262-899F-22D8AA7ABAB0}"/>
                </a:ext>
              </a:extLst>
            </p:cNvPr>
            <p:cNvSpPr txBox="1"/>
            <p:nvPr/>
          </p:nvSpPr>
          <p:spPr>
            <a:xfrm>
              <a:off x="1193324" y="4193332"/>
              <a:ext cx="505267" cy="369332"/>
            </a:xfrm>
            <a:prstGeom prst="rect">
              <a:avLst/>
            </a:prstGeom>
            <a:noFill/>
          </p:spPr>
          <p:txBody>
            <a:bodyPr wrap="none" rtlCol="0">
              <a:spAutoFit/>
            </a:bodyPr>
            <a:lstStyle/>
            <a:p>
              <a:r>
                <a:rPr lang="en-US" altLang="zh-TW" b="1" dirty="0"/>
                <a:t>Me</a:t>
              </a:r>
              <a:endParaRPr lang="zh-TW" altLang="en-US" b="1" dirty="0"/>
            </a:p>
          </p:txBody>
        </p:sp>
        <p:sp>
          <p:nvSpPr>
            <p:cNvPr id="60" name="文字方塊 59">
              <a:extLst>
                <a:ext uri="{FF2B5EF4-FFF2-40B4-BE49-F238E27FC236}">
                  <a16:creationId xmlns:a16="http://schemas.microsoft.com/office/drawing/2014/main" id="{E16CFBDE-3594-4D68-913F-AD216D5E9D9A}"/>
                </a:ext>
              </a:extLst>
            </p:cNvPr>
            <p:cNvSpPr txBox="1"/>
            <p:nvPr/>
          </p:nvSpPr>
          <p:spPr>
            <a:xfrm>
              <a:off x="696283" y="5807986"/>
              <a:ext cx="1471300" cy="369332"/>
            </a:xfrm>
            <a:prstGeom prst="rect">
              <a:avLst/>
            </a:prstGeom>
            <a:noFill/>
          </p:spPr>
          <p:txBody>
            <a:bodyPr wrap="none" rtlCol="0">
              <a:spAutoFit/>
            </a:bodyPr>
            <a:lstStyle/>
            <a:p>
              <a:r>
                <a:rPr lang="en-US" altLang="zh-TW" b="1" dirty="0"/>
                <a:t>RNA Export</a:t>
              </a:r>
              <a:endParaRPr lang="zh-TW" altLang="en-US" b="1" dirty="0"/>
            </a:p>
          </p:txBody>
        </p:sp>
        <p:pic>
          <p:nvPicPr>
            <p:cNvPr id="61" name="圖片 60">
              <a:extLst>
                <a:ext uri="{FF2B5EF4-FFF2-40B4-BE49-F238E27FC236}">
                  <a16:creationId xmlns:a16="http://schemas.microsoft.com/office/drawing/2014/main" id="{9FD24471-B673-45F8-AF2B-CD014F050EF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523118" y="5508292"/>
              <a:ext cx="1832288" cy="232749"/>
            </a:xfrm>
            <a:prstGeom prst="rect">
              <a:avLst/>
            </a:prstGeom>
          </p:spPr>
        </p:pic>
        <p:sp>
          <p:nvSpPr>
            <p:cNvPr id="62" name="箭號: 向下 61">
              <a:extLst>
                <a:ext uri="{FF2B5EF4-FFF2-40B4-BE49-F238E27FC236}">
                  <a16:creationId xmlns:a16="http://schemas.microsoft.com/office/drawing/2014/main" id="{07B2BBFC-287E-408F-B79F-7435A1D578C3}"/>
                </a:ext>
              </a:extLst>
            </p:cNvPr>
            <p:cNvSpPr/>
            <p:nvPr/>
          </p:nvSpPr>
          <p:spPr>
            <a:xfrm>
              <a:off x="1287333" y="4976985"/>
              <a:ext cx="303859" cy="425712"/>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pic>
          <p:nvPicPr>
            <p:cNvPr id="63" name="圖片 62">
              <a:extLst>
                <a:ext uri="{FF2B5EF4-FFF2-40B4-BE49-F238E27FC236}">
                  <a16:creationId xmlns:a16="http://schemas.microsoft.com/office/drawing/2014/main" id="{40ADB006-2027-4F98-89B2-9BD6713699C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515789" y="4611924"/>
              <a:ext cx="1832288" cy="232749"/>
            </a:xfrm>
            <a:prstGeom prst="rect">
              <a:avLst/>
            </a:prstGeom>
          </p:spPr>
        </p:pic>
      </p:grpSp>
    </p:spTree>
    <p:extLst>
      <p:ext uri="{BB962C8B-B14F-4D97-AF65-F5344CB8AC3E}">
        <p14:creationId xmlns:p14="http://schemas.microsoft.com/office/powerpoint/2010/main" val="2156935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7">
            <a:extLst>
              <a:ext uri="{FF2B5EF4-FFF2-40B4-BE49-F238E27FC236}">
                <a16:creationId xmlns:a16="http://schemas.microsoft.com/office/drawing/2014/main" id="{DB1C5D02-9A18-47F7-9304-5C873C7A3E78}"/>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33</a:t>
            </a:fld>
            <a:endParaRPr lang="zh-TW" altLang="en-US" dirty="0"/>
          </a:p>
        </p:txBody>
      </p:sp>
      <p:pic>
        <p:nvPicPr>
          <p:cNvPr id="7" name="圖片 6">
            <a:extLst>
              <a:ext uri="{FF2B5EF4-FFF2-40B4-BE49-F238E27FC236}">
                <a16:creationId xmlns:a16="http://schemas.microsoft.com/office/drawing/2014/main" id="{A3A90F0D-B938-4CD7-B91B-59B32DEC16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26" b="98569" l="4684" r="97658">
                        <a14:foregroundMark x1="35363" y1="9302" x2="11007" y2="14132"/>
                        <a14:foregroundMark x1="11007" y1="14132" x2="18735" y2="29338"/>
                        <a14:foregroundMark x1="34426" y1="34347" x2="36300" y2="36315"/>
                        <a14:foregroundMark x1="51991" y1="16279" x2="51054" y2="12343"/>
                        <a14:foregroundMark x1="38876" y1="6977" x2="23185" y2="2683"/>
                        <a14:foregroundMark x1="9602" y1="16637" x2="4918" y2="19678"/>
                        <a14:foregroundMark x1="62295" y1="29338" x2="57143" y2="27907"/>
                        <a14:foregroundMark x1="78923" y1="75492" x2="92037" y2="90519"/>
                        <a14:foregroundMark x1="80328" y1="91234" x2="83372" y2="95170"/>
                        <a14:foregroundMark x1="30913" y1="89803" x2="43560" y2="75850"/>
                        <a14:foregroundMark x1="39813" y1="94454" x2="38876" y2="97138"/>
                        <a14:foregroundMark x1="84543" y1="98569" x2="84543" y2="98569"/>
                        <a14:foregroundMark x1="93677" y1="94812" x2="93677" y2="94812"/>
                        <a14:foregroundMark x1="97658" y1="91234" x2="97658" y2="91234"/>
                      </a14:backgroundRemoval>
                    </a14:imgEffect>
                  </a14:imgLayer>
                </a14:imgProps>
              </a:ext>
            </a:extLst>
          </a:blip>
          <a:stretch>
            <a:fillRect/>
          </a:stretch>
        </p:blipFill>
        <p:spPr>
          <a:xfrm>
            <a:off x="7331395" y="994400"/>
            <a:ext cx="1563242" cy="2046492"/>
          </a:xfrm>
          <a:prstGeom prst="rect">
            <a:avLst/>
          </a:prstGeom>
        </p:spPr>
      </p:pic>
      <p:sp>
        <p:nvSpPr>
          <p:cNvPr id="8" name="文字方塊 7">
            <a:extLst>
              <a:ext uri="{FF2B5EF4-FFF2-40B4-BE49-F238E27FC236}">
                <a16:creationId xmlns:a16="http://schemas.microsoft.com/office/drawing/2014/main" id="{60D344EF-8065-4AE2-B7A6-331C73EE0336}"/>
              </a:ext>
            </a:extLst>
          </p:cNvPr>
          <p:cNvSpPr txBox="1"/>
          <p:nvPr/>
        </p:nvSpPr>
        <p:spPr>
          <a:xfrm>
            <a:off x="8383644" y="1152742"/>
            <a:ext cx="2048381" cy="369332"/>
          </a:xfrm>
          <a:prstGeom prst="rect">
            <a:avLst/>
          </a:prstGeom>
          <a:noFill/>
        </p:spPr>
        <p:txBody>
          <a:bodyPr wrap="none" rtlCol="0">
            <a:spAutoFit/>
          </a:bodyPr>
          <a:lstStyle/>
          <a:p>
            <a:r>
              <a:rPr lang="en-US" altLang="zh-TW" b="1" dirty="0"/>
              <a:t>Magnet Antibody</a:t>
            </a:r>
            <a:endParaRPr lang="zh-TW" altLang="en-US" b="1" dirty="0"/>
          </a:p>
        </p:txBody>
      </p:sp>
      <p:sp>
        <p:nvSpPr>
          <p:cNvPr id="10" name="矩形: 圓角 9">
            <a:extLst>
              <a:ext uri="{FF2B5EF4-FFF2-40B4-BE49-F238E27FC236}">
                <a16:creationId xmlns:a16="http://schemas.microsoft.com/office/drawing/2014/main" id="{EC5AC8F5-4C6D-4B01-9877-5B0ADCF1BE77}"/>
              </a:ext>
            </a:extLst>
          </p:cNvPr>
          <p:cNvSpPr/>
          <p:nvPr/>
        </p:nvSpPr>
        <p:spPr>
          <a:xfrm>
            <a:off x="6785369" y="279037"/>
            <a:ext cx="3196551" cy="637840"/>
          </a:xfrm>
          <a:prstGeom prst="roundRect">
            <a:avLst>
              <a:gd name="adj" fmla="val 20791"/>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RNA Immunoprecipitation</a:t>
            </a:r>
          </a:p>
          <a:p>
            <a:pPr algn="ctr"/>
            <a:r>
              <a:rPr lang="en-US" altLang="zh-TW" b="1" dirty="0">
                <a:solidFill>
                  <a:sysClr val="windowText" lastClr="000000"/>
                </a:solidFill>
                <a:latin typeface="Arial" panose="020B0604020202020204" pitchFamily="34" charset="0"/>
                <a:cs typeface="Arial" panose="020B0604020202020204" pitchFamily="34" charset="0"/>
              </a:rPr>
              <a:t>(RIP)</a:t>
            </a:r>
            <a:endParaRPr lang="zh-TW" altLang="en-US" b="1" dirty="0">
              <a:solidFill>
                <a:sysClr val="windowText" lastClr="000000"/>
              </a:solidFill>
              <a:latin typeface="Arial" panose="020B0604020202020204" pitchFamily="34" charset="0"/>
              <a:cs typeface="Arial" panose="020B0604020202020204" pitchFamily="34" charset="0"/>
            </a:endParaRPr>
          </a:p>
        </p:txBody>
      </p:sp>
      <p:pic>
        <p:nvPicPr>
          <p:cNvPr id="11" name="圖片 10">
            <a:extLst>
              <a:ext uri="{FF2B5EF4-FFF2-40B4-BE49-F238E27FC236}">
                <a16:creationId xmlns:a16="http://schemas.microsoft.com/office/drawing/2014/main" id="{FACDE6CF-6199-43E2-B617-4AAE8B0810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162" b="98768" l="1464" r="97804">
                        <a14:foregroundMark x1="34114" y1="10915" x2="36603" y2="6514"/>
                        <a14:foregroundMark x1="91362" y1="53697" x2="91362" y2="53697"/>
                        <a14:foregroundMark x1="96193" y1="64261" x2="96193" y2="64261"/>
                        <a14:foregroundMark x1="97657" y1="78873" x2="97657" y2="78873"/>
                        <a14:foregroundMark x1="91654" y1="91197" x2="91654" y2="91197"/>
                        <a14:foregroundMark x1="94876" y1="87852" x2="96486" y2="80634"/>
                        <a14:foregroundMark x1="96486" y1="66373" x2="97365" y2="79577"/>
                        <a14:foregroundMark x1="96779" y1="84683" x2="96779" y2="85035"/>
                        <a14:foregroundMark x1="95168" y1="86444" x2="82284" y2="95951"/>
                        <a14:foregroundMark x1="59590" y1="62500" x2="57980" y2="80282"/>
                        <a14:foregroundMark x1="57980" y1="80282" x2="66764" y2="94894"/>
                        <a14:foregroundMark x1="66764" y1="94894" x2="81698" y2="98063"/>
                        <a14:foregroundMark x1="93997" y1="87148" x2="81991" y2="97007"/>
                        <a14:foregroundMark x1="81991" y1="97007" x2="78038" y2="97711"/>
                        <a14:foregroundMark x1="97950" y1="81690" x2="97950" y2="69014"/>
                        <a14:foregroundMark x1="94290" y1="87148" x2="87701" y2="89789"/>
                        <a14:foregroundMark x1="77745" y1="98768" x2="65007" y2="92606"/>
                        <a14:foregroundMark x1="92240" y1="53345" x2="92240" y2="53345"/>
                        <a14:foregroundMark x1="97950" y1="77289" x2="95608" y2="88556"/>
                        <a14:foregroundMark x1="28697" y1="92254" x2="28697" y2="92254"/>
                        <a14:foregroundMark x1="29575" y1="89789" x2="26501" y2="72007"/>
                        <a14:foregroundMark x1="26501" y1="72007" x2="8199" y2="45070"/>
                        <a14:foregroundMark x1="8199" y1="45070" x2="1757" y2="19190"/>
                        <a14:foregroundMark x1="1464" y1="18486" x2="3953" y2="17077"/>
                        <a14:foregroundMark x1="6735" y1="39261" x2="13909" y2="53345"/>
                        <a14:foregroundMark x1="4832" y1="37676" x2="28697" y2="80810"/>
                        <a14:foregroundMark x1="28697" y1="80810" x2="30893" y2="91197"/>
                        <a14:foregroundMark x1="26354" y1="74472" x2="22401" y2="61444"/>
                        <a14:foregroundMark x1="21523" y1="65317" x2="26354" y2="73063"/>
                        <a14:foregroundMark x1="22987" y1="66549" x2="26647" y2="71479"/>
                        <a14:foregroundMark x1="22401" y1="66021" x2="27233" y2="71831"/>
                        <a14:foregroundMark x1="19619" y1="60739" x2="25329" y2="65317"/>
                        <a14:foregroundMark x1="16984" y1="57746" x2="23865" y2="65669"/>
                        <a14:foregroundMark x1="59590" y1="63556" x2="57394" y2="80986"/>
                        <a14:foregroundMark x1="57394" y1="80986" x2="66911" y2="94190"/>
                        <a14:foregroundMark x1="66911" y1="94190" x2="80966" y2="97359"/>
                        <a14:foregroundMark x1="80966" y1="97359" x2="93704" y2="89789"/>
                        <a14:foregroundMark x1="93704" y1="89789" x2="97365" y2="78873"/>
                        <a14:foregroundMark x1="58272" y1="65845" x2="59590" y2="63556"/>
                        <a14:foregroundMark x1="57101" y1="80634" x2="66618" y2="94190"/>
                        <a14:foregroundMark x1="96779" y1="77993" x2="85212" y2="96127"/>
                        <a14:foregroundMark x1="64861" y1="90493" x2="65886" y2="91725"/>
                        <a14:foregroundMark x1="80381" y1="95599" x2="77892" y2="95775"/>
                        <a14:foregroundMark x1="66032" y1="91901" x2="71157" y2="96127"/>
                        <a14:foregroundMark x1="60029" y1="63028" x2="59883" y2="67958"/>
                        <a14:foregroundMark x1="26354" y1="73415" x2="29868" y2="81162"/>
                        <a14:foregroundMark x1="29868" y1="88732" x2="30015" y2="93310"/>
                        <a14:foregroundMark x1="11713" y1="52465" x2="11713" y2="52465"/>
                        <a14:foregroundMark x1="57101" y1="81866" x2="64714" y2="92254"/>
                      </a14:backgroundRemoval>
                    </a14:imgEffect>
                  </a14:imgLayer>
                </a14:imgProps>
              </a:ext>
            </a:extLst>
          </a:blip>
          <a:stretch>
            <a:fillRect/>
          </a:stretch>
        </p:blipFill>
        <p:spPr>
          <a:xfrm>
            <a:off x="6733451" y="2506706"/>
            <a:ext cx="2048381" cy="1703484"/>
          </a:xfrm>
          <a:prstGeom prst="rect">
            <a:avLst/>
          </a:prstGeom>
        </p:spPr>
      </p:pic>
      <p:pic>
        <p:nvPicPr>
          <p:cNvPr id="15" name="圖片 14">
            <a:extLst>
              <a:ext uri="{FF2B5EF4-FFF2-40B4-BE49-F238E27FC236}">
                <a16:creationId xmlns:a16="http://schemas.microsoft.com/office/drawing/2014/main" id="{2259170B-9642-4956-96A3-71DAAF126BDA}"/>
              </a:ext>
            </a:extLst>
          </p:cNvPr>
          <p:cNvPicPr>
            <a:picLocks noChangeAspect="1"/>
          </p:cNvPicPr>
          <p:nvPr/>
        </p:nvPicPr>
        <p:blipFill>
          <a:blip r:embed="rId7"/>
          <a:stretch>
            <a:fillRect/>
          </a:stretch>
        </p:blipFill>
        <p:spPr>
          <a:xfrm>
            <a:off x="2905679" y="1922073"/>
            <a:ext cx="1887241" cy="2057402"/>
          </a:xfrm>
          <a:prstGeom prst="rect">
            <a:avLst/>
          </a:prstGeom>
        </p:spPr>
      </p:pic>
      <p:sp>
        <p:nvSpPr>
          <p:cNvPr id="13" name="矩形: 圓角 12">
            <a:extLst>
              <a:ext uri="{FF2B5EF4-FFF2-40B4-BE49-F238E27FC236}">
                <a16:creationId xmlns:a16="http://schemas.microsoft.com/office/drawing/2014/main" id="{78471939-008F-45A5-9FEA-B96835CD2BF3}"/>
              </a:ext>
            </a:extLst>
          </p:cNvPr>
          <p:cNvSpPr/>
          <p:nvPr/>
        </p:nvSpPr>
        <p:spPr>
          <a:xfrm>
            <a:off x="2713436" y="279037"/>
            <a:ext cx="1853536"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RNA Pulldown</a:t>
            </a:r>
            <a:endParaRPr lang="zh-TW" altLang="en-US" b="1" dirty="0">
              <a:solidFill>
                <a:sysClr val="windowText" lastClr="000000"/>
              </a:solidFill>
              <a:latin typeface="Arial" panose="020B0604020202020204" pitchFamily="34" charset="0"/>
              <a:cs typeface="Arial" panose="020B0604020202020204" pitchFamily="34" charset="0"/>
            </a:endParaRPr>
          </a:p>
        </p:txBody>
      </p:sp>
      <p:pic>
        <p:nvPicPr>
          <p:cNvPr id="14" name="圖片 13">
            <a:extLst>
              <a:ext uri="{FF2B5EF4-FFF2-40B4-BE49-F238E27FC236}">
                <a16:creationId xmlns:a16="http://schemas.microsoft.com/office/drawing/2014/main" id="{32CA6AEF-F8E5-4F2E-BB0F-99CFE3016E1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669" b="92025" l="3973" r="96986">
                        <a14:foregroundMark x1="19178" y1="8282" x2="19178" y2="8282"/>
                        <a14:foregroundMark x1="9041" y1="18712" x2="7534" y2="30368"/>
                        <a14:foregroundMark x1="8904" y1="47239" x2="10685" y2="62577"/>
                        <a14:foregroundMark x1="3973" y1="37730" x2="3973" y2="37730"/>
                        <a14:foregroundMark x1="36575" y1="30061" x2="35205" y2="32822"/>
                        <a14:foregroundMark x1="25616" y1="71779" x2="26849" y2="76687"/>
                        <a14:foregroundMark x1="38219" y1="82209" x2="38767" y2="88037"/>
                        <a14:foregroundMark x1="41233" y1="86503" x2="41507" y2="81595"/>
                        <a14:foregroundMark x1="46575" y1="87117" x2="64521" y2="87423"/>
                        <a14:foregroundMark x1="64521" y1="87423" x2="83288" y2="85276"/>
                        <a14:foregroundMark x1="83288" y1="85276" x2="97260" y2="85583"/>
                        <a14:foregroundMark x1="38767" y1="83436" x2="40548" y2="90798"/>
                        <a14:foregroundMark x1="42055" y1="92025" x2="36027" y2="87730"/>
                        <a14:foregroundMark x1="41507" y1="76687" x2="34658" y2="87117"/>
                      </a14:backgroundRemoval>
                    </a14:imgEffect>
                  </a14:imgLayer>
                </a14:imgProps>
              </a:ext>
            </a:extLst>
          </a:blip>
          <a:stretch>
            <a:fillRect/>
          </a:stretch>
        </p:blipFill>
        <p:spPr>
          <a:xfrm>
            <a:off x="2040128" y="779950"/>
            <a:ext cx="2752792" cy="1229329"/>
          </a:xfrm>
          <a:prstGeom prst="rect">
            <a:avLst/>
          </a:prstGeom>
        </p:spPr>
      </p:pic>
      <p:sp>
        <p:nvSpPr>
          <p:cNvPr id="16" name="文字方塊 15">
            <a:extLst>
              <a:ext uri="{FF2B5EF4-FFF2-40B4-BE49-F238E27FC236}">
                <a16:creationId xmlns:a16="http://schemas.microsoft.com/office/drawing/2014/main" id="{99AD79B7-549D-44A7-BEF7-34988E65A9F5}"/>
              </a:ext>
            </a:extLst>
          </p:cNvPr>
          <p:cNvSpPr txBox="1"/>
          <p:nvPr/>
        </p:nvSpPr>
        <p:spPr>
          <a:xfrm>
            <a:off x="3723460" y="1322419"/>
            <a:ext cx="1710725" cy="369332"/>
          </a:xfrm>
          <a:prstGeom prst="rect">
            <a:avLst/>
          </a:prstGeom>
          <a:noFill/>
        </p:spPr>
        <p:txBody>
          <a:bodyPr wrap="none" rtlCol="0">
            <a:spAutoFit/>
          </a:bodyPr>
          <a:lstStyle/>
          <a:p>
            <a:r>
              <a:rPr lang="en-US" altLang="zh-TW" b="1" dirty="0"/>
              <a:t>Magnet Probe</a:t>
            </a:r>
            <a:endParaRPr lang="zh-TW" altLang="en-US" b="1" dirty="0"/>
          </a:p>
        </p:txBody>
      </p:sp>
      <p:pic>
        <p:nvPicPr>
          <p:cNvPr id="17" name="圖片 16">
            <a:extLst>
              <a:ext uri="{FF2B5EF4-FFF2-40B4-BE49-F238E27FC236}">
                <a16:creationId xmlns:a16="http://schemas.microsoft.com/office/drawing/2014/main" id="{18F322E7-0598-4612-98A2-517ED2AA31C1}"/>
              </a:ext>
            </a:extLst>
          </p:cNvPr>
          <p:cNvPicPr>
            <a:picLocks noChangeAspect="1"/>
          </p:cNvPicPr>
          <p:nvPr/>
        </p:nvPicPr>
        <p:blipFill>
          <a:blip r:embed="rId10"/>
          <a:stretch>
            <a:fillRect/>
          </a:stretch>
        </p:blipFill>
        <p:spPr>
          <a:xfrm>
            <a:off x="2697821" y="4723891"/>
            <a:ext cx="1884766" cy="1382343"/>
          </a:xfrm>
          <a:prstGeom prst="rect">
            <a:avLst/>
          </a:prstGeom>
        </p:spPr>
      </p:pic>
      <p:sp>
        <p:nvSpPr>
          <p:cNvPr id="18" name="文字方塊 17">
            <a:extLst>
              <a:ext uri="{FF2B5EF4-FFF2-40B4-BE49-F238E27FC236}">
                <a16:creationId xmlns:a16="http://schemas.microsoft.com/office/drawing/2014/main" id="{116CF423-5C7B-4D50-B203-99A2C9077D46}"/>
              </a:ext>
            </a:extLst>
          </p:cNvPr>
          <p:cNvSpPr txBox="1"/>
          <p:nvPr/>
        </p:nvSpPr>
        <p:spPr>
          <a:xfrm>
            <a:off x="2626624" y="6139565"/>
            <a:ext cx="2027158" cy="369332"/>
          </a:xfrm>
          <a:prstGeom prst="rect">
            <a:avLst/>
          </a:prstGeom>
          <a:noFill/>
        </p:spPr>
        <p:txBody>
          <a:bodyPr wrap="none" rtlCol="0">
            <a:spAutoFit/>
          </a:bodyPr>
          <a:lstStyle/>
          <a:p>
            <a:r>
              <a:rPr lang="en-US" altLang="zh-TW" b="1" dirty="0"/>
              <a:t>Western Blotting</a:t>
            </a:r>
            <a:endParaRPr lang="zh-TW" altLang="en-US" b="1" dirty="0"/>
          </a:p>
        </p:txBody>
      </p:sp>
      <p:sp>
        <p:nvSpPr>
          <p:cNvPr id="19" name="箭號: 向下 18">
            <a:extLst>
              <a:ext uri="{FF2B5EF4-FFF2-40B4-BE49-F238E27FC236}">
                <a16:creationId xmlns:a16="http://schemas.microsoft.com/office/drawing/2014/main" id="{8BFE63FE-03AC-4E3A-A23F-6EFBABC534D4}"/>
              </a:ext>
            </a:extLst>
          </p:cNvPr>
          <p:cNvSpPr/>
          <p:nvPr/>
        </p:nvSpPr>
        <p:spPr>
          <a:xfrm>
            <a:off x="3427343" y="4033085"/>
            <a:ext cx="355111" cy="603796"/>
          </a:xfrm>
          <a:prstGeom prst="downArrow">
            <a:avLst>
              <a:gd name="adj1" fmla="val 44462"/>
              <a:gd name="adj2" fmla="val 6661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pic>
        <p:nvPicPr>
          <p:cNvPr id="20" name="圖片 19">
            <a:extLst>
              <a:ext uri="{FF2B5EF4-FFF2-40B4-BE49-F238E27FC236}">
                <a16:creationId xmlns:a16="http://schemas.microsoft.com/office/drawing/2014/main" id="{2EC3923A-ED27-4BFD-A495-196328F11B6B}"/>
              </a:ext>
            </a:extLst>
          </p:cNvPr>
          <p:cNvPicPr>
            <a:picLocks noChangeAspect="1"/>
          </p:cNvPicPr>
          <p:nvPr/>
        </p:nvPicPr>
        <p:blipFill>
          <a:blip r:embed="rId11"/>
          <a:stretch>
            <a:fillRect/>
          </a:stretch>
        </p:blipFill>
        <p:spPr>
          <a:xfrm>
            <a:off x="7247436" y="4877141"/>
            <a:ext cx="2517940" cy="1413719"/>
          </a:xfrm>
          <a:prstGeom prst="rect">
            <a:avLst/>
          </a:prstGeom>
        </p:spPr>
      </p:pic>
      <p:sp>
        <p:nvSpPr>
          <p:cNvPr id="21" name="文字方塊 20">
            <a:extLst>
              <a:ext uri="{FF2B5EF4-FFF2-40B4-BE49-F238E27FC236}">
                <a16:creationId xmlns:a16="http://schemas.microsoft.com/office/drawing/2014/main" id="{58D2F575-174A-4381-A4E2-37428C7783D4}"/>
              </a:ext>
            </a:extLst>
          </p:cNvPr>
          <p:cNvSpPr txBox="1"/>
          <p:nvPr/>
        </p:nvSpPr>
        <p:spPr>
          <a:xfrm>
            <a:off x="7672966" y="6354015"/>
            <a:ext cx="1834798" cy="369332"/>
          </a:xfrm>
          <a:prstGeom prst="rect">
            <a:avLst/>
          </a:prstGeom>
          <a:noFill/>
        </p:spPr>
        <p:txBody>
          <a:bodyPr wrap="none" rtlCol="0">
            <a:spAutoFit/>
          </a:bodyPr>
          <a:lstStyle/>
          <a:p>
            <a:r>
              <a:rPr lang="en-US" altLang="zh-TW" b="1" dirty="0"/>
              <a:t>Real-Time PCR</a:t>
            </a:r>
            <a:endParaRPr lang="zh-TW" altLang="en-US" b="1" dirty="0"/>
          </a:p>
        </p:txBody>
      </p:sp>
      <p:sp>
        <p:nvSpPr>
          <p:cNvPr id="22" name="箭號: 向下 21">
            <a:extLst>
              <a:ext uri="{FF2B5EF4-FFF2-40B4-BE49-F238E27FC236}">
                <a16:creationId xmlns:a16="http://schemas.microsoft.com/office/drawing/2014/main" id="{DF35126C-6373-4C41-BAB4-B2926DAD68F5}"/>
              </a:ext>
            </a:extLst>
          </p:cNvPr>
          <p:cNvSpPr/>
          <p:nvPr/>
        </p:nvSpPr>
        <p:spPr>
          <a:xfrm>
            <a:off x="8328851" y="4210190"/>
            <a:ext cx="355111" cy="603796"/>
          </a:xfrm>
          <a:prstGeom prst="downArrow">
            <a:avLst>
              <a:gd name="adj1" fmla="val 44462"/>
              <a:gd name="adj2" fmla="val 6661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232926"/>
      </p:ext>
    </p:extLst>
  </p:cSld>
  <p:clrMapOvr>
    <a:masterClrMapping/>
  </p:clrMapOvr>
  <mc:AlternateContent xmlns:mc="http://schemas.openxmlformats.org/markup-compatibility/2006">
    <mc:Choice xmlns:p14="http://schemas.microsoft.com/office/powerpoint/2010/main" Requires="p14">
      <p:transition p14:dur="40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34</a:t>
            </a:fld>
            <a:endParaRPr lang="zh-TW" altLang="en-US"/>
          </a:p>
        </p:txBody>
      </p:sp>
      <p:sp>
        <p:nvSpPr>
          <p:cNvPr id="6" name="矩形 5"/>
          <p:cNvSpPr/>
          <p:nvPr/>
        </p:nvSpPr>
        <p:spPr>
          <a:xfrm>
            <a:off x="0" y="82434"/>
            <a:ext cx="12191999"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is Exported to Cytoplasm by YTHDC1</a:t>
            </a:r>
            <a:endParaRPr lang="zh-TW" altLang="en-US" sz="2400" b="1" dirty="0">
              <a:latin typeface="Arial" panose="020B0604020202020204" pitchFamily="34" charset="0"/>
              <a:cs typeface="Arial" panose="020B0604020202020204" pitchFamily="34" charset="0"/>
            </a:endParaRPr>
          </a:p>
        </p:txBody>
      </p:sp>
      <p:pic>
        <p:nvPicPr>
          <p:cNvPr id="21" name="圖片 20">
            <a:extLst>
              <a:ext uri="{FF2B5EF4-FFF2-40B4-BE49-F238E27FC236}">
                <a16:creationId xmlns:a16="http://schemas.microsoft.com/office/drawing/2014/main" id="{90BBE31C-DA1B-41E5-AC35-DFF26D9D5367}"/>
              </a:ext>
            </a:extLst>
          </p:cNvPr>
          <p:cNvPicPr>
            <a:picLocks noChangeAspect="1"/>
          </p:cNvPicPr>
          <p:nvPr/>
        </p:nvPicPr>
        <p:blipFill>
          <a:blip r:embed="rId3"/>
          <a:stretch>
            <a:fillRect/>
          </a:stretch>
        </p:blipFill>
        <p:spPr>
          <a:xfrm>
            <a:off x="8014066" y="784359"/>
            <a:ext cx="162410" cy="264985"/>
          </a:xfrm>
          <a:prstGeom prst="rect">
            <a:avLst/>
          </a:prstGeom>
        </p:spPr>
      </p:pic>
      <p:sp>
        <p:nvSpPr>
          <p:cNvPr id="22" name="矩形 21">
            <a:extLst>
              <a:ext uri="{FF2B5EF4-FFF2-40B4-BE49-F238E27FC236}">
                <a16:creationId xmlns:a16="http://schemas.microsoft.com/office/drawing/2014/main" id="{4D1B715D-C3FF-4513-97B5-47F26CF31807}"/>
              </a:ext>
            </a:extLst>
          </p:cNvPr>
          <p:cNvSpPr/>
          <p:nvPr/>
        </p:nvSpPr>
        <p:spPr>
          <a:xfrm>
            <a:off x="0" y="6551450"/>
            <a:ext cx="3649983"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sz="1400" dirty="0">
                <a:latin typeface="Arial" panose="020B0604020202020204" pitchFamily="34" charset="0"/>
                <a:cs typeface="Arial" panose="020B0604020202020204" pitchFamily="34" charset="0"/>
              </a:rPr>
              <a:t>ALKBH5: m</a:t>
            </a:r>
            <a:r>
              <a:rPr lang="en-US" altLang="zh-TW" sz="1400" baseline="30000" dirty="0">
                <a:latin typeface="Arial" panose="020B0604020202020204" pitchFamily="34" charset="0"/>
                <a:cs typeface="Arial" panose="020B0604020202020204" pitchFamily="34" charset="0"/>
              </a:rPr>
              <a:t>6</a:t>
            </a:r>
            <a:r>
              <a:rPr lang="en-US" altLang="zh-TW" sz="1400" dirty="0">
                <a:latin typeface="Arial" panose="020B0604020202020204" pitchFamily="34" charset="0"/>
                <a:cs typeface="Arial" panose="020B0604020202020204" pitchFamily="34" charset="0"/>
              </a:rPr>
              <a:t>A Demethylase</a:t>
            </a:r>
          </a:p>
        </p:txBody>
      </p:sp>
      <p:grpSp>
        <p:nvGrpSpPr>
          <p:cNvPr id="4" name="群組 3">
            <a:extLst>
              <a:ext uri="{FF2B5EF4-FFF2-40B4-BE49-F238E27FC236}">
                <a16:creationId xmlns:a16="http://schemas.microsoft.com/office/drawing/2014/main" id="{0BE150AB-D1FB-4127-8D63-2E2E518DE5EC}"/>
              </a:ext>
            </a:extLst>
          </p:cNvPr>
          <p:cNvGrpSpPr/>
          <p:nvPr/>
        </p:nvGrpSpPr>
        <p:grpSpPr>
          <a:xfrm>
            <a:off x="2188552" y="661982"/>
            <a:ext cx="3437655" cy="2558952"/>
            <a:chOff x="2140522" y="704080"/>
            <a:chExt cx="3437655" cy="2558952"/>
          </a:xfrm>
        </p:grpSpPr>
        <p:pic>
          <p:nvPicPr>
            <p:cNvPr id="16" name="圖片 15">
              <a:extLst>
                <a:ext uri="{FF2B5EF4-FFF2-40B4-BE49-F238E27FC236}">
                  <a16:creationId xmlns:a16="http://schemas.microsoft.com/office/drawing/2014/main" id="{8C7A08BC-B714-4D40-9D18-F149626D7ADE}"/>
                </a:ext>
              </a:extLst>
            </p:cNvPr>
            <p:cNvPicPr>
              <a:picLocks noChangeAspect="1"/>
            </p:cNvPicPr>
            <p:nvPr/>
          </p:nvPicPr>
          <p:blipFill>
            <a:blip r:embed="rId4"/>
            <a:stretch>
              <a:fillRect/>
            </a:stretch>
          </p:blipFill>
          <p:spPr>
            <a:xfrm>
              <a:off x="2171890" y="704080"/>
              <a:ext cx="3406287" cy="2558952"/>
            </a:xfrm>
            <a:prstGeom prst="rect">
              <a:avLst/>
            </a:prstGeom>
          </p:spPr>
        </p:pic>
        <p:sp>
          <p:nvSpPr>
            <p:cNvPr id="3" name="矩形 2">
              <a:extLst>
                <a:ext uri="{FF2B5EF4-FFF2-40B4-BE49-F238E27FC236}">
                  <a16:creationId xmlns:a16="http://schemas.microsoft.com/office/drawing/2014/main" id="{554FC493-97EE-4737-BE77-0F44426E6D84}"/>
                </a:ext>
              </a:extLst>
            </p:cNvPr>
            <p:cNvSpPr/>
            <p:nvPr/>
          </p:nvSpPr>
          <p:spPr>
            <a:xfrm>
              <a:off x="2140522" y="784359"/>
              <a:ext cx="267118" cy="364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8" name="群組 7">
            <a:extLst>
              <a:ext uri="{FF2B5EF4-FFF2-40B4-BE49-F238E27FC236}">
                <a16:creationId xmlns:a16="http://schemas.microsoft.com/office/drawing/2014/main" id="{3907C59B-C0C5-4709-870C-E5CB98D4E170}"/>
              </a:ext>
            </a:extLst>
          </p:cNvPr>
          <p:cNvGrpSpPr/>
          <p:nvPr/>
        </p:nvGrpSpPr>
        <p:grpSpPr>
          <a:xfrm>
            <a:off x="7187666" y="677474"/>
            <a:ext cx="1977620" cy="2738243"/>
            <a:chOff x="8073858" y="769245"/>
            <a:chExt cx="1977620" cy="2738243"/>
          </a:xfrm>
        </p:grpSpPr>
        <p:pic>
          <p:nvPicPr>
            <p:cNvPr id="17" name="圖片 16">
              <a:extLst>
                <a:ext uri="{FF2B5EF4-FFF2-40B4-BE49-F238E27FC236}">
                  <a16:creationId xmlns:a16="http://schemas.microsoft.com/office/drawing/2014/main" id="{256E5CC6-2711-473B-9924-0E8C45B9CFF7}"/>
                </a:ext>
              </a:extLst>
            </p:cNvPr>
            <p:cNvPicPr>
              <a:picLocks noChangeAspect="1"/>
            </p:cNvPicPr>
            <p:nvPr/>
          </p:nvPicPr>
          <p:blipFill>
            <a:blip r:embed="rId5"/>
            <a:stretch>
              <a:fillRect/>
            </a:stretch>
          </p:blipFill>
          <p:spPr>
            <a:xfrm>
              <a:off x="8073858" y="769245"/>
              <a:ext cx="1977620" cy="2738243"/>
            </a:xfrm>
            <a:prstGeom prst="rect">
              <a:avLst/>
            </a:prstGeom>
          </p:spPr>
        </p:pic>
        <p:sp>
          <p:nvSpPr>
            <p:cNvPr id="5" name="矩形 4">
              <a:extLst>
                <a:ext uri="{FF2B5EF4-FFF2-40B4-BE49-F238E27FC236}">
                  <a16:creationId xmlns:a16="http://schemas.microsoft.com/office/drawing/2014/main" id="{7707F8EC-4ABC-45B8-8710-1EC5B248B212}"/>
                </a:ext>
              </a:extLst>
            </p:cNvPr>
            <p:cNvSpPr/>
            <p:nvPr/>
          </p:nvSpPr>
          <p:spPr>
            <a:xfrm>
              <a:off x="8073858" y="784359"/>
              <a:ext cx="162410" cy="364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11" name="群組 10">
            <a:extLst>
              <a:ext uri="{FF2B5EF4-FFF2-40B4-BE49-F238E27FC236}">
                <a16:creationId xmlns:a16="http://schemas.microsoft.com/office/drawing/2014/main" id="{BB2BEAC1-7576-44D4-982C-E778048CE57F}"/>
              </a:ext>
            </a:extLst>
          </p:cNvPr>
          <p:cNvGrpSpPr/>
          <p:nvPr/>
        </p:nvGrpSpPr>
        <p:grpSpPr>
          <a:xfrm>
            <a:off x="1685827" y="3236420"/>
            <a:ext cx="4053803" cy="3339737"/>
            <a:chOff x="1824991" y="3264509"/>
            <a:chExt cx="4053803" cy="3339737"/>
          </a:xfrm>
        </p:grpSpPr>
        <p:pic>
          <p:nvPicPr>
            <p:cNvPr id="12" name="圖片 11">
              <a:extLst>
                <a:ext uri="{FF2B5EF4-FFF2-40B4-BE49-F238E27FC236}">
                  <a16:creationId xmlns:a16="http://schemas.microsoft.com/office/drawing/2014/main" id="{E5269287-54C3-4C66-B656-DF73CF545436}"/>
                </a:ext>
              </a:extLst>
            </p:cNvPr>
            <p:cNvPicPr>
              <a:picLocks noChangeAspect="1"/>
            </p:cNvPicPr>
            <p:nvPr/>
          </p:nvPicPr>
          <p:blipFill>
            <a:blip r:embed="rId6"/>
            <a:stretch>
              <a:fillRect/>
            </a:stretch>
          </p:blipFill>
          <p:spPr>
            <a:xfrm>
              <a:off x="1824991" y="3264509"/>
              <a:ext cx="4053803" cy="3339737"/>
            </a:xfrm>
            <a:prstGeom prst="rect">
              <a:avLst/>
            </a:prstGeom>
          </p:spPr>
        </p:pic>
        <p:sp>
          <p:nvSpPr>
            <p:cNvPr id="9" name="矩形 8">
              <a:extLst>
                <a:ext uri="{FF2B5EF4-FFF2-40B4-BE49-F238E27FC236}">
                  <a16:creationId xmlns:a16="http://schemas.microsoft.com/office/drawing/2014/main" id="{5BB83627-A148-4319-BFFB-8B2EFE5D4E18}"/>
                </a:ext>
              </a:extLst>
            </p:cNvPr>
            <p:cNvSpPr/>
            <p:nvPr/>
          </p:nvSpPr>
          <p:spPr>
            <a:xfrm>
              <a:off x="1824991" y="3338818"/>
              <a:ext cx="238701" cy="201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26" name="群組 25">
            <a:extLst>
              <a:ext uri="{FF2B5EF4-FFF2-40B4-BE49-F238E27FC236}">
                <a16:creationId xmlns:a16="http://schemas.microsoft.com/office/drawing/2014/main" id="{90B78A19-51D5-42A8-952A-23E5BC89D284}"/>
              </a:ext>
            </a:extLst>
          </p:cNvPr>
          <p:cNvGrpSpPr/>
          <p:nvPr/>
        </p:nvGrpSpPr>
        <p:grpSpPr>
          <a:xfrm>
            <a:off x="5872643" y="3415717"/>
            <a:ext cx="4813817" cy="3135733"/>
            <a:chOff x="6427912" y="3423012"/>
            <a:chExt cx="4669942" cy="3022730"/>
          </a:xfrm>
        </p:grpSpPr>
        <p:grpSp>
          <p:nvGrpSpPr>
            <p:cNvPr id="24" name="群組 23">
              <a:extLst>
                <a:ext uri="{FF2B5EF4-FFF2-40B4-BE49-F238E27FC236}">
                  <a16:creationId xmlns:a16="http://schemas.microsoft.com/office/drawing/2014/main" id="{720C398D-0B26-4F2F-ACA3-3F3A10175009}"/>
                </a:ext>
              </a:extLst>
            </p:cNvPr>
            <p:cNvGrpSpPr/>
            <p:nvPr/>
          </p:nvGrpSpPr>
          <p:grpSpPr>
            <a:xfrm>
              <a:off x="6488783" y="3423012"/>
              <a:ext cx="4609071" cy="3022730"/>
              <a:chOff x="6488783" y="3423013"/>
              <a:chExt cx="4609071" cy="3022730"/>
            </a:xfrm>
          </p:grpSpPr>
          <p:pic>
            <p:nvPicPr>
              <p:cNvPr id="18" name="圖片 17">
                <a:extLst>
                  <a:ext uri="{FF2B5EF4-FFF2-40B4-BE49-F238E27FC236}">
                    <a16:creationId xmlns:a16="http://schemas.microsoft.com/office/drawing/2014/main" id="{35664B24-A297-40A7-A169-75C2500390ED}"/>
                  </a:ext>
                </a:extLst>
              </p:cNvPr>
              <p:cNvPicPr>
                <a:picLocks noChangeAspect="1"/>
              </p:cNvPicPr>
              <p:nvPr/>
            </p:nvPicPr>
            <p:blipFill>
              <a:blip r:embed="rId7"/>
              <a:stretch>
                <a:fillRect/>
              </a:stretch>
            </p:blipFill>
            <p:spPr>
              <a:xfrm>
                <a:off x="6488783" y="3423013"/>
                <a:ext cx="4609071" cy="3022730"/>
              </a:xfrm>
              <a:prstGeom prst="rect">
                <a:avLst/>
              </a:prstGeom>
            </p:spPr>
          </p:pic>
          <p:sp>
            <p:nvSpPr>
              <p:cNvPr id="23" name="矩形 22">
                <a:extLst>
                  <a:ext uri="{FF2B5EF4-FFF2-40B4-BE49-F238E27FC236}">
                    <a16:creationId xmlns:a16="http://schemas.microsoft.com/office/drawing/2014/main" id="{AB99FCEF-D8A8-48FD-B0AB-E66B0A3B682B}"/>
                  </a:ext>
                </a:extLst>
              </p:cNvPr>
              <p:cNvSpPr/>
              <p:nvPr/>
            </p:nvSpPr>
            <p:spPr>
              <a:xfrm>
                <a:off x="6488783" y="3423013"/>
                <a:ext cx="121742" cy="276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25" name="矩形 24">
              <a:extLst>
                <a:ext uri="{FF2B5EF4-FFF2-40B4-BE49-F238E27FC236}">
                  <a16:creationId xmlns:a16="http://schemas.microsoft.com/office/drawing/2014/main" id="{CA8BC4BA-EE7C-4C9D-9DA6-552E13EC21B6}"/>
                </a:ext>
              </a:extLst>
            </p:cNvPr>
            <p:cNvSpPr/>
            <p:nvPr/>
          </p:nvSpPr>
          <p:spPr>
            <a:xfrm>
              <a:off x="6427912" y="4397533"/>
              <a:ext cx="121742" cy="276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27" name="群組 26">
            <a:extLst>
              <a:ext uri="{FF2B5EF4-FFF2-40B4-BE49-F238E27FC236}">
                <a16:creationId xmlns:a16="http://schemas.microsoft.com/office/drawing/2014/main" id="{2E05E912-7238-40E5-B93A-819A05685E95}"/>
              </a:ext>
            </a:extLst>
          </p:cNvPr>
          <p:cNvGrpSpPr/>
          <p:nvPr/>
        </p:nvGrpSpPr>
        <p:grpSpPr>
          <a:xfrm>
            <a:off x="0" y="0"/>
            <a:ext cx="1440000" cy="540000"/>
            <a:chOff x="1486249" y="1822052"/>
            <a:chExt cx="1794295" cy="511612"/>
          </a:xfrm>
        </p:grpSpPr>
        <p:sp>
          <p:nvSpPr>
            <p:cNvPr id="28" name="矩形 27">
              <a:extLst>
                <a:ext uri="{FF2B5EF4-FFF2-40B4-BE49-F238E27FC236}">
                  <a16:creationId xmlns:a16="http://schemas.microsoft.com/office/drawing/2014/main" id="{74922D4F-41D0-4084-B5A5-D5A8542FAB9E}"/>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DC5F36"/>
                  </a:solidFill>
                  <a:latin typeface="Arial" panose="020B0604020202020204" pitchFamily="34" charset="0"/>
                  <a:cs typeface="Arial" panose="020B0604020202020204" pitchFamily="34" charset="0"/>
                </a:rPr>
                <a:t>Results</a:t>
              </a:r>
              <a:endParaRPr lang="zh-TW" altLang="en-US" sz="2000" b="1" dirty="0">
                <a:solidFill>
                  <a:srgbClr val="DC5F36"/>
                </a:solidFill>
                <a:latin typeface="Arial" panose="020B0604020202020204" pitchFamily="34" charset="0"/>
                <a:cs typeface="Arial" panose="020B0604020202020204" pitchFamily="34" charset="0"/>
              </a:endParaRPr>
            </a:p>
          </p:txBody>
        </p:sp>
        <p:sp>
          <p:nvSpPr>
            <p:cNvPr id="29" name="矩形 28">
              <a:extLst>
                <a:ext uri="{FF2B5EF4-FFF2-40B4-BE49-F238E27FC236}">
                  <a16:creationId xmlns:a16="http://schemas.microsoft.com/office/drawing/2014/main" id="{8ABFC5BB-CE11-435E-B66B-97D0C9CE38C8}"/>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30" name="矩形: 圓角 29">
            <a:extLst>
              <a:ext uri="{FF2B5EF4-FFF2-40B4-BE49-F238E27FC236}">
                <a16:creationId xmlns:a16="http://schemas.microsoft.com/office/drawing/2014/main" id="{4E2FE7E3-844E-46D2-A5A4-57641EB66955}"/>
              </a:ext>
            </a:extLst>
          </p:cNvPr>
          <p:cNvSpPr/>
          <p:nvPr/>
        </p:nvSpPr>
        <p:spPr>
          <a:xfrm>
            <a:off x="17584" y="609650"/>
            <a:ext cx="1980000" cy="363985"/>
          </a:xfrm>
          <a:prstGeom prst="roundRect">
            <a:avLst>
              <a:gd name="adj" fmla="val 18972"/>
            </a:avLst>
          </a:prstGeom>
          <a:solidFill>
            <a:srgbClr val="D8E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CircMET</a:t>
            </a:r>
            <a:endParaRPr lang="zh-TW" altLang="en-US" b="1" i="1"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0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7323330-3AF0-48F1-9C55-83D9B6625FFA}"/>
              </a:ext>
            </a:extLst>
          </p:cNvPr>
          <p:cNvPicPr>
            <a:picLocks noChangeAspect="1"/>
          </p:cNvPicPr>
          <p:nvPr/>
        </p:nvPicPr>
        <p:blipFill rotWithShape="1">
          <a:blip r:embed="rId3">
            <a:extLst>
              <a:ext uri="{28A0092B-C50C-407E-A947-70E740481C1C}">
                <a14:useLocalDpi xmlns:a14="http://schemas.microsoft.com/office/drawing/2010/main" val="0"/>
              </a:ext>
            </a:extLst>
          </a:blip>
          <a:srcRect t="3058" r="436" b="8257"/>
          <a:stretch/>
        </p:blipFill>
        <p:spPr>
          <a:xfrm>
            <a:off x="1" y="886470"/>
            <a:ext cx="12191999" cy="5979918"/>
          </a:xfrm>
          <a:prstGeom prst="rect">
            <a:avLst/>
          </a:prstGeom>
        </p:spPr>
      </p:pic>
      <p:sp>
        <p:nvSpPr>
          <p:cNvPr id="2" name="投影片編號版面配置區 1"/>
          <p:cNvSpPr>
            <a:spLocks noGrp="1"/>
          </p:cNvSpPr>
          <p:nvPr>
            <p:ph type="sldNum" sz="quarter" idx="12"/>
          </p:nvPr>
        </p:nvSpPr>
        <p:spPr>
          <a:xfrm>
            <a:off x="9448800" y="6492875"/>
            <a:ext cx="2743200" cy="365125"/>
          </a:xfrm>
        </p:spPr>
        <p:txBody>
          <a:bodyPr/>
          <a:lstStyle/>
          <a:p>
            <a:fld id="{0C4D0668-C53B-4A51-870C-8A290EF953AE}" type="slidenum">
              <a:rPr lang="zh-TW" altLang="en-US" smtClean="0"/>
              <a:t>35</a:t>
            </a:fld>
            <a:endParaRPr lang="zh-TW" altLang="en-US" dirty="0"/>
          </a:p>
        </p:txBody>
      </p:sp>
      <p:grpSp>
        <p:nvGrpSpPr>
          <p:cNvPr id="4" name="群組 3">
            <a:extLst>
              <a:ext uri="{FF2B5EF4-FFF2-40B4-BE49-F238E27FC236}">
                <a16:creationId xmlns:a16="http://schemas.microsoft.com/office/drawing/2014/main" id="{0B58A85E-D601-418C-B5A9-AA0F4223EC52}"/>
              </a:ext>
            </a:extLst>
          </p:cNvPr>
          <p:cNvGrpSpPr/>
          <p:nvPr/>
        </p:nvGrpSpPr>
        <p:grpSpPr>
          <a:xfrm>
            <a:off x="0" y="0"/>
            <a:ext cx="1800000" cy="540000"/>
            <a:chOff x="0" y="0"/>
            <a:chExt cx="1800000" cy="540000"/>
          </a:xfrm>
        </p:grpSpPr>
        <p:grpSp>
          <p:nvGrpSpPr>
            <p:cNvPr id="16" name="群組 15">
              <a:extLst>
                <a:ext uri="{FF2B5EF4-FFF2-40B4-BE49-F238E27FC236}">
                  <a16:creationId xmlns:a16="http://schemas.microsoft.com/office/drawing/2014/main" id="{B5015E5D-1BA9-42E4-BEC2-084F000B9685}"/>
                </a:ext>
              </a:extLst>
            </p:cNvPr>
            <p:cNvGrpSpPr/>
            <p:nvPr/>
          </p:nvGrpSpPr>
          <p:grpSpPr>
            <a:xfrm>
              <a:off x="0" y="0"/>
              <a:ext cx="1800000" cy="540000"/>
              <a:chOff x="-1" y="0"/>
              <a:chExt cx="1794295" cy="511612"/>
            </a:xfrm>
          </p:grpSpPr>
          <p:sp>
            <p:nvSpPr>
              <p:cNvPr id="18" name="矩形 17">
                <a:extLst>
                  <a:ext uri="{FF2B5EF4-FFF2-40B4-BE49-F238E27FC236}">
                    <a16:creationId xmlns:a16="http://schemas.microsoft.com/office/drawing/2014/main" id="{0CC4721F-3C37-4704-8392-C030DD4E8A68}"/>
                  </a:ext>
                </a:extLst>
              </p:cNvPr>
              <p:cNvSpPr/>
              <p:nvPr/>
            </p:nvSpPr>
            <p:spPr>
              <a:xfrm>
                <a:off x="0" y="0"/>
                <a:ext cx="1794294" cy="419934"/>
              </a:xfrm>
              <a:prstGeom prst="rect">
                <a:avLst/>
              </a:prstGeom>
              <a:solidFill>
                <a:srgbClr val="DBC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95D9389D-D808-46B9-82A8-3117CDF194A9}"/>
                  </a:ext>
                </a:extLst>
              </p:cNvPr>
              <p:cNvSpPr/>
              <p:nvPr/>
            </p:nvSpPr>
            <p:spPr>
              <a:xfrm>
                <a:off x="-1" y="419934"/>
                <a:ext cx="1794293" cy="91678"/>
              </a:xfrm>
              <a:prstGeom prst="rect">
                <a:avLst/>
              </a:prstGeom>
              <a:solidFill>
                <a:srgbClr val="ACB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20" name="文字方塊 19">
              <a:extLst>
                <a:ext uri="{FF2B5EF4-FFF2-40B4-BE49-F238E27FC236}">
                  <a16:creationId xmlns:a16="http://schemas.microsoft.com/office/drawing/2014/main" id="{BEE188B6-3842-4FBD-BCA0-7D1A8811284D}"/>
                </a:ext>
              </a:extLst>
            </p:cNvPr>
            <p:cNvSpPr txBox="1"/>
            <p:nvPr/>
          </p:nvSpPr>
          <p:spPr>
            <a:xfrm>
              <a:off x="223371" y="16305"/>
              <a:ext cx="1353256" cy="400110"/>
            </a:xfrm>
            <a:prstGeom prst="rect">
              <a:avLst/>
            </a:prstGeom>
            <a:noFill/>
          </p:spPr>
          <p:txBody>
            <a:bodyPr wrap="none" rtlCol="0">
              <a:spAutoFit/>
            </a:bodyPr>
            <a:lstStyle/>
            <a:p>
              <a:r>
                <a:rPr lang="en-US" altLang="zh-TW" sz="2000" b="1" dirty="0">
                  <a:solidFill>
                    <a:srgbClr val="7F5072"/>
                  </a:solidFill>
                  <a:latin typeface="Arial" panose="020B0604020202020204" pitchFamily="34" charset="0"/>
                  <a:cs typeface="Arial" panose="020B0604020202020204" pitchFamily="34" charset="0"/>
                </a:rPr>
                <a:t>Summary</a:t>
              </a:r>
              <a:endParaRPr lang="zh-TW" altLang="en-US" sz="2000" dirty="0">
                <a:solidFill>
                  <a:srgbClr val="7F5072"/>
                </a:solidFill>
              </a:endParaRPr>
            </a:p>
          </p:txBody>
        </p:sp>
      </p:grpSp>
      <p:grpSp>
        <p:nvGrpSpPr>
          <p:cNvPr id="74" name="群組 73">
            <a:extLst>
              <a:ext uri="{FF2B5EF4-FFF2-40B4-BE49-F238E27FC236}">
                <a16:creationId xmlns:a16="http://schemas.microsoft.com/office/drawing/2014/main" id="{41FB857F-EFC4-48E3-9E68-90A6D4BBA930}"/>
              </a:ext>
            </a:extLst>
          </p:cNvPr>
          <p:cNvGrpSpPr/>
          <p:nvPr/>
        </p:nvGrpSpPr>
        <p:grpSpPr>
          <a:xfrm>
            <a:off x="2201142" y="4655533"/>
            <a:ext cx="3178225" cy="2154981"/>
            <a:chOff x="2201142" y="4655533"/>
            <a:chExt cx="3178225" cy="2154981"/>
          </a:xfrm>
        </p:grpSpPr>
        <p:grpSp>
          <p:nvGrpSpPr>
            <p:cNvPr id="59" name="群組 58">
              <a:extLst>
                <a:ext uri="{FF2B5EF4-FFF2-40B4-BE49-F238E27FC236}">
                  <a16:creationId xmlns:a16="http://schemas.microsoft.com/office/drawing/2014/main" id="{4A6B38F7-EBFB-4255-B556-5B69E174A5BE}"/>
                </a:ext>
              </a:extLst>
            </p:cNvPr>
            <p:cNvGrpSpPr/>
            <p:nvPr/>
          </p:nvGrpSpPr>
          <p:grpSpPr>
            <a:xfrm>
              <a:off x="2782874" y="5003180"/>
              <a:ext cx="2596493" cy="1807334"/>
              <a:chOff x="4458708" y="4855853"/>
              <a:chExt cx="2596493" cy="1807334"/>
            </a:xfrm>
          </p:grpSpPr>
          <p:grpSp>
            <p:nvGrpSpPr>
              <p:cNvPr id="5" name="群組 4">
                <a:extLst>
                  <a:ext uri="{FF2B5EF4-FFF2-40B4-BE49-F238E27FC236}">
                    <a16:creationId xmlns:a16="http://schemas.microsoft.com/office/drawing/2014/main" id="{36CCAC8B-016F-47AA-9AE8-DD055675C908}"/>
                  </a:ext>
                </a:extLst>
              </p:cNvPr>
              <p:cNvGrpSpPr/>
              <p:nvPr/>
            </p:nvGrpSpPr>
            <p:grpSpPr>
              <a:xfrm>
                <a:off x="4458708" y="5141925"/>
                <a:ext cx="1712579" cy="1521262"/>
                <a:chOff x="5303436" y="5103218"/>
                <a:chExt cx="1712579" cy="1521262"/>
              </a:xfrm>
            </p:grpSpPr>
            <p:grpSp>
              <p:nvGrpSpPr>
                <p:cNvPr id="14" name="群組 13">
                  <a:extLst>
                    <a:ext uri="{FF2B5EF4-FFF2-40B4-BE49-F238E27FC236}">
                      <a16:creationId xmlns:a16="http://schemas.microsoft.com/office/drawing/2014/main" id="{64E8A1B4-7557-4C08-BFFE-D2ADC6D9AD7A}"/>
                    </a:ext>
                  </a:extLst>
                </p:cNvPr>
                <p:cNvGrpSpPr/>
                <p:nvPr/>
              </p:nvGrpSpPr>
              <p:grpSpPr>
                <a:xfrm>
                  <a:off x="5303436" y="5103218"/>
                  <a:ext cx="1712579" cy="1521262"/>
                  <a:chOff x="5336992" y="5203721"/>
                  <a:chExt cx="1712579" cy="1521262"/>
                </a:xfrm>
              </p:grpSpPr>
              <p:grpSp>
                <p:nvGrpSpPr>
                  <p:cNvPr id="35" name="群組 34">
                    <a:extLst>
                      <a:ext uri="{FF2B5EF4-FFF2-40B4-BE49-F238E27FC236}">
                        <a16:creationId xmlns:a16="http://schemas.microsoft.com/office/drawing/2014/main" id="{E856AEE5-9327-4F1F-99DF-6D1F00D232CE}"/>
                      </a:ext>
                    </a:extLst>
                  </p:cNvPr>
                  <p:cNvGrpSpPr/>
                  <p:nvPr/>
                </p:nvGrpSpPr>
                <p:grpSpPr>
                  <a:xfrm>
                    <a:off x="6364768" y="5203721"/>
                    <a:ext cx="684803" cy="591960"/>
                    <a:chOff x="10052187" y="2395002"/>
                    <a:chExt cx="684803" cy="591960"/>
                  </a:xfrm>
                </p:grpSpPr>
                <p:sp>
                  <p:nvSpPr>
                    <p:cNvPr id="36" name="橢圓 35">
                      <a:extLst>
                        <a:ext uri="{FF2B5EF4-FFF2-40B4-BE49-F238E27FC236}">
                          <a16:creationId xmlns:a16="http://schemas.microsoft.com/office/drawing/2014/main" id="{EF26D739-8ED5-41A5-A521-24B309CEF5EF}"/>
                        </a:ext>
                      </a:extLst>
                    </p:cNvPr>
                    <p:cNvSpPr/>
                    <p:nvPr/>
                  </p:nvSpPr>
                  <p:spPr>
                    <a:xfrm>
                      <a:off x="10085743" y="2395002"/>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37" name="文字方塊 36">
                      <a:extLst>
                        <a:ext uri="{FF2B5EF4-FFF2-40B4-BE49-F238E27FC236}">
                          <a16:creationId xmlns:a16="http://schemas.microsoft.com/office/drawing/2014/main" id="{F97881D0-5CD3-4289-A598-9114624D9920}"/>
                        </a:ext>
                      </a:extLst>
                    </p:cNvPr>
                    <p:cNvSpPr txBox="1"/>
                    <p:nvPr/>
                  </p:nvSpPr>
                  <p:spPr>
                    <a:xfrm>
                      <a:off x="10052187" y="2506316"/>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27" name="圖片 26">
                    <a:extLst>
                      <a:ext uri="{FF2B5EF4-FFF2-40B4-BE49-F238E27FC236}">
                        <a16:creationId xmlns:a16="http://schemas.microsoft.com/office/drawing/2014/main" id="{452FC8AA-68BB-4B3E-878E-7D3C6A93981A}"/>
                      </a:ext>
                    </a:extLst>
                  </p:cNvPr>
                  <p:cNvPicPr>
                    <a:picLocks noChangeAspect="1"/>
                  </p:cNvPicPr>
                  <p:nvPr/>
                </p:nvPicPr>
                <p:blipFill rotWithShape="1">
                  <a:blip r:embed="rId4">
                    <a:extLst>
                      <a:ext uri="{28A0092B-C50C-407E-A947-70E740481C1C}">
                        <a14:useLocalDpi xmlns:a14="http://schemas.microsoft.com/office/drawing/2010/main" val="0"/>
                      </a:ext>
                    </a:extLst>
                  </a:blip>
                  <a:srcRect l="26618" t="25555" r="37110" b="22222"/>
                  <a:stretch/>
                </p:blipFill>
                <p:spPr>
                  <a:xfrm>
                    <a:off x="5336992" y="5356216"/>
                    <a:ext cx="1358132" cy="1368767"/>
                  </a:xfrm>
                  <a:prstGeom prst="rect">
                    <a:avLst/>
                  </a:prstGeom>
                </p:spPr>
              </p:pic>
            </p:grpSp>
            <p:sp>
              <p:nvSpPr>
                <p:cNvPr id="3" name="文字方塊 2">
                  <a:extLst>
                    <a:ext uri="{FF2B5EF4-FFF2-40B4-BE49-F238E27FC236}">
                      <a16:creationId xmlns:a16="http://schemas.microsoft.com/office/drawing/2014/main" id="{C1C41F29-3FA4-4568-BC07-4417630F293C}"/>
                    </a:ext>
                  </a:extLst>
                </p:cNvPr>
                <p:cNvSpPr txBox="1"/>
                <p:nvPr/>
              </p:nvSpPr>
              <p:spPr>
                <a:xfrm>
                  <a:off x="5441328" y="5755430"/>
                  <a:ext cx="1082348" cy="369332"/>
                </a:xfrm>
                <a:prstGeom prst="rect">
                  <a:avLst/>
                </a:prstGeom>
                <a:noFill/>
              </p:spPr>
              <p:txBody>
                <a:bodyPr wrap="none" rtlCol="0">
                  <a:spAutoFit/>
                </a:bodyPr>
                <a:lstStyle/>
                <a:p>
                  <a:r>
                    <a:rPr lang="en-US" altLang="zh-TW" b="1" i="1" dirty="0"/>
                    <a:t>circMET</a:t>
                  </a:r>
                  <a:endParaRPr lang="zh-TW" altLang="en-US" b="1" i="1" dirty="0"/>
                </a:p>
              </p:txBody>
            </p:sp>
          </p:grpSp>
          <p:grpSp>
            <p:nvGrpSpPr>
              <p:cNvPr id="9" name="群組 8">
                <a:extLst>
                  <a:ext uri="{FF2B5EF4-FFF2-40B4-BE49-F238E27FC236}">
                    <a16:creationId xmlns:a16="http://schemas.microsoft.com/office/drawing/2014/main" id="{8FF9FB2E-F73E-49BF-95CB-C7E80B7E4C7A}"/>
                  </a:ext>
                </a:extLst>
              </p:cNvPr>
              <p:cNvGrpSpPr/>
              <p:nvPr/>
            </p:nvGrpSpPr>
            <p:grpSpPr>
              <a:xfrm>
                <a:off x="5863701" y="4855853"/>
                <a:ext cx="1191500" cy="480646"/>
                <a:chOff x="7273254" y="5057239"/>
                <a:chExt cx="1191500" cy="480646"/>
              </a:xfrm>
            </p:grpSpPr>
            <p:sp>
              <p:nvSpPr>
                <p:cNvPr id="6" name="橢圓 5">
                  <a:extLst>
                    <a:ext uri="{FF2B5EF4-FFF2-40B4-BE49-F238E27FC236}">
                      <a16:creationId xmlns:a16="http://schemas.microsoft.com/office/drawing/2014/main" id="{C614D9D7-975F-481C-9F0C-BB46613D1A30}"/>
                    </a:ext>
                  </a:extLst>
                </p:cNvPr>
                <p:cNvSpPr/>
                <p:nvPr/>
              </p:nvSpPr>
              <p:spPr>
                <a:xfrm>
                  <a:off x="7273254" y="5057239"/>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7" name="文字方塊 6">
                  <a:extLst>
                    <a:ext uri="{FF2B5EF4-FFF2-40B4-BE49-F238E27FC236}">
                      <a16:creationId xmlns:a16="http://schemas.microsoft.com/office/drawing/2014/main" id="{9A3F76E9-50E8-4764-AAA5-159692EE8292}"/>
                    </a:ext>
                  </a:extLst>
                </p:cNvPr>
                <p:cNvSpPr txBox="1"/>
                <p:nvPr/>
              </p:nvSpPr>
              <p:spPr>
                <a:xfrm>
                  <a:off x="7315006" y="5112896"/>
                  <a:ext cx="1107996" cy="369332"/>
                </a:xfrm>
                <a:prstGeom prst="rect">
                  <a:avLst/>
                </a:prstGeom>
                <a:noFill/>
              </p:spPr>
              <p:txBody>
                <a:bodyPr wrap="none" rtlCol="0">
                  <a:spAutoFit/>
                </a:bodyPr>
                <a:lstStyle/>
                <a:p>
                  <a:pPr algn="ctr"/>
                  <a:r>
                    <a:rPr lang="en-US" altLang="zh-TW" b="1" dirty="0"/>
                    <a:t>YTHDC1</a:t>
                  </a:r>
                  <a:endParaRPr lang="zh-TW" altLang="en-US" b="1" dirty="0"/>
                </a:p>
              </p:txBody>
            </p:sp>
          </p:grpSp>
        </p:grpSp>
        <p:pic>
          <p:nvPicPr>
            <p:cNvPr id="73" name="圖片 72">
              <a:extLst>
                <a:ext uri="{FF2B5EF4-FFF2-40B4-BE49-F238E27FC236}">
                  <a16:creationId xmlns:a16="http://schemas.microsoft.com/office/drawing/2014/main" id="{067C0D62-604E-4DDE-8916-124983AC7B3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537" b="87805" l="8850" r="94248">
                          <a14:foregroundMark x1="9292" y1="71951" x2="9292" y2="71951"/>
                          <a14:foregroundMark x1="91150" y1="79268" x2="91150" y2="79268"/>
                          <a14:foregroundMark x1="94248" y1="86585" x2="94248" y2="86585"/>
                        </a14:backgroundRemoval>
                      </a14:imgEffect>
                    </a14:imgLayer>
                  </a14:imgProps>
                </a:ext>
              </a:extLst>
            </a:blip>
            <a:stretch>
              <a:fillRect/>
            </a:stretch>
          </p:blipFill>
          <p:spPr>
            <a:xfrm rot="14826829">
              <a:off x="1807950" y="5048725"/>
              <a:ext cx="1271684" cy="485299"/>
            </a:xfrm>
            <a:prstGeom prst="rect">
              <a:avLst/>
            </a:prstGeom>
          </p:spPr>
        </p:pic>
      </p:grpSp>
      <p:grpSp>
        <p:nvGrpSpPr>
          <p:cNvPr id="33" name="群組 32">
            <a:extLst>
              <a:ext uri="{FF2B5EF4-FFF2-40B4-BE49-F238E27FC236}">
                <a16:creationId xmlns:a16="http://schemas.microsoft.com/office/drawing/2014/main" id="{43E8288D-1A86-46FE-AAD5-55999B911F92}"/>
              </a:ext>
            </a:extLst>
          </p:cNvPr>
          <p:cNvGrpSpPr/>
          <p:nvPr/>
        </p:nvGrpSpPr>
        <p:grpSpPr>
          <a:xfrm>
            <a:off x="5551289" y="4976376"/>
            <a:ext cx="2686793" cy="1713044"/>
            <a:chOff x="4201752" y="4950143"/>
            <a:chExt cx="2686793" cy="1713044"/>
          </a:xfrm>
        </p:grpSpPr>
        <p:grpSp>
          <p:nvGrpSpPr>
            <p:cNvPr id="34" name="群組 33">
              <a:extLst>
                <a:ext uri="{FF2B5EF4-FFF2-40B4-BE49-F238E27FC236}">
                  <a16:creationId xmlns:a16="http://schemas.microsoft.com/office/drawing/2014/main" id="{2DECACCD-95DD-4EFE-983E-958C0A0C0CBA}"/>
                </a:ext>
              </a:extLst>
            </p:cNvPr>
            <p:cNvGrpSpPr/>
            <p:nvPr/>
          </p:nvGrpSpPr>
          <p:grpSpPr>
            <a:xfrm>
              <a:off x="4201752" y="4950143"/>
              <a:ext cx="2089255" cy="1713044"/>
              <a:chOff x="5046480" y="4911436"/>
              <a:chExt cx="2089255" cy="1713044"/>
            </a:xfrm>
          </p:grpSpPr>
          <p:grpSp>
            <p:nvGrpSpPr>
              <p:cNvPr id="41" name="群組 40">
                <a:extLst>
                  <a:ext uri="{FF2B5EF4-FFF2-40B4-BE49-F238E27FC236}">
                    <a16:creationId xmlns:a16="http://schemas.microsoft.com/office/drawing/2014/main" id="{7AD378F8-4997-419B-8FB6-C205B0DE62D5}"/>
                  </a:ext>
                </a:extLst>
              </p:cNvPr>
              <p:cNvGrpSpPr/>
              <p:nvPr/>
            </p:nvGrpSpPr>
            <p:grpSpPr>
              <a:xfrm>
                <a:off x="5303436" y="5255713"/>
                <a:ext cx="1832299" cy="1368767"/>
                <a:chOff x="5336992" y="5356216"/>
                <a:chExt cx="1832299" cy="1368767"/>
              </a:xfrm>
            </p:grpSpPr>
            <p:grpSp>
              <p:nvGrpSpPr>
                <p:cNvPr id="43" name="群組 42">
                  <a:extLst>
                    <a:ext uri="{FF2B5EF4-FFF2-40B4-BE49-F238E27FC236}">
                      <a16:creationId xmlns:a16="http://schemas.microsoft.com/office/drawing/2014/main" id="{9899D058-2214-4357-A90E-3DF5DF91331E}"/>
                    </a:ext>
                  </a:extLst>
                </p:cNvPr>
                <p:cNvGrpSpPr/>
                <p:nvPr/>
              </p:nvGrpSpPr>
              <p:grpSpPr>
                <a:xfrm>
                  <a:off x="6484488" y="5623758"/>
                  <a:ext cx="684803" cy="591960"/>
                  <a:chOff x="10171907" y="2815039"/>
                  <a:chExt cx="684803" cy="591960"/>
                </a:xfrm>
              </p:grpSpPr>
              <p:sp>
                <p:nvSpPr>
                  <p:cNvPr id="45" name="橢圓 44">
                    <a:extLst>
                      <a:ext uri="{FF2B5EF4-FFF2-40B4-BE49-F238E27FC236}">
                        <a16:creationId xmlns:a16="http://schemas.microsoft.com/office/drawing/2014/main" id="{2673D674-4C83-42A2-8787-55330AC22845}"/>
                      </a:ext>
                    </a:extLst>
                  </p:cNvPr>
                  <p:cNvSpPr/>
                  <p:nvPr/>
                </p:nvSpPr>
                <p:spPr>
                  <a:xfrm>
                    <a:off x="10205463" y="2815039"/>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46" name="文字方塊 45">
                    <a:extLst>
                      <a:ext uri="{FF2B5EF4-FFF2-40B4-BE49-F238E27FC236}">
                        <a16:creationId xmlns:a16="http://schemas.microsoft.com/office/drawing/2014/main" id="{996C267F-BB0D-4E11-A4EB-E81245B9D0C8}"/>
                      </a:ext>
                    </a:extLst>
                  </p:cNvPr>
                  <p:cNvSpPr txBox="1"/>
                  <p:nvPr/>
                </p:nvSpPr>
                <p:spPr>
                  <a:xfrm>
                    <a:off x="10171907" y="2926353"/>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44" name="圖片 43">
                  <a:extLst>
                    <a:ext uri="{FF2B5EF4-FFF2-40B4-BE49-F238E27FC236}">
                      <a16:creationId xmlns:a16="http://schemas.microsoft.com/office/drawing/2014/main" id="{854CEDD6-F7E1-4952-B657-F8381F36D200}"/>
                    </a:ext>
                  </a:extLst>
                </p:cNvPr>
                <p:cNvPicPr>
                  <a:picLocks noChangeAspect="1"/>
                </p:cNvPicPr>
                <p:nvPr/>
              </p:nvPicPr>
              <p:blipFill rotWithShape="1">
                <a:blip r:embed="rId4">
                  <a:extLst>
                    <a:ext uri="{28A0092B-C50C-407E-A947-70E740481C1C}">
                      <a14:useLocalDpi xmlns:a14="http://schemas.microsoft.com/office/drawing/2010/main" val="0"/>
                    </a:ext>
                  </a:extLst>
                </a:blip>
                <a:srcRect l="26618" t="25555" r="37110" b="22222"/>
                <a:stretch/>
              </p:blipFill>
              <p:spPr>
                <a:xfrm>
                  <a:off x="5336992" y="5356216"/>
                  <a:ext cx="1358132" cy="1368767"/>
                </a:xfrm>
                <a:prstGeom prst="rect">
                  <a:avLst/>
                </a:prstGeom>
              </p:spPr>
            </p:pic>
          </p:grpSp>
          <p:sp>
            <p:nvSpPr>
              <p:cNvPr id="42" name="文字方塊 41">
                <a:extLst>
                  <a:ext uri="{FF2B5EF4-FFF2-40B4-BE49-F238E27FC236}">
                    <a16:creationId xmlns:a16="http://schemas.microsoft.com/office/drawing/2014/main" id="{1970FFBE-8A32-490F-9B3C-071C1AA9F041}"/>
                  </a:ext>
                </a:extLst>
              </p:cNvPr>
              <p:cNvSpPr txBox="1"/>
              <p:nvPr/>
            </p:nvSpPr>
            <p:spPr>
              <a:xfrm>
                <a:off x="5046480" y="4911436"/>
                <a:ext cx="1851789" cy="369332"/>
              </a:xfrm>
              <a:prstGeom prst="rect">
                <a:avLst/>
              </a:prstGeom>
              <a:noFill/>
            </p:spPr>
            <p:txBody>
              <a:bodyPr wrap="none" rtlCol="0">
                <a:spAutoFit/>
              </a:bodyPr>
              <a:lstStyle/>
              <a:p>
                <a:r>
                  <a:rPr lang="en-US" altLang="zh-TW" b="1" i="1" dirty="0"/>
                  <a:t>circARHGAP35</a:t>
                </a:r>
                <a:endParaRPr lang="zh-TW" altLang="en-US" b="1" i="1" dirty="0"/>
              </a:p>
            </p:txBody>
          </p:sp>
        </p:grpSp>
        <p:grpSp>
          <p:nvGrpSpPr>
            <p:cNvPr id="38" name="群組 37">
              <a:extLst>
                <a:ext uri="{FF2B5EF4-FFF2-40B4-BE49-F238E27FC236}">
                  <a16:creationId xmlns:a16="http://schemas.microsoft.com/office/drawing/2014/main" id="{C543FE7F-9ECB-42CD-8E13-0234D688018E}"/>
                </a:ext>
              </a:extLst>
            </p:cNvPr>
            <p:cNvGrpSpPr/>
            <p:nvPr/>
          </p:nvGrpSpPr>
          <p:grpSpPr>
            <a:xfrm>
              <a:off x="5697045" y="6017553"/>
              <a:ext cx="1191500" cy="480646"/>
              <a:chOff x="7106598" y="6218939"/>
              <a:chExt cx="1191500" cy="480646"/>
            </a:xfrm>
          </p:grpSpPr>
          <p:sp>
            <p:nvSpPr>
              <p:cNvPr id="39" name="橢圓 38">
                <a:extLst>
                  <a:ext uri="{FF2B5EF4-FFF2-40B4-BE49-F238E27FC236}">
                    <a16:creationId xmlns:a16="http://schemas.microsoft.com/office/drawing/2014/main" id="{0D34169A-EDF4-4906-999F-5257698F7B67}"/>
                  </a:ext>
                </a:extLst>
              </p:cNvPr>
              <p:cNvSpPr/>
              <p:nvPr/>
            </p:nvSpPr>
            <p:spPr>
              <a:xfrm>
                <a:off x="7106598" y="6218939"/>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0" name="文字方塊 39">
                <a:extLst>
                  <a:ext uri="{FF2B5EF4-FFF2-40B4-BE49-F238E27FC236}">
                    <a16:creationId xmlns:a16="http://schemas.microsoft.com/office/drawing/2014/main" id="{629C5836-C658-4E43-AF11-052F4025B97B}"/>
                  </a:ext>
                </a:extLst>
              </p:cNvPr>
              <p:cNvSpPr txBox="1"/>
              <p:nvPr/>
            </p:nvSpPr>
            <p:spPr>
              <a:xfrm>
                <a:off x="7129115" y="6274596"/>
                <a:ext cx="1146469" cy="369332"/>
              </a:xfrm>
              <a:prstGeom prst="rect">
                <a:avLst/>
              </a:prstGeom>
              <a:noFill/>
            </p:spPr>
            <p:txBody>
              <a:bodyPr wrap="none" rtlCol="0">
                <a:spAutoFit/>
              </a:bodyPr>
              <a:lstStyle/>
              <a:p>
                <a:pPr algn="ctr"/>
                <a:r>
                  <a:rPr lang="en-US" altLang="zh-TW" b="1" dirty="0"/>
                  <a:t>HNRNPL</a:t>
                </a:r>
                <a:endParaRPr lang="zh-TW" altLang="en-US" b="1" dirty="0"/>
              </a:p>
            </p:txBody>
          </p:sp>
        </p:grpSp>
      </p:grpSp>
    </p:spTree>
    <p:extLst>
      <p:ext uri="{BB962C8B-B14F-4D97-AF65-F5344CB8AC3E}">
        <p14:creationId xmlns:p14="http://schemas.microsoft.com/office/powerpoint/2010/main" val="32203401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36</a:t>
            </a:fld>
            <a:endParaRPr lang="zh-TW" altLang="en-US"/>
          </a:p>
        </p:txBody>
      </p:sp>
      <p:sp>
        <p:nvSpPr>
          <p:cNvPr id="6" name="矩形 5"/>
          <p:cNvSpPr/>
          <p:nvPr/>
        </p:nvSpPr>
        <p:spPr>
          <a:xfrm>
            <a:off x="467412" y="78335"/>
            <a:ext cx="11724587"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Downregulates </a:t>
            </a:r>
            <a:r>
              <a:rPr lang="en-US" altLang="zh-TW" sz="2400" b="1" i="1" dirty="0">
                <a:latin typeface="Arial" panose="020B0604020202020204" pitchFamily="34" charset="0"/>
                <a:cs typeface="Arial" panose="020B0604020202020204" pitchFamily="34" charset="0"/>
              </a:rPr>
              <a:t>CDKN2A</a:t>
            </a:r>
            <a:r>
              <a:rPr lang="en-US" altLang="zh-TW" sz="2400" b="1" dirty="0">
                <a:latin typeface="Arial" panose="020B0604020202020204" pitchFamily="34" charset="0"/>
                <a:cs typeface="Arial" panose="020B0604020202020204" pitchFamily="34" charset="0"/>
              </a:rPr>
              <a:t> mRNA by Direct Binding</a:t>
            </a:r>
            <a:endParaRPr lang="zh-TW" altLang="en-US" sz="2400" b="1" dirty="0">
              <a:latin typeface="Arial" panose="020B0604020202020204" pitchFamily="34" charset="0"/>
              <a:cs typeface="Arial" panose="020B0604020202020204" pitchFamily="34" charset="0"/>
            </a:endParaRPr>
          </a:p>
        </p:txBody>
      </p:sp>
      <p:sp>
        <p:nvSpPr>
          <p:cNvPr id="4" name="文字方塊 3">
            <a:extLst>
              <a:ext uri="{FF2B5EF4-FFF2-40B4-BE49-F238E27FC236}">
                <a16:creationId xmlns:a16="http://schemas.microsoft.com/office/drawing/2014/main" id="{98DC3DF2-0356-4CBC-A60D-E6D166160CF6}"/>
              </a:ext>
            </a:extLst>
          </p:cNvPr>
          <p:cNvSpPr txBox="1"/>
          <p:nvPr/>
        </p:nvSpPr>
        <p:spPr>
          <a:xfrm>
            <a:off x="0" y="6550223"/>
            <a:ext cx="5839804" cy="307777"/>
          </a:xfrm>
          <a:prstGeom prst="rect">
            <a:avLst/>
          </a:prstGeom>
          <a:noFill/>
        </p:spPr>
        <p:txBody>
          <a:bodyPr wrap="none" rtlCol="0">
            <a:spAutoFit/>
          </a:bodyPr>
          <a:lstStyle/>
          <a:p>
            <a:r>
              <a:rPr lang="en-US" altLang="zh-TW" sz="1400" dirty="0">
                <a:latin typeface="Arial" panose="020B0604020202020204" pitchFamily="34" charset="0"/>
                <a:cs typeface="Arial" panose="020B0604020202020204" pitchFamily="34" charset="0"/>
              </a:rPr>
              <a:t>CDKN2A : cyclin-dependent kinase inhibitor 2A, inhibit cell proliferation.</a:t>
            </a:r>
          </a:p>
        </p:txBody>
      </p:sp>
      <p:pic>
        <p:nvPicPr>
          <p:cNvPr id="5" name="圖片 4">
            <a:extLst>
              <a:ext uri="{FF2B5EF4-FFF2-40B4-BE49-F238E27FC236}">
                <a16:creationId xmlns:a16="http://schemas.microsoft.com/office/drawing/2014/main" id="{68AFD784-CD45-45F2-AE6E-D2EAEE77AC87}"/>
              </a:ext>
            </a:extLst>
          </p:cNvPr>
          <p:cNvPicPr>
            <a:picLocks noChangeAspect="1"/>
          </p:cNvPicPr>
          <p:nvPr/>
        </p:nvPicPr>
        <p:blipFill rotWithShape="1">
          <a:blip r:embed="rId3"/>
          <a:srcRect l="7278"/>
          <a:stretch/>
        </p:blipFill>
        <p:spPr>
          <a:xfrm>
            <a:off x="7905279" y="1132976"/>
            <a:ext cx="3087042" cy="2451399"/>
          </a:xfrm>
          <a:prstGeom prst="rect">
            <a:avLst/>
          </a:prstGeom>
        </p:spPr>
      </p:pic>
      <p:grpSp>
        <p:nvGrpSpPr>
          <p:cNvPr id="16" name="群組 15">
            <a:extLst>
              <a:ext uri="{FF2B5EF4-FFF2-40B4-BE49-F238E27FC236}">
                <a16:creationId xmlns:a16="http://schemas.microsoft.com/office/drawing/2014/main" id="{1722D4DE-41EE-4AF5-B911-F47D818F4B92}"/>
              </a:ext>
            </a:extLst>
          </p:cNvPr>
          <p:cNvGrpSpPr/>
          <p:nvPr/>
        </p:nvGrpSpPr>
        <p:grpSpPr>
          <a:xfrm>
            <a:off x="2169716" y="1254665"/>
            <a:ext cx="5345437" cy="2462556"/>
            <a:chOff x="1130864" y="991624"/>
            <a:chExt cx="5198841" cy="2329976"/>
          </a:xfrm>
        </p:grpSpPr>
        <p:pic>
          <p:nvPicPr>
            <p:cNvPr id="2" name="圖片 1">
              <a:extLst>
                <a:ext uri="{FF2B5EF4-FFF2-40B4-BE49-F238E27FC236}">
                  <a16:creationId xmlns:a16="http://schemas.microsoft.com/office/drawing/2014/main" id="{6314BC96-EB53-40F1-87F6-349E7D5BC24B}"/>
                </a:ext>
              </a:extLst>
            </p:cNvPr>
            <p:cNvPicPr>
              <a:picLocks noChangeAspect="1"/>
            </p:cNvPicPr>
            <p:nvPr/>
          </p:nvPicPr>
          <p:blipFill>
            <a:blip r:embed="rId4"/>
            <a:stretch>
              <a:fillRect/>
            </a:stretch>
          </p:blipFill>
          <p:spPr>
            <a:xfrm>
              <a:off x="1130864" y="1037099"/>
              <a:ext cx="5198841" cy="2284501"/>
            </a:xfrm>
            <a:prstGeom prst="rect">
              <a:avLst/>
            </a:prstGeom>
          </p:spPr>
        </p:pic>
        <p:sp>
          <p:nvSpPr>
            <p:cNvPr id="14" name="矩形 13">
              <a:extLst>
                <a:ext uri="{FF2B5EF4-FFF2-40B4-BE49-F238E27FC236}">
                  <a16:creationId xmlns:a16="http://schemas.microsoft.com/office/drawing/2014/main" id="{BCE33FDC-D0A4-47A6-A08F-BDB5B00DD2D9}"/>
                </a:ext>
              </a:extLst>
            </p:cNvPr>
            <p:cNvSpPr/>
            <p:nvPr/>
          </p:nvSpPr>
          <p:spPr>
            <a:xfrm>
              <a:off x="6096000" y="1057083"/>
              <a:ext cx="187354" cy="218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6AB98A5B-00F6-4BA0-8C69-73FDD663A2DE}"/>
                </a:ext>
              </a:extLst>
            </p:cNvPr>
            <p:cNvSpPr/>
            <p:nvPr/>
          </p:nvSpPr>
          <p:spPr>
            <a:xfrm>
              <a:off x="1139253" y="991624"/>
              <a:ext cx="187354" cy="306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18" name="群組 17">
            <a:extLst>
              <a:ext uri="{FF2B5EF4-FFF2-40B4-BE49-F238E27FC236}">
                <a16:creationId xmlns:a16="http://schemas.microsoft.com/office/drawing/2014/main" id="{6F7AF766-CCB8-4EC7-B9AA-B2DCDDF986A8}"/>
              </a:ext>
            </a:extLst>
          </p:cNvPr>
          <p:cNvGrpSpPr/>
          <p:nvPr/>
        </p:nvGrpSpPr>
        <p:grpSpPr>
          <a:xfrm>
            <a:off x="2760129" y="3957017"/>
            <a:ext cx="4311962" cy="2400255"/>
            <a:chOff x="2038618" y="3794214"/>
            <a:chExt cx="4311962" cy="2400255"/>
          </a:xfrm>
        </p:grpSpPr>
        <p:pic>
          <p:nvPicPr>
            <p:cNvPr id="7" name="圖片 6">
              <a:extLst>
                <a:ext uri="{FF2B5EF4-FFF2-40B4-BE49-F238E27FC236}">
                  <a16:creationId xmlns:a16="http://schemas.microsoft.com/office/drawing/2014/main" id="{4CD7EBE4-1277-436B-B6C4-517723063E28}"/>
                </a:ext>
              </a:extLst>
            </p:cNvPr>
            <p:cNvPicPr>
              <a:picLocks noChangeAspect="1"/>
            </p:cNvPicPr>
            <p:nvPr/>
          </p:nvPicPr>
          <p:blipFill>
            <a:blip r:embed="rId5"/>
            <a:stretch>
              <a:fillRect/>
            </a:stretch>
          </p:blipFill>
          <p:spPr>
            <a:xfrm>
              <a:off x="2038618" y="3794214"/>
              <a:ext cx="4311962" cy="2400255"/>
            </a:xfrm>
            <a:prstGeom prst="rect">
              <a:avLst/>
            </a:prstGeom>
          </p:spPr>
        </p:pic>
        <p:sp>
          <p:nvSpPr>
            <p:cNvPr id="17" name="矩形 16">
              <a:extLst>
                <a:ext uri="{FF2B5EF4-FFF2-40B4-BE49-F238E27FC236}">
                  <a16:creationId xmlns:a16="http://schemas.microsoft.com/office/drawing/2014/main" id="{BB3F721D-49C5-4BA7-BD04-ACF4902F6119}"/>
                </a:ext>
              </a:extLst>
            </p:cNvPr>
            <p:cNvSpPr/>
            <p:nvPr/>
          </p:nvSpPr>
          <p:spPr>
            <a:xfrm>
              <a:off x="2053644" y="3831137"/>
              <a:ext cx="268447" cy="29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22" name="群組 21">
            <a:extLst>
              <a:ext uri="{FF2B5EF4-FFF2-40B4-BE49-F238E27FC236}">
                <a16:creationId xmlns:a16="http://schemas.microsoft.com/office/drawing/2014/main" id="{4BF64366-F297-4682-9764-D8161A866672}"/>
              </a:ext>
            </a:extLst>
          </p:cNvPr>
          <p:cNvGrpSpPr/>
          <p:nvPr/>
        </p:nvGrpSpPr>
        <p:grpSpPr>
          <a:xfrm>
            <a:off x="8422763" y="4267705"/>
            <a:ext cx="2132513" cy="2275561"/>
            <a:chOff x="7013196" y="3963074"/>
            <a:chExt cx="2132513" cy="2275561"/>
          </a:xfrm>
        </p:grpSpPr>
        <p:grpSp>
          <p:nvGrpSpPr>
            <p:cNvPr id="20" name="群組 19">
              <a:extLst>
                <a:ext uri="{FF2B5EF4-FFF2-40B4-BE49-F238E27FC236}">
                  <a16:creationId xmlns:a16="http://schemas.microsoft.com/office/drawing/2014/main" id="{5F0078F6-4D6B-409B-A365-1BE0A1F24C5B}"/>
                </a:ext>
              </a:extLst>
            </p:cNvPr>
            <p:cNvGrpSpPr/>
            <p:nvPr/>
          </p:nvGrpSpPr>
          <p:grpSpPr>
            <a:xfrm>
              <a:off x="7027320" y="3963074"/>
              <a:ext cx="2118389" cy="2275561"/>
              <a:chOff x="7027320" y="3963074"/>
              <a:chExt cx="2118389" cy="2275561"/>
            </a:xfrm>
          </p:grpSpPr>
          <p:pic>
            <p:nvPicPr>
              <p:cNvPr id="11" name="圖片 10">
                <a:extLst>
                  <a:ext uri="{FF2B5EF4-FFF2-40B4-BE49-F238E27FC236}">
                    <a16:creationId xmlns:a16="http://schemas.microsoft.com/office/drawing/2014/main" id="{E01295C7-7DC2-4C4D-838A-D46396A4693D}"/>
                  </a:ext>
                </a:extLst>
              </p:cNvPr>
              <p:cNvPicPr>
                <a:picLocks noChangeAspect="1"/>
              </p:cNvPicPr>
              <p:nvPr/>
            </p:nvPicPr>
            <p:blipFill>
              <a:blip r:embed="rId6"/>
              <a:stretch>
                <a:fillRect/>
              </a:stretch>
            </p:blipFill>
            <p:spPr>
              <a:xfrm>
                <a:off x="7027320" y="3963074"/>
                <a:ext cx="2118389" cy="2275561"/>
              </a:xfrm>
              <a:prstGeom prst="rect">
                <a:avLst/>
              </a:prstGeom>
            </p:spPr>
          </p:pic>
          <p:sp>
            <p:nvSpPr>
              <p:cNvPr id="19" name="矩形 18">
                <a:extLst>
                  <a:ext uri="{FF2B5EF4-FFF2-40B4-BE49-F238E27FC236}">
                    <a16:creationId xmlns:a16="http://schemas.microsoft.com/office/drawing/2014/main" id="{EBFFCFC8-D057-4F6E-BC4A-A471AFF4CC2E}"/>
                  </a:ext>
                </a:extLst>
              </p:cNvPr>
              <p:cNvSpPr/>
              <p:nvPr/>
            </p:nvSpPr>
            <p:spPr>
              <a:xfrm>
                <a:off x="7174505" y="3975711"/>
                <a:ext cx="243281" cy="323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21" name="矩形 20">
              <a:extLst>
                <a:ext uri="{FF2B5EF4-FFF2-40B4-BE49-F238E27FC236}">
                  <a16:creationId xmlns:a16="http://schemas.microsoft.com/office/drawing/2014/main" id="{5AAB7F87-F7CD-4BDE-ABC8-08A8699C0554}"/>
                </a:ext>
              </a:extLst>
            </p:cNvPr>
            <p:cNvSpPr/>
            <p:nvPr/>
          </p:nvSpPr>
          <p:spPr>
            <a:xfrm>
              <a:off x="7013196" y="6157519"/>
              <a:ext cx="109057" cy="7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23" name="群組 22">
            <a:extLst>
              <a:ext uri="{FF2B5EF4-FFF2-40B4-BE49-F238E27FC236}">
                <a16:creationId xmlns:a16="http://schemas.microsoft.com/office/drawing/2014/main" id="{A6333948-58B4-4780-A68D-4C3C55F8E0FA}"/>
              </a:ext>
            </a:extLst>
          </p:cNvPr>
          <p:cNvGrpSpPr/>
          <p:nvPr/>
        </p:nvGrpSpPr>
        <p:grpSpPr>
          <a:xfrm>
            <a:off x="0" y="0"/>
            <a:ext cx="1440000" cy="540000"/>
            <a:chOff x="1486249" y="1822052"/>
            <a:chExt cx="1794295" cy="511612"/>
          </a:xfrm>
        </p:grpSpPr>
        <p:sp>
          <p:nvSpPr>
            <p:cNvPr id="24" name="矩形 23">
              <a:extLst>
                <a:ext uri="{FF2B5EF4-FFF2-40B4-BE49-F238E27FC236}">
                  <a16:creationId xmlns:a16="http://schemas.microsoft.com/office/drawing/2014/main" id="{67306F84-7A23-4A47-9797-ABE5382F1C1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DC5F36"/>
                  </a:solidFill>
                  <a:latin typeface="Arial" panose="020B0604020202020204" pitchFamily="34" charset="0"/>
                  <a:cs typeface="Arial" panose="020B0604020202020204" pitchFamily="34" charset="0"/>
                </a:rPr>
                <a:t>Results</a:t>
              </a:r>
              <a:endParaRPr lang="zh-TW" altLang="en-US" sz="2000" b="1" dirty="0">
                <a:solidFill>
                  <a:srgbClr val="DC5F36"/>
                </a:solidFill>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32DCC5C2-D264-4BD2-8E57-0D6E0D5222A2}"/>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6" name="矩形: 圓角 25">
            <a:extLst>
              <a:ext uri="{FF2B5EF4-FFF2-40B4-BE49-F238E27FC236}">
                <a16:creationId xmlns:a16="http://schemas.microsoft.com/office/drawing/2014/main" id="{6DC4EC8D-A757-4BBF-907A-47321F0A1113}"/>
              </a:ext>
            </a:extLst>
          </p:cNvPr>
          <p:cNvSpPr/>
          <p:nvPr/>
        </p:nvSpPr>
        <p:spPr>
          <a:xfrm>
            <a:off x="17584" y="609650"/>
            <a:ext cx="1980000" cy="363985"/>
          </a:xfrm>
          <a:prstGeom prst="roundRect">
            <a:avLst>
              <a:gd name="adj" fmla="val 18972"/>
            </a:avLst>
          </a:prstGeom>
          <a:solidFill>
            <a:srgbClr val="D8E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CircMET</a:t>
            </a:r>
            <a:endParaRPr lang="zh-TW" altLang="en-US" b="1" i="1" dirty="0">
              <a:solidFill>
                <a:sysClr val="windowText" lastClr="000000"/>
              </a:solidFill>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C594BA80-E70E-4316-A5D9-89394F787607}"/>
              </a:ext>
            </a:extLst>
          </p:cNvPr>
          <p:cNvSpPr txBox="1"/>
          <p:nvPr/>
        </p:nvSpPr>
        <p:spPr>
          <a:xfrm>
            <a:off x="465527" y="1484437"/>
            <a:ext cx="1084115" cy="369332"/>
          </a:xfrm>
          <a:prstGeom prst="rect">
            <a:avLst/>
          </a:prstGeom>
          <a:noFill/>
        </p:spPr>
        <p:txBody>
          <a:bodyPr wrap="square" rtlCol="0">
            <a:spAutoFit/>
          </a:bodyPr>
          <a:lstStyle/>
          <a:p>
            <a:r>
              <a:rPr lang="en-US" altLang="zh-TW" b="1" i="1" dirty="0"/>
              <a:t>circMET</a:t>
            </a:r>
            <a:endParaRPr lang="zh-TW" altLang="en-US" b="1" i="1" dirty="0"/>
          </a:p>
        </p:txBody>
      </p:sp>
      <p:sp>
        <p:nvSpPr>
          <p:cNvPr id="30" name="文字方塊 29">
            <a:extLst>
              <a:ext uri="{FF2B5EF4-FFF2-40B4-BE49-F238E27FC236}">
                <a16:creationId xmlns:a16="http://schemas.microsoft.com/office/drawing/2014/main" id="{C31D6759-3533-4260-88AF-DE0072401A38}"/>
              </a:ext>
            </a:extLst>
          </p:cNvPr>
          <p:cNvSpPr txBox="1"/>
          <p:nvPr/>
        </p:nvSpPr>
        <p:spPr>
          <a:xfrm>
            <a:off x="235578" y="4067677"/>
            <a:ext cx="1544012" cy="369332"/>
          </a:xfrm>
          <a:prstGeom prst="rect">
            <a:avLst/>
          </a:prstGeom>
          <a:noFill/>
        </p:spPr>
        <p:txBody>
          <a:bodyPr wrap="none" rtlCol="0">
            <a:spAutoFit/>
          </a:bodyPr>
          <a:lstStyle/>
          <a:p>
            <a:r>
              <a:rPr lang="en-US" altLang="zh-TW" b="1" dirty="0"/>
              <a:t>Proliferation</a:t>
            </a:r>
            <a:endParaRPr lang="zh-TW" altLang="en-US" b="1" dirty="0"/>
          </a:p>
        </p:txBody>
      </p:sp>
      <p:sp>
        <p:nvSpPr>
          <p:cNvPr id="35" name="矩形: 圓角 34">
            <a:extLst>
              <a:ext uri="{FF2B5EF4-FFF2-40B4-BE49-F238E27FC236}">
                <a16:creationId xmlns:a16="http://schemas.microsoft.com/office/drawing/2014/main" id="{4A9B2C18-C392-4678-B44A-B574B697BC0D}"/>
              </a:ext>
            </a:extLst>
          </p:cNvPr>
          <p:cNvSpPr/>
          <p:nvPr/>
        </p:nvSpPr>
        <p:spPr>
          <a:xfrm>
            <a:off x="3688019" y="909841"/>
            <a:ext cx="2308829"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Luciferase assay</a:t>
            </a:r>
            <a:endParaRPr lang="zh-TW" altLang="en-US" b="1" dirty="0">
              <a:solidFill>
                <a:sysClr val="windowText" lastClr="000000"/>
              </a:solidFill>
              <a:latin typeface="Arial" panose="020B0604020202020204" pitchFamily="34" charset="0"/>
              <a:cs typeface="Arial" panose="020B0604020202020204" pitchFamily="34" charset="0"/>
            </a:endParaRPr>
          </a:p>
        </p:txBody>
      </p:sp>
      <p:sp>
        <p:nvSpPr>
          <p:cNvPr id="36" name="矩形: 圓角 35">
            <a:extLst>
              <a:ext uri="{FF2B5EF4-FFF2-40B4-BE49-F238E27FC236}">
                <a16:creationId xmlns:a16="http://schemas.microsoft.com/office/drawing/2014/main" id="{1A9DC2FD-85BC-429D-80BC-A76744EEE1AB}"/>
              </a:ext>
            </a:extLst>
          </p:cNvPr>
          <p:cNvSpPr/>
          <p:nvPr/>
        </p:nvSpPr>
        <p:spPr>
          <a:xfrm>
            <a:off x="8334606" y="3775025"/>
            <a:ext cx="2308829"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RNA pulldown</a:t>
            </a:r>
            <a:endParaRPr lang="zh-TW" altLang="en-US" b="1" dirty="0">
              <a:solidFill>
                <a:sysClr val="windowText" lastClr="000000"/>
              </a:solidFill>
              <a:latin typeface="Arial" panose="020B0604020202020204" pitchFamily="34" charset="0"/>
              <a:cs typeface="Arial" panose="020B0604020202020204" pitchFamily="34" charset="0"/>
            </a:endParaRPr>
          </a:p>
        </p:txBody>
      </p:sp>
      <p:cxnSp>
        <p:nvCxnSpPr>
          <p:cNvPr id="29" name="直線單箭頭接點 28">
            <a:extLst>
              <a:ext uri="{FF2B5EF4-FFF2-40B4-BE49-F238E27FC236}">
                <a16:creationId xmlns:a16="http://schemas.microsoft.com/office/drawing/2014/main" id="{D069CC1E-3174-4140-8BED-3CCC5898A903}"/>
              </a:ext>
            </a:extLst>
          </p:cNvPr>
          <p:cNvCxnSpPr/>
          <p:nvPr/>
        </p:nvCxnSpPr>
        <p:spPr>
          <a:xfrm>
            <a:off x="794010" y="1987743"/>
            <a:ext cx="0" cy="65434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2" name="群組 41">
            <a:extLst>
              <a:ext uri="{FF2B5EF4-FFF2-40B4-BE49-F238E27FC236}">
                <a16:creationId xmlns:a16="http://schemas.microsoft.com/office/drawing/2014/main" id="{3A53934D-6989-4B72-8383-627C691B4A5F}"/>
              </a:ext>
            </a:extLst>
          </p:cNvPr>
          <p:cNvGrpSpPr/>
          <p:nvPr/>
        </p:nvGrpSpPr>
        <p:grpSpPr>
          <a:xfrm>
            <a:off x="1069021" y="1987743"/>
            <a:ext cx="310393" cy="633597"/>
            <a:chOff x="9748007" y="3208561"/>
            <a:chExt cx="310393" cy="633597"/>
          </a:xfrm>
        </p:grpSpPr>
        <p:cxnSp>
          <p:nvCxnSpPr>
            <p:cNvPr id="43" name="直線接點 42">
              <a:extLst>
                <a:ext uri="{FF2B5EF4-FFF2-40B4-BE49-F238E27FC236}">
                  <a16:creationId xmlns:a16="http://schemas.microsoft.com/office/drawing/2014/main" id="{B0122864-20E6-44C6-8074-67DDA910911B}"/>
                </a:ext>
              </a:extLst>
            </p:cNvPr>
            <p:cNvCxnSpPr>
              <a:cxnSpLocks/>
            </p:cNvCxnSpPr>
            <p:nvPr/>
          </p:nvCxnSpPr>
          <p:spPr>
            <a:xfrm>
              <a:off x="9907398" y="3208561"/>
              <a:ext cx="0" cy="633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F68092CA-5AEC-4161-813A-EE356CD2BEA3}"/>
                </a:ext>
              </a:extLst>
            </p:cNvPr>
            <p:cNvCxnSpPr/>
            <p:nvPr/>
          </p:nvCxnSpPr>
          <p:spPr>
            <a:xfrm>
              <a:off x="9748007" y="3828905"/>
              <a:ext cx="3103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文字方塊 2">
            <a:extLst>
              <a:ext uri="{FF2B5EF4-FFF2-40B4-BE49-F238E27FC236}">
                <a16:creationId xmlns:a16="http://schemas.microsoft.com/office/drawing/2014/main" id="{993F49CA-25DB-407B-9407-1893B8356421}"/>
              </a:ext>
            </a:extLst>
          </p:cNvPr>
          <p:cNvSpPr txBox="1"/>
          <p:nvPr/>
        </p:nvSpPr>
        <p:spPr>
          <a:xfrm>
            <a:off x="562591" y="2776058"/>
            <a:ext cx="889987" cy="369332"/>
          </a:xfrm>
          <a:prstGeom prst="rect">
            <a:avLst/>
          </a:prstGeom>
          <a:noFill/>
        </p:spPr>
        <p:txBody>
          <a:bodyPr wrap="none" rtlCol="0">
            <a:spAutoFit/>
          </a:bodyPr>
          <a:lstStyle/>
          <a:p>
            <a:r>
              <a:rPr lang="en-US" altLang="zh-TW" b="1" dirty="0"/>
              <a:t>mRNA</a:t>
            </a:r>
            <a:endParaRPr lang="zh-TW" altLang="en-US" b="1" dirty="0"/>
          </a:p>
        </p:txBody>
      </p:sp>
      <p:sp>
        <p:nvSpPr>
          <p:cNvPr id="47" name="文字方塊 46">
            <a:extLst>
              <a:ext uri="{FF2B5EF4-FFF2-40B4-BE49-F238E27FC236}">
                <a16:creationId xmlns:a16="http://schemas.microsoft.com/office/drawing/2014/main" id="{5577B5D4-1744-4866-BE5E-C370155DBA81}"/>
              </a:ext>
            </a:extLst>
          </p:cNvPr>
          <p:cNvSpPr txBox="1"/>
          <p:nvPr/>
        </p:nvSpPr>
        <p:spPr>
          <a:xfrm>
            <a:off x="413321" y="2786819"/>
            <a:ext cx="1146468" cy="369332"/>
          </a:xfrm>
          <a:prstGeom prst="rect">
            <a:avLst/>
          </a:prstGeom>
          <a:noFill/>
        </p:spPr>
        <p:txBody>
          <a:bodyPr wrap="none" rtlCol="0">
            <a:spAutoFit/>
          </a:bodyPr>
          <a:lstStyle/>
          <a:p>
            <a:r>
              <a:rPr lang="en-US" altLang="zh-TW" b="1" i="1" dirty="0"/>
              <a:t>CDKN2A</a:t>
            </a:r>
            <a:endParaRPr lang="zh-TW" altLang="en-US" b="1" i="1" dirty="0"/>
          </a:p>
        </p:txBody>
      </p:sp>
      <p:cxnSp>
        <p:nvCxnSpPr>
          <p:cNvPr id="48" name="直線單箭頭接點 47">
            <a:extLst>
              <a:ext uri="{FF2B5EF4-FFF2-40B4-BE49-F238E27FC236}">
                <a16:creationId xmlns:a16="http://schemas.microsoft.com/office/drawing/2014/main" id="{BA72D541-ED12-49B2-895E-E695CC0B59CC}"/>
              </a:ext>
            </a:extLst>
          </p:cNvPr>
          <p:cNvCxnSpPr/>
          <p:nvPr/>
        </p:nvCxnSpPr>
        <p:spPr>
          <a:xfrm>
            <a:off x="813472" y="3266473"/>
            <a:ext cx="0" cy="65434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9" name="群組 48">
            <a:extLst>
              <a:ext uri="{FF2B5EF4-FFF2-40B4-BE49-F238E27FC236}">
                <a16:creationId xmlns:a16="http://schemas.microsoft.com/office/drawing/2014/main" id="{BC0DCAC8-DE8B-4F59-811D-8C8E48E743D2}"/>
              </a:ext>
            </a:extLst>
          </p:cNvPr>
          <p:cNvGrpSpPr/>
          <p:nvPr/>
        </p:nvGrpSpPr>
        <p:grpSpPr>
          <a:xfrm>
            <a:off x="1088483" y="3266473"/>
            <a:ext cx="310393" cy="633597"/>
            <a:chOff x="9748007" y="3208561"/>
            <a:chExt cx="310393" cy="633597"/>
          </a:xfrm>
        </p:grpSpPr>
        <p:cxnSp>
          <p:nvCxnSpPr>
            <p:cNvPr id="50" name="直線接點 49">
              <a:extLst>
                <a:ext uri="{FF2B5EF4-FFF2-40B4-BE49-F238E27FC236}">
                  <a16:creationId xmlns:a16="http://schemas.microsoft.com/office/drawing/2014/main" id="{37C27B4B-5E7B-47C7-BF72-AC6F5678E10A}"/>
                </a:ext>
              </a:extLst>
            </p:cNvPr>
            <p:cNvCxnSpPr>
              <a:cxnSpLocks/>
            </p:cNvCxnSpPr>
            <p:nvPr/>
          </p:nvCxnSpPr>
          <p:spPr>
            <a:xfrm>
              <a:off x="9907398" y="3208561"/>
              <a:ext cx="0" cy="633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FCE0D17C-2352-4BEC-9800-AF433C81148C}"/>
                </a:ext>
              </a:extLst>
            </p:cNvPr>
            <p:cNvCxnSpPr/>
            <p:nvPr/>
          </p:nvCxnSpPr>
          <p:spPr>
            <a:xfrm>
              <a:off x="9748007" y="3828905"/>
              <a:ext cx="3103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71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42" presetClass="path" presetSubtype="0" accel="50000" decel="50000" fill="hold" nodeType="withEffect">
                                  <p:stCondLst>
                                    <p:cond delay="0"/>
                                  </p:stCondLst>
                                  <p:childTnLst>
                                    <p:animMotion origin="layout" path="M -6.25E-7 0.00139 L -0.01771 0.00139 " pathEditMode="relative" rAng="0" ptsTypes="AA">
                                      <p:cBhvr>
                                        <p:cTn id="46" dur="500" fill="hold"/>
                                        <p:tgtEl>
                                          <p:spTgt spid="42"/>
                                        </p:tgtEl>
                                        <p:attrNameLst>
                                          <p:attrName>ppt_x</p:attrName>
                                          <p:attrName>ppt_y</p:attrName>
                                        </p:attrNameLst>
                                      </p:cBhvr>
                                      <p:rCtr x="-885" y="0"/>
                                    </p:animMotion>
                                  </p:childTnLst>
                                </p:cTn>
                              </p:par>
                              <p:par>
                                <p:cTn id="47" presetID="10" presetClass="exit" presetSubtype="0" fill="hold" grpId="1" nodeType="with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par>
                                <p:cTn id="54" presetID="10" presetClass="exit" presetSubtype="0" fill="hold" nodeType="withEffect">
                                  <p:stCondLst>
                                    <p:cond delay="0"/>
                                  </p:stCondLst>
                                  <p:childTnLst>
                                    <p:animEffect transition="out" filter="fade">
                                      <p:cBhvr>
                                        <p:cTn id="55" dur="500"/>
                                        <p:tgtEl>
                                          <p:spTgt spid="48"/>
                                        </p:tgtEl>
                                      </p:cBhvr>
                                    </p:animEffect>
                                    <p:set>
                                      <p:cBhvr>
                                        <p:cTn id="56" dur="1" fill="hold">
                                          <p:stCondLst>
                                            <p:cond delay="499"/>
                                          </p:stCondLst>
                                        </p:cTn>
                                        <p:tgtEl>
                                          <p:spTgt spid="48"/>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3.125E-6 0.00139 L -0.01771 0.00139 " pathEditMode="relative" rAng="0" ptsTypes="AA">
                                      <p:cBhvr>
                                        <p:cTn id="58" dur="500" fill="hold"/>
                                        <p:tgtEl>
                                          <p:spTgt spid="49"/>
                                        </p:tgtEl>
                                        <p:attrNameLst>
                                          <p:attrName>ppt_x</p:attrName>
                                          <p:attrName>ppt_y</p:attrName>
                                        </p:attrNameLst>
                                      </p:cBhvr>
                                      <p:rCtr x="-88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5" grpId="0" animBg="1"/>
      <p:bldP spid="36" grpId="0" animBg="1"/>
      <p:bldP spid="3" grpId="0"/>
      <p:bldP spid="3" grpId="1"/>
      <p:bldP spid="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37</a:t>
            </a:fld>
            <a:endParaRPr lang="zh-TW" altLang="en-US"/>
          </a:p>
        </p:txBody>
      </p:sp>
      <p:sp>
        <p:nvSpPr>
          <p:cNvPr id="12" name="矩形 11">
            <a:extLst>
              <a:ext uri="{FF2B5EF4-FFF2-40B4-BE49-F238E27FC236}">
                <a16:creationId xmlns:a16="http://schemas.microsoft.com/office/drawing/2014/main" id="{F8848DDC-B35A-41F1-AAEA-D1991C48BD82}"/>
              </a:ext>
            </a:extLst>
          </p:cNvPr>
          <p:cNvSpPr/>
          <p:nvPr/>
        </p:nvSpPr>
        <p:spPr>
          <a:xfrm>
            <a:off x="467412" y="78335"/>
            <a:ext cx="11724587"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Decreased </a:t>
            </a:r>
            <a:r>
              <a:rPr lang="en-US" altLang="zh-TW" sz="2400" b="1" i="1" dirty="0">
                <a:latin typeface="Arial" panose="020B0604020202020204" pitchFamily="34" charset="0"/>
                <a:cs typeface="Arial" panose="020B0604020202020204" pitchFamily="34" charset="0"/>
              </a:rPr>
              <a:t>CDKN2A</a:t>
            </a:r>
            <a:r>
              <a:rPr lang="en-US" altLang="zh-TW" sz="2400" b="1" dirty="0">
                <a:latin typeface="Arial" panose="020B0604020202020204" pitchFamily="34" charset="0"/>
                <a:cs typeface="Arial" panose="020B0604020202020204" pitchFamily="34" charset="0"/>
              </a:rPr>
              <a:t> mRNA Stability</a:t>
            </a:r>
            <a:endParaRPr lang="zh-TW" altLang="en-US" sz="2400" b="1" dirty="0">
              <a:latin typeface="Arial" panose="020B0604020202020204" pitchFamily="34" charset="0"/>
              <a:cs typeface="Arial" panose="020B0604020202020204" pitchFamily="34" charset="0"/>
            </a:endParaRPr>
          </a:p>
        </p:txBody>
      </p:sp>
      <p:grpSp>
        <p:nvGrpSpPr>
          <p:cNvPr id="14" name="群組 13">
            <a:extLst>
              <a:ext uri="{FF2B5EF4-FFF2-40B4-BE49-F238E27FC236}">
                <a16:creationId xmlns:a16="http://schemas.microsoft.com/office/drawing/2014/main" id="{AD71A932-2E79-4D2E-893F-CDFE99453573}"/>
              </a:ext>
            </a:extLst>
          </p:cNvPr>
          <p:cNvGrpSpPr/>
          <p:nvPr/>
        </p:nvGrpSpPr>
        <p:grpSpPr>
          <a:xfrm>
            <a:off x="2727612" y="939891"/>
            <a:ext cx="2664414" cy="2676553"/>
            <a:chOff x="1389469" y="945539"/>
            <a:chExt cx="2664414" cy="2676553"/>
          </a:xfrm>
        </p:grpSpPr>
        <p:pic>
          <p:nvPicPr>
            <p:cNvPr id="4" name="圖片 3">
              <a:extLst>
                <a:ext uri="{FF2B5EF4-FFF2-40B4-BE49-F238E27FC236}">
                  <a16:creationId xmlns:a16="http://schemas.microsoft.com/office/drawing/2014/main" id="{2E8A7681-9A7E-4A5A-B6CC-C5BEE8BC36D3}"/>
                </a:ext>
              </a:extLst>
            </p:cNvPr>
            <p:cNvPicPr>
              <a:picLocks noChangeAspect="1"/>
            </p:cNvPicPr>
            <p:nvPr/>
          </p:nvPicPr>
          <p:blipFill>
            <a:blip r:embed="rId3"/>
            <a:stretch>
              <a:fillRect/>
            </a:stretch>
          </p:blipFill>
          <p:spPr>
            <a:xfrm>
              <a:off x="1389469" y="945539"/>
              <a:ext cx="2664414" cy="2676553"/>
            </a:xfrm>
            <a:prstGeom prst="rect">
              <a:avLst/>
            </a:prstGeom>
          </p:spPr>
        </p:pic>
        <p:sp>
          <p:nvSpPr>
            <p:cNvPr id="13" name="矩形 12">
              <a:extLst>
                <a:ext uri="{FF2B5EF4-FFF2-40B4-BE49-F238E27FC236}">
                  <a16:creationId xmlns:a16="http://schemas.microsoft.com/office/drawing/2014/main" id="{FA040DC4-A2C4-45E5-995B-3B88F1FE002E}"/>
                </a:ext>
              </a:extLst>
            </p:cNvPr>
            <p:cNvSpPr/>
            <p:nvPr/>
          </p:nvSpPr>
          <p:spPr>
            <a:xfrm>
              <a:off x="1459684" y="956345"/>
              <a:ext cx="243281" cy="276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18" name="群組 17">
            <a:extLst>
              <a:ext uri="{FF2B5EF4-FFF2-40B4-BE49-F238E27FC236}">
                <a16:creationId xmlns:a16="http://schemas.microsoft.com/office/drawing/2014/main" id="{E904DB36-B281-4995-BE7D-667D22F23BE8}"/>
              </a:ext>
            </a:extLst>
          </p:cNvPr>
          <p:cNvGrpSpPr/>
          <p:nvPr/>
        </p:nvGrpSpPr>
        <p:grpSpPr>
          <a:xfrm>
            <a:off x="5589773" y="843539"/>
            <a:ext cx="2712211" cy="2719803"/>
            <a:chOff x="7597859" y="861650"/>
            <a:chExt cx="2712211" cy="2719803"/>
          </a:xfrm>
        </p:grpSpPr>
        <p:pic>
          <p:nvPicPr>
            <p:cNvPr id="6" name="圖片 5">
              <a:extLst>
                <a:ext uri="{FF2B5EF4-FFF2-40B4-BE49-F238E27FC236}">
                  <a16:creationId xmlns:a16="http://schemas.microsoft.com/office/drawing/2014/main" id="{5A444981-A0F2-4044-A0FC-8FA88D1D521F}"/>
                </a:ext>
              </a:extLst>
            </p:cNvPr>
            <p:cNvPicPr>
              <a:picLocks noChangeAspect="1"/>
            </p:cNvPicPr>
            <p:nvPr/>
          </p:nvPicPr>
          <p:blipFill rotWithShape="1">
            <a:blip r:embed="rId4"/>
            <a:srcRect r="1130"/>
            <a:stretch/>
          </p:blipFill>
          <p:spPr>
            <a:xfrm>
              <a:off x="7597859" y="861650"/>
              <a:ext cx="2712211" cy="2719803"/>
            </a:xfrm>
            <a:prstGeom prst="rect">
              <a:avLst/>
            </a:prstGeom>
          </p:spPr>
        </p:pic>
        <p:sp>
          <p:nvSpPr>
            <p:cNvPr id="17" name="矩形 16">
              <a:extLst>
                <a:ext uri="{FF2B5EF4-FFF2-40B4-BE49-F238E27FC236}">
                  <a16:creationId xmlns:a16="http://schemas.microsoft.com/office/drawing/2014/main" id="{3BEE4154-3769-4773-8ECE-91C1D64A6474}"/>
                </a:ext>
              </a:extLst>
            </p:cNvPr>
            <p:cNvSpPr/>
            <p:nvPr/>
          </p:nvSpPr>
          <p:spPr>
            <a:xfrm>
              <a:off x="7597859" y="861650"/>
              <a:ext cx="229069" cy="371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20" name="群組 19">
            <a:extLst>
              <a:ext uri="{FF2B5EF4-FFF2-40B4-BE49-F238E27FC236}">
                <a16:creationId xmlns:a16="http://schemas.microsoft.com/office/drawing/2014/main" id="{1ADC463D-4C89-4A51-9BE1-6BB0F252E988}"/>
              </a:ext>
            </a:extLst>
          </p:cNvPr>
          <p:cNvGrpSpPr/>
          <p:nvPr/>
        </p:nvGrpSpPr>
        <p:grpSpPr>
          <a:xfrm>
            <a:off x="3860924" y="3729293"/>
            <a:ext cx="5464679" cy="3050372"/>
            <a:chOff x="3139954" y="3729293"/>
            <a:chExt cx="5464679" cy="3050372"/>
          </a:xfrm>
        </p:grpSpPr>
        <p:pic>
          <p:nvPicPr>
            <p:cNvPr id="11" name="圖片 10">
              <a:extLst>
                <a:ext uri="{FF2B5EF4-FFF2-40B4-BE49-F238E27FC236}">
                  <a16:creationId xmlns:a16="http://schemas.microsoft.com/office/drawing/2014/main" id="{0EC6A41C-765F-4253-9B6C-BFE74B15FF0F}"/>
                </a:ext>
              </a:extLst>
            </p:cNvPr>
            <p:cNvPicPr>
              <a:picLocks noChangeAspect="1"/>
            </p:cNvPicPr>
            <p:nvPr/>
          </p:nvPicPr>
          <p:blipFill>
            <a:blip r:embed="rId5"/>
            <a:stretch>
              <a:fillRect/>
            </a:stretch>
          </p:blipFill>
          <p:spPr>
            <a:xfrm>
              <a:off x="3139954" y="3729293"/>
              <a:ext cx="5464679" cy="3050372"/>
            </a:xfrm>
            <a:prstGeom prst="rect">
              <a:avLst/>
            </a:prstGeom>
          </p:spPr>
        </p:pic>
        <p:sp>
          <p:nvSpPr>
            <p:cNvPr id="19" name="矩形 18">
              <a:extLst>
                <a:ext uri="{FF2B5EF4-FFF2-40B4-BE49-F238E27FC236}">
                  <a16:creationId xmlns:a16="http://schemas.microsoft.com/office/drawing/2014/main" id="{362FC8DB-6BBE-4E61-875E-5A2E71CFB415}"/>
                </a:ext>
              </a:extLst>
            </p:cNvPr>
            <p:cNvSpPr/>
            <p:nvPr/>
          </p:nvSpPr>
          <p:spPr>
            <a:xfrm>
              <a:off x="3145872" y="3749879"/>
              <a:ext cx="394282" cy="277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21" name="群組 20">
            <a:extLst>
              <a:ext uri="{FF2B5EF4-FFF2-40B4-BE49-F238E27FC236}">
                <a16:creationId xmlns:a16="http://schemas.microsoft.com/office/drawing/2014/main" id="{BA81EC9D-B980-4768-BF16-DA25F87B230D}"/>
              </a:ext>
            </a:extLst>
          </p:cNvPr>
          <p:cNvGrpSpPr/>
          <p:nvPr/>
        </p:nvGrpSpPr>
        <p:grpSpPr>
          <a:xfrm>
            <a:off x="0" y="0"/>
            <a:ext cx="1440000" cy="540000"/>
            <a:chOff x="1486249" y="1822052"/>
            <a:chExt cx="1794295" cy="511612"/>
          </a:xfrm>
        </p:grpSpPr>
        <p:sp>
          <p:nvSpPr>
            <p:cNvPr id="22" name="矩形 21">
              <a:extLst>
                <a:ext uri="{FF2B5EF4-FFF2-40B4-BE49-F238E27FC236}">
                  <a16:creationId xmlns:a16="http://schemas.microsoft.com/office/drawing/2014/main" id="{1F06A505-0FDD-49F9-B6C2-20B52EB1C130}"/>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DC5F36"/>
                  </a:solidFill>
                  <a:latin typeface="Arial" panose="020B0604020202020204" pitchFamily="34" charset="0"/>
                  <a:cs typeface="Arial" panose="020B0604020202020204" pitchFamily="34" charset="0"/>
                </a:rPr>
                <a:t>Results</a:t>
              </a:r>
              <a:endParaRPr lang="zh-TW" altLang="en-US" sz="2000" b="1" dirty="0">
                <a:solidFill>
                  <a:srgbClr val="DC5F36"/>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A0155460-C77F-4051-B5AD-297CA8848044}"/>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4" name="矩形: 圓角 23">
            <a:extLst>
              <a:ext uri="{FF2B5EF4-FFF2-40B4-BE49-F238E27FC236}">
                <a16:creationId xmlns:a16="http://schemas.microsoft.com/office/drawing/2014/main" id="{D181D020-5324-4B5B-9F82-F67990C438CE}"/>
              </a:ext>
            </a:extLst>
          </p:cNvPr>
          <p:cNvSpPr/>
          <p:nvPr/>
        </p:nvSpPr>
        <p:spPr>
          <a:xfrm>
            <a:off x="17584" y="609650"/>
            <a:ext cx="1980000" cy="363985"/>
          </a:xfrm>
          <a:prstGeom prst="roundRect">
            <a:avLst>
              <a:gd name="adj" fmla="val 18972"/>
            </a:avLst>
          </a:prstGeom>
          <a:solidFill>
            <a:srgbClr val="D8E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CircMET</a:t>
            </a:r>
            <a:endParaRPr lang="zh-TW" altLang="en-US" b="1" i="1" dirty="0">
              <a:solidFill>
                <a:sysClr val="windowText" lastClr="000000"/>
              </a:solidFill>
              <a:latin typeface="Arial" panose="020B0604020202020204" pitchFamily="34" charset="0"/>
              <a:cs typeface="Arial" panose="020B0604020202020204" pitchFamily="34" charset="0"/>
            </a:endParaRPr>
          </a:p>
        </p:txBody>
      </p:sp>
      <p:grpSp>
        <p:nvGrpSpPr>
          <p:cNvPr id="2" name="群組 1">
            <a:extLst>
              <a:ext uri="{FF2B5EF4-FFF2-40B4-BE49-F238E27FC236}">
                <a16:creationId xmlns:a16="http://schemas.microsoft.com/office/drawing/2014/main" id="{58CDB1EC-DF18-4FAE-A645-F241AA6BF324}"/>
              </a:ext>
            </a:extLst>
          </p:cNvPr>
          <p:cNvGrpSpPr/>
          <p:nvPr/>
        </p:nvGrpSpPr>
        <p:grpSpPr>
          <a:xfrm>
            <a:off x="246556" y="1458064"/>
            <a:ext cx="1544012" cy="2952572"/>
            <a:chOff x="246556" y="1458064"/>
            <a:chExt cx="1544012" cy="2952572"/>
          </a:xfrm>
        </p:grpSpPr>
        <p:sp>
          <p:nvSpPr>
            <p:cNvPr id="25" name="文字方塊 24">
              <a:extLst>
                <a:ext uri="{FF2B5EF4-FFF2-40B4-BE49-F238E27FC236}">
                  <a16:creationId xmlns:a16="http://schemas.microsoft.com/office/drawing/2014/main" id="{4170BE49-083F-469A-AAF9-84BAEF289605}"/>
                </a:ext>
              </a:extLst>
            </p:cNvPr>
            <p:cNvSpPr txBox="1"/>
            <p:nvPr/>
          </p:nvSpPr>
          <p:spPr>
            <a:xfrm>
              <a:off x="476505" y="1458064"/>
              <a:ext cx="1084115" cy="369332"/>
            </a:xfrm>
            <a:prstGeom prst="rect">
              <a:avLst/>
            </a:prstGeom>
            <a:noFill/>
          </p:spPr>
          <p:txBody>
            <a:bodyPr wrap="square" rtlCol="0">
              <a:spAutoFit/>
            </a:bodyPr>
            <a:lstStyle/>
            <a:p>
              <a:r>
                <a:rPr lang="en-US" altLang="zh-TW" b="1" i="1" dirty="0"/>
                <a:t>circMET</a:t>
              </a:r>
              <a:endParaRPr lang="zh-TW" altLang="en-US" b="1" i="1" dirty="0"/>
            </a:p>
          </p:txBody>
        </p:sp>
        <p:sp>
          <p:nvSpPr>
            <p:cNvPr id="26" name="文字方塊 25">
              <a:extLst>
                <a:ext uri="{FF2B5EF4-FFF2-40B4-BE49-F238E27FC236}">
                  <a16:creationId xmlns:a16="http://schemas.microsoft.com/office/drawing/2014/main" id="{767CD8BD-07CF-46F9-B4D0-92EB915265B4}"/>
                </a:ext>
              </a:extLst>
            </p:cNvPr>
            <p:cNvSpPr txBox="1"/>
            <p:nvPr/>
          </p:nvSpPr>
          <p:spPr>
            <a:xfrm>
              <a:off x="246556" y="4041304"/>
              <a:ext cx="1544012" cy="369332"/>
            </a:xfrm>
            <a:prstGeom prst="rect">
              <a:avLst/>
            </a:prstGeom>
            <a:noFill/>
          </p:spPr>
          <p:txBody>
            <a:bodyPr wrap="none" rtlCol="0">
              <a:spAutoFit/>
            </a:bodyPr>
            <a:lstStyle/>
            <a:p>
              <a:r>
                <a:rPr lang="en-US" altLang="zh-TW" b="1" dirty="0"/>
                <a:t>Proliferation</a:t>
              </a:r>
              <a:endParaRPr lang="zh-TW" altLang="en-US" b="1" dirty="0"/>
            </a:p>
          </p:txBody>
        </p:sp>
        <p:grpSp>
          <p:nvGrpSpPr>
            <p:cNvPr id="27" name="群組 26">
              <a:extLst>
                <a:ext uri="{FF2B5EF4-FFF2-40B4-BE49-F238E27FC236}">
                  <a16:creationId xmlns:a16="http://schemas.microsoft.com/office/drawing/2014/main" id="{A6732235-ACE7-4250-A031-BB3D5641B71A}"/>
                </a:ext>
              </a:extLst>
            </p:cNvPr>
            <p:cNvGrpSpPr/>
            <p:nvPr/>
          </p:nvGrpSpPr>
          <p:grpSpPr>
            <a:xfrm>
              <a:off x="863366" y="1961370"/>
              <a:ext cx="310393" cy="633597"/>
              <a:chOff x="9748007" y="3208561"/>
              <a:chExt cx="310393" cy="633597"/>
            </a:xfrm>
          </p:grpSpPr>
          <p:cxnSp>
            <p:nvCxnSpPr>
              <p:cNvPr id="28" name="直線接點 27">
                <a:extLst>
                  <a:ext uri="{FF2B5EF4-FFF2-40B4-BE49-F238E27FC236}">
                    <a16:creationId xmlns:a16="http://schemas.microsoft.com/office/drawing/2014/main" id="{0331977B-B2AC-4BB5-A38F-16323A8519D4}"/>
                  </a:ext>
                </a:extLst>
              </p:cNvPr>
              <p:cNvCxnSpPr>
                <a:cxnSpLocks/>
              </p:cNvCxnSpPr>
              <p:nvPr/>
            </p:nvCxnSpPr>
            <p:spPr>
              <a:xfrm>
                <a:off x="9907398" y="3208561"/>
                <a:ext cx="0" cy="633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238B9CE6-78B5-44A0-8CDE-3659328C93D0}"/>
                  </a:ext>
                </a:extLst>
              </p:cNvPr>
              <p:cNvCxnSpPr/>
              <p:nvPr/>
            </p:nvCxnSpPr>
            <p:spPr>
              <a:xfrm>
                <a:off x="9748007" y="3828905"/>
                <a:ext cx="3103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文字方塊 30">
              <a:extLst>
                <a:ext uri="{FF2B5EF4-FFF2-40B4-BE49-F238E27FC236}">
                  <a16:creationId xmlns:a16="http://schemas.microsoft.com/office/drawing/2014/main" id="{D38F433E-45C8-4D44-8069-F93EC4FE39CE}"/>
                </a:ext>
              </a:extLst>
            </p:cNvPr>
            <p:cNvSpPr txBox="1"/>
            <p:nvPr/>
          </p:nvSpPr>
          <p:spPr>
            <a:xfrm>
              <a:off x="445328" y="2760446"/>
              <a:ext cx="1146468" cy="369332"/>
            </a:xfrm>
            <a:prstGeom prst="rect">
              <a:avLst/>
            </a:prstGeom>
            <a:noFill/>
          </p:spPr>
          <p:txBody>
            <a:bodyPr wrap="none" rtlCol="0">
              <a:spAutoFit/>
            </a:bodyPr>
            <a:lstStyle/>
            <a:p>
              <a:r>
                <a:rPr lang="en-US" altLang="zh-TW" b="1" i="1" dirty="0"/>
                <a:t>CDKN2A</a:t>
              </a:r>
              <a:endParaRPr lang="zh-TW" altLang="en-US" b="1" i="1" dirty="0"/>
            </a:p>
          </p:txBody>
        </p:sp>
      </p:grpSp>
      <p:cxnSp>
        <p:nvCxnSpPr>
          <p:cNvPr id="32" name="直線接點 31">
            <a:extLst>
              <a:ext uri="{FF2B5EF4-FFF2-40B4-BE49-F238E27FC236}">
                <a16:creationId xmlns:a16="http://schemas.microsoft.com/office/drawing/2014/main" id="{D41596EB-A718-46ED-9573-ED0E6CE206C3}"/>
              </a:ext>
            </a:extLst>
          </p:cNvPr>
          <p:cNvCxnSpPr>
            <a:cxnSpLocks/>
          </p:cNvCxnSpPr>
          <p:nvPr/>
        </p:nvCxnSpPr>
        <p:spPr>
          <a:xfrm>
            <a:off x="1022757" y="3246544"/>
            <a:ext cx="0" cy="633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A33045AD-B63A-43B7-A02C-CE5FFDABBABC}"/>
              </a:ext>
            </a:extLst>
          </p:cNvPr>
          <p:cNvCxnSpPr/>
          <p:nvPr/>
        </p:nvCxnSpPr>
        <p:spPr>
          <a:xfrm>
            <a:off x="863366" y="3866888"/>
            <a:ext cx="3103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圖片 2">
            <a:extLst>
              <a:ext uri="{FF2B5EF4-FFF2-40B4-BE49-F238E27FC236}">
                <a16:creationId xmlns:a16="http://schemas.microsoft.com/office/drawing/2014/main" id="{D60276E0-2F44-4DF4-A7C3-2F77008CC226}"/>
              </a:ext>
            </a:extLst>
          </p:cNvPr>
          <p:cNvPicPr>
            <a:picLocks noChangeAspect="1"/>
          </p:cNvPicPr>
          <p:nvPr/>
        </p:nvPicPr>
        <p:blipFill>
          <a:blip r:embed="rId6"/>
          <a:stretch>
            <a:fillRect/>
          </a:stretch>
        </p:blipFill>
        <p:spPr>
          <a:xfrm>
            <a:off x="8573131" y="934119"/>
            <a:ext cx="2294484" cy="2629223"/>
          </a:xfrm>
          <a:prstGeom prst="rect">
            <a:avLst/>
          </a:prstGeom>
        </p:spPr>
      </p:pic>
    </p:spTree>
    <p:extLst>
      <p:ext uri="{BB962C8B-B14F-4D97-AF65-F5344CB8AC3E}">
        <p14:creationId xmlns:p14="http://schemas.microsoft.com/office/powerpoint/2010/main" val="1175310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38</a:t>
            </a:fld>
            <a:endParaRPr lang="zh-TW" altLang="en-US"/>
          </a:p>
        </p:txBody>
      </p:sp>
      <p:sp>
        <p:nvSpPr>
          <p:cNvPr id="7" name="矩形 6"/>
          <p:cNvSpPr/>
          <p:nvPr/>
        </p:nvSpPr>
        <p:spPr>
          <a:xfrm>
            <a:off x="677008" y="86440"/>
            <a:ext cx="11514991"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Recruited YTHDF2 to Accelerate the Decay of </a:t>
            </a:r>
            <a:r>
              <a:rPr lang="en-US" altLang="zh-TW" sz="2400" b="1" i="1" dirty="0">
                <a:latin typeface="Arial" panose="020B0604020202020204" pitchFamily="34" charset="0"/>
                <a:cs typeface="Arial" panose="020B0604020202020204" pitchFamily="34" charset="0"/>
              </a:rPr>
              <a:t>CDKN2A</a:t>
            </a:r>
            <a:endParaRPr lang="zh-TW" altLang="en-US" sz="2400" b="1" dirty="0">
              <a:latin typeface="Arial" panose="020B0604020202020204" pitchFamily="34" charset="0"/>
              <a:cs typeface="Arial" panose="020B0604020202020204" pitchFamily="34" charset="0"/>
            </a:endParaRPr>
          </a:p>
        </p:txBody>
      </p:sp>
      <p:sp>
        <p:nvSpPr>
          <p:cNvPr id="15" name="矩形: 圓角 14">
            <a:extLst>
              <a:ext uri="{FF2B5EF4-FFF2-40B4-BE49-F238E27FC236}">
                <a16:creationId xmlns:a16="http://schemas.microsoft.com/office/drawing/2014/main" id="{80066283-E16A-4434-B7C5-C9A3BD16A4AD}"/>
              </a:ext>
            </a:extLst>
          </p:cNvPr>
          <p:cNvSpPr/>
          <p:nvPr/>
        </p:nvSpPr>
        <p:spPr>
          <a:xfrm>
            <a:off x="5619521" y="867537"/>
            <a:ext cx="952957"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RIP</a:t>
            </a:r>
            <a:endParaRPr lang="zh-TW" altLang="en-US" b="1" dirty="0">
              <a:solidFill>
                <a:sysClr val="windowText" lastClr="000000"/>
              </a:solidFill>
              <a:latin typeface="Arial" panose="020B0604020202020204" pitchFamily="34" charset="0"/>
              <a:cs typeface="Arial" panose="020B0604020202020204" pitchFamily="34" charset="0"/>
            </a:endParaRPr>
          </a:p>
        </p:txBody>
      </p:sp>
      <p:grpSp>
        <p:nvGrpSpPr>
          <p:cNvPr id="29" name="群組 28">
            <a:extLst>
              <a:ext uri="{FF2B5EF4-FFF2-40B4-BE49-F238E27FC236}">
                <a16:creationId xmlns:a16="http://schemas.microsoft.com/office/drawing/2014/main" id="{D9D2366D-CAA7-4828-AD48-6F907B5B26B3}"/>
              </a:ext>
            </a:extLst>
          </p:cNvPr>
          <p:cNvGrpSpPr/>
          <p:nvPr/>
        </p:nvGrpSpPr>
        <p:grpSpPr>
          <a:xfrm>
            <a:off x="7846704" y="2130527"/>
            <a:ext cx="3715156" cy="310787"/>
            <a:chOff x="2298583" y="5609411"/>
            <a:chExt cx="4284869" cy="307777"/>
          </a:xfrm>
        </p:grpSpPr>
        <p:sp>
          <p:nvSpPr>
            <p:cNvPr id="23" name="矩形 22">
              <a:extLst>
                <a:ext uri="{FF2B5EF4-FFF2-40B4-BE49-F238E27FC236}">
                  <a16:creationId xmlns:a16="http://schemas.microsoft.com/office/drawing/2014/main" id="{CBB827B2-477E-44D2-A3BC-17D2D06CB26B}"/>
                </a:ext>
              </a:extLst>
            </p:cNvPr>
            <p:cNvSpPr/>
            <p:nvPr/>
          </p:nvSpPr>
          <p:spPr>
            <a:xfrm>
              <a:off x="2634143" y="5609411"/>
              <a:ext cx="1602297" cy="307777"/>
            </a:xfrm>
            <a:prstGeom prst="rect">
              <a:avLst/>
            </a:prstGeom>
            <a:solidFill>
              <a:srgbClr val="FFFCD7"/>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TW" sz="1600" b="1" dirty="0">
                  <a:solidFill>
                    <a:srgbClr val="150201"/>
                  </a:solidFill>
                  <a:latin typeface="Arial" panose="020B0604020202020204" pitchFamily="34" charset="0"/>
                  <a:cs typeface="Arial" panose="020B0604020202020204" pitchFamily="34" charset="0"/>
                </a:rPr>
                <a:t>Luciferase</a:t>
              </a:r>
              <a:endParaRPr lang="zh-TW" altLang="en-US" sz="1600" b="1" i="1" dirty="0">
                <a:solidFill>
                  <a:srgbClr val="150201"/>
                </a:solidFill>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3CE45131-F20A-4A6A-89F6-D6620BD6F456}"/>
                </a:ext>
              </a:extLst>
            </p:cNvPr>
            <p:cNvSpPr/>
            <p:nvPr/>
          </p:nvSpPr>
          <p:spPr>
            <a:xfrm>
              <a:off x="4244830" y="5609411"/>
              <a:ext cx="1998954" cy="307777"/>
            </a:xfrm>
            <a:prstGeom prst="rect">
              <a:avLst/>
            </a:prstGeom>
            <a:solidFill>
              <a:srgbClr val="CEE2D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TW" sz="1600" b="1" dirty="0">
                  <a:solidFill>
                    <a:srgbClr val="150201"/>
                  </a:solidFill>
                  <a:latin typeface="Arial" panose="020B0604020202020204" pitchFamily="34" charset="0"/>
                  <a:cs typeface="Arial" panose="020B0604020202020204" pitchFamily="34" charset="0"/>
                </a:rPr>
                <a:t>CDKN2A 3’UTR</a:t>
              </a:r>
              <a:endParaRPr lang="zh-TW" altLang="en-US" sz="1600" b="1" i="1" dirty="0">
                <a:solidFill>
                  <a:srgbClr val="150201"/>
                </a:solidFill>
                <a:latin typeface="Arial" panose="020B0604020202020204" pitchFamily="34" charset="0"/>
                <a:cs typeface="Arial" panose="020B0604020202020204" pitchFamily="34" charset="0"/>
              </a:endParaRPr>
            </a:p>
          </p:txBody>
        </p:sp>
        <p:cxnSp>
          <p:nvCxnSpPr>
            <p:cNvPr id="26" name="直線接點 25">
              <a:extLst>
                <a:ext uri="{FF2B5EF4-FFF2-40B4-BE49-F238E27FC236}">
                  <a16:creationId xmlns:a16="http://schemas.microsoft.com/office/drawing/2014/main" id="{A7B17DBB-5C25-4EF5-A1E6-3B8950B0026C}"/>
                </a:ext>
              </a:extLst>
            </p:cNvPr>
            <p:cNvCxnSpPr>
              <a:cxnSpLocks/>
              <a:stCxn id="23" idx="1"/>
            </p:cNvCxnSpPr>
            <p:nvPr/>
          </p:nvCxnSpPr>
          <p:spPr>
            <a:xfrm flipH="1">
              <a:off x="2298583" y="5763300"/>
              <a:ext cx="335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2FD99A35-8F63-46FE-9DE6-5B98AFF40036}"/>
                </a:ext>
              </a:extLst>
            </p:cNvPr>
            <p:cNvCxnSpPr>
              <a:cxnSpLocks/>
            </p:cNvCxnSpPr>
            <p:nvPr/>
          </p:nvCxnSpPr>
          <p:spPr>
            <a:xfrm flipH="1">
              <a:off x="6247892" y="5756372"/>
              <a:ext cx="3355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群組 40">
            <a:extLst>
              <a:ext uri="{FF2B5EF4-FFF2-40B4-BE49-F238E27FC236}">
                <a16:creationId xmlns:a16="http://schemas.microsoft.com/office/drawing/2014/main" id="{A2C36CFE-942A-436E-8AB5-6A85345807A5}"/>
              </a:ext>
            </a:extLst>
          </p:cNvPr>
          <p:cNvGrpSpPr/>
          <p:nvPr/>
        </p:nvGrpSpPr>
        <p:grpSpPr>
          <a:xfrm>
            <a:off x="8194158" y="2529183"/>
            <a:ext cx="2743197" cy="2849712"/>
            <a:chOff x="7741714" y="4128197"/>
            <a:chExt cx="2306872" cy="2398091"/>
          </a:xfrm>
        </p:grpSpPr>
        <p:grpSp>
          <p:nvGrpSpPr>
            <p:cNvPr id="33" name="群組 32">
              <a:extLst>
                <a:ext uri="{FF2B5EF4-FFF2-40B4-BE49-F238E27FC236}">
                  <a16:creationId xmlns:a16="http://schemas.microsoft.com/office/drawing/2014/main" id="{197F40A2-8443-4E02-B336-D1093B2F8A62}"/>
                </a:ext>
              </a:extLst>
            </p:cNvPr>
            <p:cNvGrpSpPr/>
            <p:nvPr/>
          </p:nvGrpSpPr>
          <p:grpSpPr>
            <a:xfrm>
              <a:off x="7741714" y="4179261"/>
              <a:ext cx="2306872" cy="2347027"/>
              <a:chOff x="7542973" y="4240566"/>
              <a:chExt cx="2306872" cy="2347027"/>
            </a:xfrm>
          </p:grpSpPr>
          <p:grpSp>
            <p:nvGrpSpPr>
              <p:cNvPr id="31" name="群組 30">
                <a:extLst>
                  <a:ext uri="{FF2B5EF4-FFF2-40B4-BE49-F238E27FC236}">
                    <a16:creationId xmlns:a16="http://schemas.microsoft.com/office/drawing/2014/main" id="{73ABCFFA-5FBC-43A3-800C-2DEE747FB92B}"/>
                  </a:ext>
                </a:extLst>
              </p:cNvPr>
              <p:cNvGrpSpPr/>
              <p:nvPr/>
            </p:nvGrpSpPr>
            <p:grpSpPr>
              <a:xfrm>
                <a:off x="7689538" y="4240566"/>
                <a:ext cx="2160307" cy="2347027"/>
                <a:chOff x="7689538" y="4240566"/>
                <a:chExt cx="2160307" cy="2347027"/>
              </a:xfrm>
            </p:grpSpPr>
            <p:pic>
              <p:nvPicPr>
                <p:cNvPr id="22" name="圖片 21">
                  <a:extLst>
                    <a:ext uri="{FF2B5EF4-FFF2-40B4-BE49-F238E27FC236}">
                      <a16:creationId xmlns:a16="http://schemas.microsoft.com/office/drawing/2014/main" id="{1D2797CB-189C-4021-89EC-C24EB9686515}"/>
                    </a:ext>
                  </a:extLst>
                </p:cNvPr>
                <p:cNvPicPr>
                  <a:picLocks noChangeAspect="1"/>
                </p:cNvPicPr>
                <p:nvPr/>
              </p:nvPicPr>
              <p:blipFill>
                <a:blip r:embed="rId3"/>
                <a:stretch>
                  <a:fillRect/>
                </a:stretch>
              </p:blipFill>
              <p:spPr>
                <a:xfrm>
                  <a:off x="7689538" y="4240566"/>
                  <a:ext cx="2114225" cy="2347027"/>
                </a:xfrm>
                <a:prstGeom prst="rect">
                  <a:avLst/>
                </a:prstGeom>
              </p:spPr>
            </p:pic>
            <p:sp>
              <p:nvSpPr>
                <p:cNvPr id="30" name="矩形 29">
                  <a:extLst>
                    <a:ext uri="{FF2B5EF4-FFF2-40B4-BE49-F238E27FC236}">
                      <a16:creationId xmlns:a16="http://schemas.microsoft.com/office/drawing/2014/main" id="{9FD0C5A5-8F20-417B-A0FD-16FA60739352}"/>
                    </a:ext>
                  </a:extLst>
                </p:cNvPr>
                <p:cNvSpPr/>
                <p:nvPr/>
              </p:nvSpPr>
              <p:spPr>
                <a:xfrm>
                  <a:off x="9640120" y="5162776"/>
                  <a:ext cx="209725" cy="56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32" name="矩形 31">
                <a:extLst>
                  <a:ext uri="{FF2B5EF4-FFF2-40B4-BE49-F238E27FC236}">
                    <a16:creationId xmlns:a16="http://schemas.microsoft.com/office/drawing/2014/main" id="{7E957515-5F61-4D64-96ED-B76C26266310}"/>
                  </a:ext>
                </a:extLst>
              </p:cNvPr>
              <p:cNvSpPr/>
              <p:nvPr/>
            </p:nvSpPr>
            <p:spPr>
              <a:xfrm>
                <a:off x="7542973" y="5978667"/>
                <a:ext cx="209725" cy="56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40" name="矩形 39">
              <a:extLst>
                <a:ext uri="{FF2B5EF4-FFF2-40B4-BE49-F238E27FC236}">
                  <a16:creationId xmlns:a16="http://schemas.microsoft.com/office/drawing/2014/main" id="{092F904B-7D3E-4616-9DF7-31283998CBFF}"/>
                </a:ext>
              </a:extLst>
            </p:cNvPr>
            <p:cNvSpPr/>
            <p:nvPr/>
          </p:nvSpPr>
          <p:spPr>
            <a:xfrm>
              <a:off x="7892762" y="4128197"/>
              <a:ext cx="209725" cy="310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43" name="群組 42">
            <a:extLst>
              <a:ext uri="{FF2B5EF4-FFF2-40B4-BE49-F238E27FC236}">
                <a16:creationId xmlns:a16="http://schemas.microsoft.com/office/drawing/2014/main" id="{B475020B-C249-441D-A419-0429E8C2AC5D}"/>
              </a:ext>
            </a:extLst>
          </p:cNvPr>
          <p:cNvGrpSpPr/>
          <p:nvPr/>
        </p:nvGrpSpPr>
        <p:grpSpPr>
          <a:xfrm>
            <a:off x="0" y="0"/>
            <a:ext cx="1440000" cy="540000"/>
            <a:chOff x="1486249" y="1822052"/>
            <a:chExt cx="1794295" cy="511612"/>
          </a:xfrm>
        </p:grpSpPr>
        <p:sp>
          <p:nvSpPr>
            <p:cNvPr id="44" name="矩形 43">
              <a:extLst>
                <a:ext uri="{FF2B5EF4-FFF2-40B4-BE49-F238E27FC236}">
                  <a16:creationId xmlns:a16="http://schemas.microsoft.com/office/drawing/2014/main" id="{6730D663-13DF-4133-A373-9B34998F33CF}"/>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DC5F36"/>
                  </a:solidFill>
                  <a:latin typeface="Arial" panose="020B0604020202020204" pitchFamily="34" charset="0"/>
                  <a:cs typeface="Arial" panose="020B0604020202020204" pitchFamily="34" charset="0"/>
                </a:rPr>
                <a:t>Results</a:t>
              </a:r>
              <a:endParaRPr lang="zh-TW" altLang="en-US" sz="2000" b="1" dirty="0">
                <a:solidFill>
                  <a:srgbClr val="DC5F36"/>
                </a:solidFill>
                <a:latin typeface="Arial" panose="020B0604020202020204" pitchFamily="34" charset="0"/>
                <a:cs typeface="Arial" panose="020B0604020202020204" pitchFamily="34" charset="0"/>
              </a:endParaRPr>
            </a:p>
          </p:txBody>
        </p:sp>
        <p:sp>
          <p:nvSpPr>
            <p:cNvPr id="45" name="矩形 44">
              <a:extLst>
                <a:ext uri="{FF2B5EF4-FFF2-40B4-BE49-F238E27FC236}">
                  <a16:creationId xmlns:a16="http://schemas.microsoft.com/office/drawing/2014/main" id="{382334AE-0514-40BC-9C1D-9C84DFEC7D83}"/>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46" name="矩形: 圓角 45">
            <a:extLst>
              <a:ext uri="{FF2B5EF4-FFF2-40B4-BE49-F238E27FC236}">
                <a16:creationId xmlns:a16="http://schemas.microsoft.com/office/drawing/2014/main" id="{9AA1E938-268D-4AFD-B6CA-50CBEB159BD7}"/>
              </a:ext>
            </a:extLst>
          </p:cNvPr>
          <p:cNvSpPr/>
          <p:nvPr/>
        </p:nvSpPr>
        <p:spPr>
          <a:xfrm>
            <a:off x="17584" y="609650"/>
            <a:ext cx="1980000" cy="363985"/>
          </a:xfrm>
          <a:prstGeom prst="roundRect">
            <a:avLst>
              <a:gd name="adj" fmla="val 18972"/>
            </a:avLst>
          </a:prstGeom>
          <a:solidFill>
            <a:srgbClr val="D8E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CircMET</a:t>
            </a:r>
            <a:endParaRPr lang="zh-TW" altLang="en-US" b="1" i="1" dirty="0">
              <a:solidFill>
                <a:sysClr val="windowText" lastClr="000000"/>
              </a:solidFill>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CD0FEA18-A4F9-4E52-9308-03C6C4D862FD}"/>
              </a:ext>
            </a:extLst>
          </p:cNvPr>
          <p:cNvPicPr>
            <a:picLocks noChangeAspect="1"/>
          </p:cNvPicPr>
          <p:nvPr/>
        </p:nvPicPr>
        <p:blipFill>
          <a:blip r:embed="rId4"/>
          <a:stretch>
            <a:fillRect/>
          </a:stretch>
        </p:blipFill>
        <p:spPr>
          <a:xfrm rot="16200000">
            <a:off x="4267051" y="2752577"/>
            <a:ext cx="698247" cy="161134"/>
          </a:xfrm>
          <a:prstGeom prst="rect">
            <a:avLst/>
          </a:prstGeom>
        </p:spPr>
      </p:pic>
      <p:grpSp>
        <p:nvGrpSpPr>
          <p:cNvPr id="5" name="群組 4">
            <a:extLst>
              <a:ext uri="{FF2B5EF4-FFF2-40B4-BE49-F238E27FC236}">
                <a16:creationId xmlns:a16="http://schemas.microsoft.com/office/drawing/2014/main" id="{6B6322D5-66C3-45AC-B4E7-A5134C127D2F}"/>
              </a:ext>
            </a:extLst>
          </p:cNvPr>
          <p:cNvGrpSpPr/>
          <p:nvPr/>
        </p:nvGrpSpPr>
        <p:grpSpPr>
          <a:xfrm>
            <a:off x="218635" y="1533398"/>
            <a:ext cx="1544012" cy="4280205"/>
            <a:chOff x="218635" y="1533398"/>
            <a:chExt cx="1544012" cy="4280205"/>
          </a:xfrm>
        </p:grpSpPr>
        <p:grpSp>
          <p:nvGrpSpPr>
            <p:cNvPr id="2" name="群組 1">
              <a:extLst>
                <a:ext uri="{FF2B5EF4-FFF2-40B4-BE49-F238E27FC236}">
                  <a16:creationId xmlns:a16="http://schemas.microsoft.com/office/drawing/2014/main" id="{033977F3-A7E8-479B-AF8D-AC4DB64BD7D4}"/>
                </a:ext>
              </a:extLst>
            </p:cNvPr>
            <p:cNvGrpSpPr/>
            <p:nvPr/>
          </p:nvGrpSpPr>
          <p:grpSpPr>
            <a:xfrm>
              <a:off x="218635" y="1533398"/>
              <a:ext cx="1544012" cy="4280205"/>
              <a:chOff x="246556" y="1458064"/>
              <a:chExt cx="1544012" cy="4280205"/>
            </a:xfrm>
          </p:grpSpPr>
          <p:sp>
            <p:nvSpPr>
              <p:cNvPr id="57" name="文字方塊 56">
                <a:extLst>
                  <a:ext uri="{FF2B5EF4-FFF2-40B4-BE49-F238E27FC236}">
                    <a16:creationId xmlns:a16="http://schemas.microsoft.com/office/drawing/2014/main" id="{36166027-FA19-4980-8F31-9BFA9D5E22C7}"/>
                  </a:ext>
                </a:extLst>
              </p:cNvPr>
              <p:cNvSpPr txBox="1"/>
              <p:nvPr/>
            </p:nvSpPr>
            <p:spPr>
              <a:xfrm>
                <a:off x="476505" y="1458064"/>
                <a:ext cx="1084115" cy="369332"/>
              </a:xfrm>
              <a:prstGeom prst="rect">
                <a:avLst/>
              </a:prstGeom>
              <a:noFill/>
            </p:spPr>
            <p:txBody>
              <a:bodyPr wrap="square" rtlCol="0">
                <a:spAutoFit/>
              </a:bodyPr>
              <a:lstStyle/>
              <a:p>
                <a:r>
                  <a:rPr lang="en-US" altLang="zh-TW" b="1" i="1" dirty="0"/>
                  <a:t>circMET</a:t>
                </a:r>
                <a:endParaRPr lang="zh-TW" altLang="en-US" b="1" i="1" dirty="0"/>
              </a:p>
            </p:txBody>
          </p:sp>
          <p:sp>
            <p:nvSpPr>
              <p:cNvPr id="58" name="文字方塊 57">
                <a:extLst>
                  <a:ext uri="{FF2B5EF4-FFF2-40B4-BE49-F238E27FC236}">
                    <a16:creationId xmlns:a16="http://schemas.microsoft.com/office/drawing/2014/main" id="{8BA42818-D39F-4DBE-A8F6-6724B2EF7F00}"/>
                  </a:ext>
                </a:extLst>
              </p:cNvPr>
              <p:cNvSpPr txBox="1"/>
              <p:nvPr/>
            </p:nvSpPr>
            <p:spPr>
              <a:xfrm>
                <a:off x="246556" y="5368937"/>
                <a:ext cx="1544012" cy="369332"/>
              </a:xfrm>
              <a:prstGeom prst="rect">
                <a:avLst/>
              </a:prstGeom>
              <a:noFill/>
            </p:spPr>
            <p:txBody>
              <a:bodyPr wrap="none" rtlCol="0">
                <a:spAutoFit/>
              </a:bodyPr>
              <a:lstStyle/>
              <a:p>
                <a:r>
                  <a:rPr lang="en-US" altLang="zh-TW" b="1" dirty="0"/>
                  <a:t>Proliferation</a:t>
                </a:r>
                <a:endParaRPr lang="zh-TW" altLang="en-US" b="1" dirty="0"/>
              </a:p>
            </p:txBody>
          </p:sp>
          <p:grpSp>
            <p:nvGrpSpPr>
              <p:cNvPr id="59" name="群組 58">
                <a:extLst>
                  <a:ext uri="{FF2B5EF4-FFF2-40B4-BE49-F238E27FC236}">
                    <a16:creationId xmlns:a16="http://schemas.microsoft.com/office/drawing/2014/main" id="{658DA00E-9CD8-409A-B9F4-DFF7A7DDD47E}"/>
                  </a:ext>
                </a:extLst>
              </p:cNvPr>
              <p:cNvGrpSpPr/>
              <p:nvPr/>
            </p:nvGrpSpPr>
            <p:grpSpPr>
              <a:xfrm>
                <a:off x="863366" y="3281368"/>
                <a:ext cx="310393" cy="633597"/>
                <a:chOff x="9748007" y="3208561"/>
                <a:chExt cx="310393" cy="633597"/>
              </a:xfrm>
            </p:grpSpPr>
            <p:cxnSp>
              <p:nvCxnSpPr>
                <p:cNvPr id="62" name="直線接點 61">
                  <a:extLst>
                    <a:ext uri="{FF2B5EF4-FFF2-40B4-BE49-F238E27FC236}">
                      <a16:creationId xmlns:a16="http://schemas.microsoft.com/office/drawing/2014/main" id="{B3BA28C2-D450-4C9C-9650-708C9408F6C8}"/>
                    </a:ext>
                  </a:extLst>
                </p:cNvPr>
                <p:cNvCxnSpPr>
                  <a:cxnSpLocks/>
                </p:cNvCxnSpPr>
                <p:nvPr/>
              </p:nvCxnSpPr>
              <p:spPr>
                <a:xfrm>
                  <a:off x="9907398" y="3208561"/>
                  <a:ext cx="0" cy="633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BB65ECF9-B72B-4318-A043-8A06CCD98AD2}"/>
                    </a:ext>
                  </a:extLst>
                </p:cNvPr>
                <p:cNvCxnSpPr/>
                <p:nvPr/>
              </p:nvCxnSpPr>
              <p:spPr>
                <a:xfrm>
                  <a:off x="9748007" y="3828905"/>
                  <a:ext cx="3103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文字方塊 60">
                <a:extLst>
                  <a:ext uri="{FF2B5EF4-FFF2-40B4-BE49-F238E27FC236}">
                    <a16:creationId xmlns:a16="http://schemas.microsoft.com/office/drawing/2014/main" id="{37BB9364-9E8A-4988-92DD-B13DCEF5643D}"/>
                  </a:ext>
                </a:extLst>
              </p:cNvPr>
              <p:cNvSpPr txBox="1"/>
              <p:nvPr/>
            </p:nvSpPr>
            <p:spPr>
              <a:xfrm>
                <a:off x="445328" y="4058398"/>
                <a:ext cx="1146468" cy="369332"/>
              </a:xfrm>
              <a:prstGeom prst="rect">
                <a:avLst/>
              </a:prstGeom>
              <a:noFill/>
            </p:spPr>
            <p:txBody>
              <a:bodyPr wrap="none" rtlCol="0">
                <a:spAutoFit/>
              </a:bodyPr>
              <a:lstStyle/>
              <a:p>
                <a:r>
                  <a:rPr lang="en-US" altLang="zh-TW" b="1" i="1" dirty="0"/>
                  <a:t>CDKN2A</a:t>
                </a:r>
                <a:endParaRPr lang="zh-TW" altLang="en-US" b="1" i="1" dirty="0"/>
              </a:p>
            </p:txBody>
          </p:sp>
          <p:cxnSp>
            <p:nvCxnSpPr>
              <p:cNvPr id="64" name="直線單箭頭接點 63">
                <a:extLst>
                  <a:ext uri="{FF2B5EF4-FFF2-40B4-BE49-F238E27FC236}">
                    <a16:creationId xmlns:a16="http://schemas.microsoft.com/office/drawing/2014/main" id="{B6D3B7A9-323F-4EBC-98F3-42451B96DB61}"/>
                  </a:ext>
                </a:extLst>
              </p:cNvPr>
              <p:cNvCxnSpPr/>
              <p:nvPr/>
            </p:nvCxnSpPr>
            <p:spPr>
              <a:xfrm>
                <a:off x="1018562" y="1970829"/>
                <a:ext cx="0" cy="654341"/>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文字方塊 64">
                <a:extLst>
                  <a:ext uri="{FF2B5EF4-FFF2-40B4-BE49-F238E27FC236}">
                    <a16:creationId xmlns:a16="http://schemas.microsoft.com/office/drawing/2014/main" id="{608E86F8-84A5-43A8-A023-38782A05903D}"/>
                  </a:ext>
                </a:extLst>
              </p:cNvPr>
              <p:cNvSpPr txBox="1"/>
              <p:nvPr/>
            </p:nvSpPr>
            <p:spPr>
              <a:xfrm>
                <a:off x="477388" y="2768603"/>
                <a:ext cx="1082348" cy="369332"/>
              </a:xfrm>
              <a:prstGeom prst="rect">
                <a:avLst/>
              </a:prstGeom>
              <a:noFill/>
            </p:spPr>
            <p:txBody>
              <a:bodyPr wrap="none" rtlCol="0">
                <a:spAutoFit/>
              </a:bodyPr>
              <a:lstStyle/>
              <a:p>
                <a:r>
                  <a:rPr lang="en-US" altLang="zh-TW" b="1" dirty="0"/>
                  <a:t>YTHDF2</a:t>
                </a:r>
                <a:endParaRPr lang="zh-TW" altLang="en-US" b="1" dirty="0"/>
              </a:p>
            </p:txBody>
          </p:sp>
        </p:grpSp>
        <p:cxnSp>
          <p:nvCxnSpPr>
            <p:cNvPr id="66" name="直線接點 65">
              <a:extLst>
                <a:ext uri="{FF2B5EF4-FFF2-40B4-BE49-F238E27FC236}">
                  <a16:creationId xmlns:a16="http://schemas.microsoft.com/office/drawing/2014/main" id="{502B91C0-8C8D-4DA1-86D1-D30E41B3412E}"/>
                </a:ext>
              </a:extLst>
            </p:cNvPr>
            <p:cNvCxnSpPr>
              <a:cxnSpLocks/>
            </p:cNvCxnSpPr>
            <p:nvPr/>
          </p:nvCxnSpPr>
          <p:spPr>
            <a:xfrm>
              <a:off x="990641" y="4640730"/>
              <a:ext cx="0" cy="633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CF895944-903A-45B8-B6A2-7E5D50E12165}"/>
                </a:ext>
              </a:extLst>
            </p:cNvPr>
            <p:cNvCxnSpPr/>
            <p:nvPr/>
          </p:nvCxnSpPr>
          <p:spPr>
            <a:xfrm>
              <a:off x="831250" y="5261074"/>
              <a:ext cx="3103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群組 59">
            <a:extLst>
              <a:ext uri="{FF2B5EF4-FFF2-40B4-BE49-F238E27FC236}">
                <a16:creationId xmlns:a16="http://schemas.microsoft.com/office/drawing/2014/main" id="{4E52D9E1-8356-494E-9D97-5D6C5A897BB4}"/>
              </a:ext>
            </a:extLst>
          </p:cNvPr>
          <p:cNvGrpSpPr/>
          <p:nvPr/>
        </p:nvGrpSpPr>
        <p:grpSpPr>
          <a:xfrm>
            <a:off x="1749273" y="2177648"/>
            <a:ext cx="2281048" cy="2910349"/>
            <a:chOff x="5581633" y="315106"/>
            <a:chExt cx="2281048" cy="2910349"/>
          </a:xfrm>
        </p:grpSpPr>
        <p:grpSp>
          <p:nvGrpSpPr>
            <p:cNvPr id="68" name="群組 67">
              <a:extLst>
                <a:ext uri="{FF2B5EF4-FFF2-40B4-BE49-F238E27FC236}">
                  <a16:creationId xmlns:a16="http://schemas.microsoft.com/office/drawing/2014/main" id="{EFD099A6-D7F5-43CD-8F66-9D75D883387A}"/>
                </a:ext>
              </a:extLst>
            </p:cNvPr>
            <p:cNvGrpSpPr/>
            <p:nvPr/>
          </p:nvGrpSpPr>
          <p:grpSpPr>
            <a:xfrm>
              <a:off x="5581633" y="315106"/>
              <a:ext cx="2281048" cy="2910349"/>
              <a:chOff x="336597" y="353016"/>
              <a:chExt cx="2281048" cy="2910349"/>
            </a:xfrm>
          </p:grpSpPr>
          <p:sp>
            <p:nvSpPr>
              <p:cNvPr id="70" name="矩形: 圓角 69">
                <a:extLst>
                  <a:ext uri="{FF2B5EF4-FFF2-40B4-BE49-F238E27FC236}">
                    <a16:creationId xmlns:a16="http://schemas.microsoft.com/office/drawing/2014/main" id="{3B2C238A-03A6-445B-B50F-F271C431B0C6}"/>
                  </a:ext>
                </a:extLst>
              </p:cNvPr>
              <p:cNvSpPr/>
              <p:nvPr/>
            </p:nvSpPr>
            <p:spPr>
              <a:xfrm>
                <a:off x="336597" y="353016"/>
                <a:ext cx="2281048" cy="2910349"/>
              </a:xfrm>
              <a:prstGeom prst="roundRect">
                <a:avLst>
                  <a:gd name="adj" fmla="val 10101"/>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nvGrpSpPr>
              <p:cNvPr id="71" name="群組 70">
                <a:extLst>
                  <a:ext uri="{FF2B5EF4-FFF2-40B4-BE49-F238E27FC236}">
                    <a16:creationId xmlns:a16="http://schemas.microsoft.com/office/drawing/2014/main" id="{4BD434C8-A2AB-4086-9D55-61DCD0D4828A}"/>
                  </a:ext>
                </a:extLst>
              </p:cNvPr>
              <p:cNvGrpSpPr/>
              <p:nvPr/>
            </p:nvGrpSpPr>
            <p:grpSpPr>
              <a:xfrm>
                <a:off x="625180" y="503095"/>
                <a:ext cx="1741357" cy="858677"/>
                <a:chOff x="2132544" y="709081"/>
                <a:chExt cx="2042529" cy="1274141"/>
              </a:xfrm>
            </p:grpSpPr>
            <p:pic>
              <p:nvPicPr>
                <p:cNvPr id="78" name="圖片 77">
                  <a:extLst>
                    <a:ext uri="{FF2B5EF4-FFF2-40B4-BE49-F238E27FC236}">
                      <a16:creationId xmlns:a16="http://schemas.microsoft.com/office/drawing/2014/main" id="{31872476-9BFC-4509-8103-6A77F3F3F7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69" b="95522" l="5353" r="95075">
                              <a14:foregroundMark x1="15418" y1="51343" x2="29550" y2="28358"/>
                              <a14:foregroundMark x1="29550" y1="28358" x2="47966" y2="18507"/>
                              <a14:foregroundMark x1="47966" y1="18507" x2="68308" y2="21194"/>
                              <a14:foregroundMark x1="68308" y1="21194" x2="80086" y2="55821"/>
                              <a14:foregroundMark x1="93576" y1="59104" x2="95503" y2="72836"/>
                              <a14:foregroundMark x1="95503" y1="60000" x2="95717" y2="60597"/>
                              <a14:foregroundMark x1="56103" y1="9552" x2="44325" y2="6567"/>
                              <a14:foregroundMark x1="10064" y1="56716" x2="7066" y2="73433"/>
                              <a14:foregroundMark x1="16274" y1="86866" x2="18201" y2="95522"/>
                              <a14:foregroundMark x1="7495" y1="63881" x2="5567" y2="61194"/>
                              <a14:foregroundMark x1="71949" y1="95522" x2="71949" y2="95522"/>
                            </a14:backgroundRemoval>
                          </a14:imgEffect>
                        </a14:imgLayer>
                      </a14:imgProps>
                    </a:ext>
                  </a:extLst>
                </a:blip>
                <a:stretch>
                  <a:fillRect/>
                </a:stretch>
              </p:blipFill>
              <p:spPr>
                <a:xfrm>
                  <a:off x="2132544" y="709081"/>
                  <a:ext cx="2042529" cy="1274141"/>
                </a:xfrm>
                <a:prstGeom prst="rect">
                  <a:avLst/>
                </a:prstGeom>
              </p:spPr>
            </p:pic>
            <p:sp>
              <p:nvSpPr>
                <p:cNvPr id="79" name="文字方塊 78">
                  <a:extLst>
                    <a:ext uri="{FF2B5EF4-FFF2-40B4-BE49-F238E27FC236}">
                      <a16:creationId xmlns:a16="http://schemas.microsoft.com/office/drawing/2014/main" id="{2A8FB5B8-9B8D-43D8-BC9B-0A3A1F74D707}"/>
                    </a:ext>
                  </a:extLst>
                </p:cNvPr>
                <p:cNvSpPr txBox="1"/>
                <p:nvPr/>
              </p:nvSpPr>
              <p:spPr>
                <a:xfrm>
                  <a:off x="2476501" y="873713"/>
                  <a:ext cx="1269543" cy="548030"/>
                </a:xfrm>
                <a:prstGeom prst="rect">
                  <a:avLst/>
                </a:prstGeom>
                <a:noFill/>
              </p:spPr>
              <p:txBody>
                <a:bodyPr wrap="none" rtlCol="0">
                  <a:spAutoFit/>
                </a:bodyPr>
                <a:lstStyle/>
                <a:p>
                  <a:r>
                    <a:rPr lang="en-US" altLang="zh-TW" b="1" dirty="0"/>
                    <a:t>YTHDF2</a:t>
                  </a:r>
                  <a:endParaRPr lang="zh-TW" altLang="en-US" b="1" dirty="0"/>
                </a:p>
              </p:txBody>
            </p:sp>
          </p:grpSp>
          <p:grpSp>
            <p:nvGrpSpPr>
              <p:cNvPr id="72" name="群組 71">
                <a:extLst>
                  <a:ext uri="{FF2B5EF4-FFF2-40B4-BE49-F238E27FC236}">
                    <a16:creationId xmlns:a16="http://schemas.microsoft.com/office/drawing/2014/main" id="{33177028-9B3F-4B19-97E4-9409F959FE25}"/>
                  </a:ext>
                </a:extLst>
              </p:cNvPr>
              <p:cNvGrpSpPr/>
              <p:nvPr/>
            </p:nvGrpSpPr>
            <p:grpSpPr>
              <a:xfrm>
                <a:off x="1213567" y="1050014"/>
                <a:ext cx="518658" cy="504000"/>
                <a:chOff x="10120559" y="2624138"/>
                <a:chExt cx="518658" cy="504000"/>
              </a:xfrm>
            </p:grpSpPr>
            <p:sp>
              <p:nvSpPr>
                <p:cNvPr id="76" name="橢圓 75">
                  <a:extLst>
                    <a:ext uri="{FF2B5EF4-FFF2-40B4-BE49-F238E27FC236}">
                      <a16:creationId xmlns:a16="http://schemas.microsoft.com/office/drawing/2014/main" id="{07E15043-1776-485C-9729-A65311D5556E}"/>
                    </a:ext>
                  </a:extLst>
                </p:cNvPr>
                <p:cNvSpPr/>
                <p:nvPr/>
              </p:nvSpPr>
              <p:spPr>
                <a:xfrm>
                  <a:off x="10120559" y="2624138"/>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77" name="文字方塊 76">
                  <a:extLst>
                    <a:ext uri="{FF2B5EF4-FFF2-40B4-BE49-F238E27FC236}">
                      <a16:creationId xmlns:a16="http://schemas.microsoft.com/office/drawing/2014/main" id="{45BF8A2E-BD3C-4B80-805C-0B8C5C876DAD}"/>
                    </a:ext>
                  </a:extLst>
                </p:cNvPr>
                <p:cNvSpPr txBox="1"/>
                <p:nvPr/>
              </p:nvSpPr>
              <p:spPr>
                <a:xfrm>
                  <a:off x="10133950" y="2691472"/>
                  <a:ext cx="505267" cy="369332"/>
                </a:xfrm>
                <a:prstGeom prst="rect">
                  <a:avLst/>
                </a:prstGeom>
                <a:noFill/>
              </p:spPr>
              <p:txBody>
                <a:bodyPr wrap="none" rtlCol="0">
                  <a:spAutoFit/>
                </a:bodyPr>
                <a:lstStyle/>
                <a:p>
                  <a:r>
                    <a:rPr lang="en-US" altLang="zh-TW" b="1" dirty="0"/>
                    <a:t>Me</a:t>
                  </a:r>
                  <a:endParaRPr lang="zh-TW" altLang="en-US" b="1" dirty="0"/>
                </a:p>
              </p:txBody>
            </p:sp>
          </p:grpSp>
          <p:sp>
            <p:nvSpPr>
              <p:cNvPr id="73" name="文字方塊 72">
                <a:extLst>
                  <a:ext uri="{FF2B5EF4-FFF2-40B4-BE49-F238E27FC236}">
                    <a16:creationId xmlns:a16="http://schemas.microsoft.com/office/drawing/2014/main" id="{335F3822-0A72-40CB-9B10-AE8955947541}"/>
                  </a:ext>
                </a:extLst>
              </p:cNvPr>
              <p:cNvSpPr txBox="1"/>
              <p:nvPr/>
            </p:nvSpPr>
            <p:spPr>
              <a:xfrm>
                <a:off x="785855" y="2736875"/>
                <a:ext cx="1420004" cy="369332"/>
              </a:xfrm>
              <a:prstGeom prst="rect">
                <a:avLst/>
              </a:prstGeom>
              <a:noFill/>
            </p:spPr>
            <p:txBody>
              <a:bodyPr wrap="none" rtlCol="0">
                <a:spAutoFit/>
              </a:bodyPr>
              <a:lstStyle/>
              <a:p>
                <a:r>
                  <a:rPr lang="en-US" altLang="zh-TW" b="1" dirty="0"/>
                  <a:t>RNA Decay</a:t>
                </a:r>
                <a:endParaRPr lang="zh-TW" altLang="en-US" b="1" dirty="0"/>
              </a:p>
            </p:txBody>
          </p:sp>
          <p:pic>
            <p:nvPicPr>
              <p:cNvPr id="74" name="圖片 73">
                <a:extLst>
                  <a:ext uri="{FF2B5EF4-FFF2-40B4-BE49-F238E27FC236}">
                    <a16:creationId xmlns:a16="http://schemas.microsoft.com/office/drawing/2014/main" id="{2CCEDA2C-8ADC-4510-93CC-1353F8646F7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556752" y="1545689"/>
                <a:ext cx="1832288" cy="232749"/>
              </a:xfrm>
              <a:prstGeom prst="rect">
                <a:avLst/>
              </a:prstGeom>
            </p:spPr>
          </p:pic>
          <p:sp>
            <p:nvSpPr>
              <p:cNvPr id="75" name="箭號: 向下 74">
                <a:extLst>
                  <a:ext uri="{FF2B5EF4-FFF2-40B4-BE49-F238E27FC236}">
                    <a16:creationId xmlns:a16="http://schemas.microsoft.com/office/drawing/2014/main" id="{47E2027B-CB88-43D5-AD8C-B24EDA422C22}"/>
                  </a:ext>
                </a:extLst>
              </p:cNvPr>
              <p:cNvSpPr/>
              <p:nvPr/>
            </p:nvSpPr>
            <p:spPr>
              <a:xfrm>
                <a:off x="1343928" y="1871752"/>
                <a:ext cx="303859" cy="425712"/>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pic>
          <p:nvPicPr>
            <p:cNvPr id="69" name="圖片 68">
              <a:extLst>
                <a:ext uri="{FF2B5EF4-FFF2-40B4-BE49-F238E27FC236}">
                  <a16:creationId xmlns:a16="http://schemas.microsoft.com/office/drawing/2014/main" id="{C4E01AD0-F1C7-4F3A-8B56-033E0813432A}"/>
                </a:ext>
              </a:extLst>
            </p:cNvPr>
            <p:cNvPicPr>
              <a:picLocks noChangeAspect="1"/>
            </p:cNvPicPr>
            <p:nvPr/>
          </p:nvPicPr>
          <p:blipFill>
            <a:blip r:embed="rId9">
              <a:extLst>
                <a:ext uri="{BEBA8EAE-BF5A-486C-A8C5-ECC9F3942E4B}">
                  <a14:imgProps xmlns:a14="http://schemas.microsoft.com/office/drawing/2010/main">
                    <a14:imgLayer r:embed="rId8">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Effect>
                        <a14:artisticGlass/>
                      </a14:imgEffect>
                    </a14:imgLayer>
                  </a14:imgProps>
                </a:ext>
              </a:extLst>
            </a:blip>
            <a:stretch>
              <a:fillRect/>
            </a:stretch>
          </p:blipFill>
          <p:spPr>
            <a:xfrm>
              <a:off x="5779285" y="2319958"/>
              <a:ext cx="1832288" cy="232749"/>
            </a:xfrm>
            <a:prstGeom prst="rect">
              <a:avLst/>
            </a:prstGeom>
          </p:spPr>
        </p:pic>
      </p:grpSp>
      <p:pic>
        <p:nvPicPr>
          <p:cNvPr id="6" name="圖片 5">
            <a:extLst>
              <a:ext uri="{FF2B5EF4-FFF2-40B4-BE49-F238E27FC236}">
                <a16:creationId xmlns:a16="http://schemas.microsoft.com/office/drawing/2014/main" id="{6B76CD41-27FC-47AC-878D-E970B5802AC0}"/>
              </a:ext>
            </a:extLst>
          </p:cNvPr>
          <p:cNvPicPr>
            <a:picLocks noChangeAspect="1"/>
          </p:cNvPicPr>
          <p:nvPr/>
        </p:nvPicPr>
        <p:blipFill>
          <a:blip r:embed="rId10"/>
          <a:stretch>
            <a:fillRect/>
          </a:stretch>
        </p:blipFill>
        <p:spPr>
          <a:xfrm>
            <a:off x="4679339" y="1425621"/>
            <a:ext cx="2518347" cy="2642099"/>
          </a:xfrm>
          <a:prstGeom prst="rect">
            <a:avLst/>
          </a:prstGeom>
        </p:spPr>
      </p:pic>
      <p:pic>
        <p:nvPicPr>
          <p:cNvPr id="8" name="圖片 7">
            <a:extLst>
              <a:ext uri="{FF2B5EF4-FFF2-40B4-BE49-F238E27FC236}">
                <a16:creationId xmlns:a16="http://schemas.microsoft.com/office/drawing/2014/main" id="{3417B8EF-3D6B-4C14-858A-E59F0593F099}"/>
              </a:ext>
            </a:extLst>
          </p:cNvPr>
          <p:cNvPicPr>
            <a:picLocks noChangeAspect="1"/>
          </p:cNvPicPr>
          <p:nvPr/>
        </p:nvPicPr>
        <p:blipFill>
          <a:blip r:embed="rId11"/>
          <a:stretch>
            <a:fillRect/>
          </a:stretch>
        </p:blipFill>
        <p:spPr>
          <a:xfrm>
            <a:off x="4436230" y="4194963"/>
            <a:ext cx="3050631" cy="2474831"/>
          </a:xfrm>
          <a:prstGeom prst="rect">
            <a:avLst/>
          </a:prstGeom>
        </p:spPr>
      </p:pic>
      <p:pic>
        <p:nvPicPr>
          <p:cNvPr id="80" name="圖片 79">
            <a:extLst>
              <a:ext uri="{FF2B5EF4-FFF2-40B4-BE49-F238E27FC236}">
                <a16:creationId xmlns:a16="http://schemas.microsoft.com/office/drawing/2014/main" id="{06C7EA81-F1DF-452C-90E7-853E373667D8}"/>
              </a:ext>
            </a:extLst>
          </p:cNvPr>
          <p:cNvPicPr>
            <a:picLocks noChangeAspect="1"/>
          </p:cNvPicPr>
          <p:nvPr/>
        </p:nvPicPr>
        <p:blipFill>
          <a:blip r:embed="rId4"/>
          <a:stretch>
            <a:fillRect/>
          </a:stretch>
        </p:blipFill>
        <p:spPr>
          <a:xfrm rot="16200000">
            <a:off x="3997763" y="5403032"/>
            <a:ext cx="698247" cy="161134"/>
          </a:xfrm>
          <a:prstGeom prst="rect">
            <a:avLst/>
          </a:prstGeom>
        </p:spPr>
      </p:pic>
    </p:spTree>
    <p:extLst>
      <p:ext uri="{BB962C8B-B14F-4D97-AF65-F5344CB8AC3E}">
        <p14:creationId xmlns:p14="http://schemas.microsoft.com/office/powerpoint/2010/main" val="1864693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7323330-3AF0-48F1-9C55-83D9B6625FFA}"/>
              </a:ext>
            </a:extLst>
          </p:cNvPr>
          <p:cNvPicPr>
            <a:picLocks noChangeAspect="1"/>
          </p:cNvPicPr>
          <p:nvPr/>
        </p:nvPicPr>
        <p:blipFill rotWithShape="1">
          <a:blip r:embed="rId3">
            <a:extLst>
              <a:ext uri="{28A0092B-C50C-407E-A947-70E740481C1C}">
                <a14:useLocalDpi xmlns:a14="http://schemas.microsoft.com/office/drawing/2010/main" val="0"/>
              </a:ext>
            </a:extLst>
          </a:blip>
          <a:srcRect t="3058" r="436" b="8257"/>
          <a:stretch/>
        </p:blipFill>
        <p:spPr>
          <a:xfrm>
            <a:off x="1" y="886470"/>
            <a:ext cx="12191999" cy="5979918"/>
          </a:xfrm>
          <a:prstGeom prst="rect">
            <a:avLst/>
          </a:prstGeom>
        </p:spPr>
      </p:pic>
      <p:sp>
        <p:nvSpPr>
          <p:cNvPr id="2" name="投影片編號版面配置區 1"/>
          <p:cNvSpPr>
            <a:spLocks noGrp="1"/>
          </p:cNvSpPr>
          <p:nvPr>
            <p:ph type="sldNum" sz="quarter" idx="12"/>
          </p:nvPr>
        </p:nvSpPr>
        <p:spPr>
          <a:xfrm>
            <a:off x="9448800" y="6492875"/>
            <a:ext cx="2743200" cy="365125"/>
          </a:xfrm>
        </p:spPr>
        <p:txBody>
          <a:bodyPr/>
          <a:lstStyle/>
          <a:p>
            <a:fld id="{0C4D0668-C53B-4A51-870C-8A290EF953AE}" type="slidenum">
              <a:rPr lang="zh-TW" altLang="en-US" smtClean="0"/>
              <a:t>39</a:t>
            </a:fld>
            <a:endParaRPr lang="zh-TW" altLang="en-US" dirty="0"/>
          </a:p>
        </p:txBody>
      </p:sp>
      <p:grpSp>
        <p:nvGrpSpPr>
          <p:cNvPr id="4" name="群組 3">
            <a:extLst>
              <a:ext uri="{FF2B5EF4-FFF2-40B4-BE49-F238E27FC236}">
                <a16:creationId xmlns:a16="http://schemas.microsoft.com/office/drawing/2014/main" id="{0B58A85E-D601-418C-B5A9-AA0F4223EC52}"/>
              </a:ext>
            </a:extLst>
          </p:cNvPr>
          <p:cNvGrpSpPr/>
          <p:nvPr/>
        </p:nvGrpSpPr>
        <p:grpSpPr>
          <a:xfrm>
            <a:off x="0" y="0"/>
            <a:ext cx="1800000" cy="540000"/>
            <a:chOff x="0" y="0"/>
            <a:chExt cx="1800000" cy="540000"/>
          </a:xfrm>
        </p:grpSpPr>
        <p:grpSp>
          <p:nvGrpSpPr>
            <p:cNvPr id="16" name="群組 15">
              <a:extLst>
                <a:ext uri="{FF2B5EF4-FFF2-40B4-BE49-F238E27FC236}">
                  <a16:creationId xmlns:a16="http://schemas.microsoft.com/office/drawing/2014/main" id="{B5015E5D-1BA9-42E4-BEC2-084F000B9685}"/>
                </a:ext>
              </a:extLst>
            </p:cNvPr>
            <p:cNvGrpSpPr/>
            <p:nvPr/>
          </p:nvGrpSpPr>
          <p:grpSpPr>
            <a:xfrm>
              <a:off x="0" y="0"/>
              <a:ext cx="1800000" cy="540000"/>
              <a:chOff x="-1" y="0"/>
              <a:chExt cx="1794295" cy="511612"/>
            </a:xfrm>
          </p:grpSpPr>
          <p:sp>
            <p:nvSpPr>
              <p:cNvPr id="18" name="矩形 17">
                <a:extLst>
                  <a:ext uri="{FF2B5EF4-FFF2-40B4-BE49-F238E27FC236}">
                    <a16:creationId xmlns:a16="http://schemas.microsoft.com/office/drawing/2014/main" id="{0CC4721F-3C37-4704-8392-C030DD4E8A68}"/>
                  </a:ext>
                </a:extLst>
              </p:cNvPr>
              <p:cNvSpPr/>
              <p:nvPr/>
            </p:nvSpPr>
            <p:spPr>
              <a:xfrm>
                <a:off x="0" y="0"/>
                <a:ext cx="1794294" cy="419934"/>
              </a:xfrm>
              <a:prstGeom prst="rect">
                <a:avLst/>
              </a:prstGeom>
              <a:solidFill>
                <a:srgbClr val="DBC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95D9389D-D808-46B9-82A8-3117CDF194A9}"/>
                  </a:ext>
                </a:extLst>
              </p:cNvPr>
              <p:cNvSpPr/>
              <p:nvPr/>
            </p:nvSpPr>
            <p:spPr>
              <a:xfrm>
                <a:off x="-1" y="419934"/>
                <a:ext cx="1794293" cy="91678"/>
              </a:xfrm>
              <a:prstGeom prst="rect">
                <a:avLst/>
              </a:prstGeom>
              <a:solidFill>
                <a:srgbClr val="ACB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20" name="文字方塊 19">
              <a:extLst>
                <a:ext uri="{FF2B5EF4-FFF2-40B4-BE49-F238E27FC236}">
                  <a16:creationId xmlns:a16="http://schemas.microsoft.com/office/drawing/2014/main" id="{BEE188B6-3842-4FBD-BCA0-7D1A8811284D}"/>
                </a:ext>
              </a:extLst>
            </p:cNvPr>
            <p:cNvSpPr txBox="1"/>
            <p:nvPr/>
          </p:nvSpPr>
          <p:spPr>
            <a:xfrm>
              <a:off x="223371" y="16305"/>
              <a:ext cx="1353256" cy="400110"/>
            </a:xfrm>
            <a:prstGeom prst="rect">
              <a:avLst/>
            </a:prstGeom>
            <a:noFill/>
          </p:spPr>
          <p:txBody>
            <a:bodyPr wrap="none" rtlCol="0">
              <a:spAutoFit/>
            </a:bodyPr>
            <a:lstStyle/>
            <a:p>
              <a:r>
                <a:rPr lang="en-US" altLang="zh-TW" sz="2000" b="1" dirty="0">
                  <a:solidFill>
                    <a:srgbClr val="7F5072"/>
                  </a:solidFill>
                  <a:latin typeface="Arial" panose="020B0604020202020204" pitchFamily="34" charset="0"/>
                  <a:cs typeface="Arial" panose="020B0604020202020204" pitchFamily="34" charset="0"/>
                </a:rPr>
                <a:t>Summary</a:t>
              </a:r>
              <a:endParaRPr lang="zh-TW" altLang="en-US" sz="2000" dirty="0">
                <a:solidFill>
                  <a:srgbClr val="7F5072"/>
                </a:solidFill>
              </a:endParaRPr>
            </a:p>
          </p:txBody>
        </p:sp>
      </p:grpSp>
      <p:grpSp>
        <p:nvGrpSpPr>
          <p:cNvPr id="73" name="群組 72">
            <a:extLst>
              <a:ext uri="{FF2B5EF4-FFF2-40B4-BE49-F238E27FC236}">
                <a16:creationId xmlns:a16="http://schemas.microsoft.com/office/drawing/2014/main" id="{BA49AE01-4CBD-444F-887B-ACB1DD1F9FD9}"/>
              </a:ext>
            </a:extLst>
          </p:cNvPr>
          <p:cNvGrpSpPr/>
          <p:nvPr/>
        </p:nvGrpSpPr>
        <p:grpSpPr>
          <a:xfrm>
            <a:off x="1154247" y="4328073"/>
            <a:ext cx="3689045" cy="2469489"/>
            <a:chOff x="1154247" y="4328073"/>
            <a:chExt cx="3689045" cy="2469489"/>
          </a:xfrm>
        </p:grpSpPr>
        <p:grpSp>
          <p:nvGrpSpPr>
            <p:cNvPr id="59" name="群組 58">
              <a:extLst>
                <a:ext uri="{FF2B5EF4-FFF2-40B4-BE49-F238E27FC236}">
                  <a16:creationId xmlns:a16="http://schemas.microsoft.com/office/drawing/2014/main" id="{4A6B38F7-EBFB-4255-B556-5B69E174A5BE}"/>
                </a:ext>
              </a:extLst>
            </p:cNvPr>
            <p:cNvGrpSpPr/>
            <p:nvPr/>
          </p:nvGrpSpPr>
          <p:grpSpPr>
            <a:xfrm>
              <a:off x="2246799" y="4990228"/>
              <a:ext cx="2596493" cy="1807334"/>
              <a:chOff x="3922633" y="4842901"/>
              <a:chExt cx="2596493" cy="1807334"/>
            </a:xfrm>
          </p:grpSpPr>
          <p:grpSp>
            <p:nvGrpSpPr>
              <p:cNvPr id="5" name="群組 4">
                <a:extLst>
                  <a:ext uri="{FF2B5EF4-FFF2-40B4-BE49-F238E27FC236}">
                    <a16:creationId xmlns:a16="http://schemas.microsoft.com/office/drawing/2014/main" id="{36CCAC8B-016F-47AA-9AE8-DD055675C908}"/>
                  </a:ext>
                </a:extLst>
              </p:cNvPr>
              <p:cNvGrpSpPr/>
              <p:nvPr/>
            </p:nvGrpSpPr>
            <p:grpSpPr>
              <a:xfrm>
                <a:off x="3922633" y="5128973"/>
                <a:ext cx="1712579" cy="1521262"/>
                <a:chOff x="4767361" y="5090266"/>
                <a:chExt cx="1712579" cy="1521262"/>
              </a:xfrm>
            </p:grpSpPr>
            <p:grpSp>
              <p:nvGrpSpPr>
                <p:cNvPr id="14" name="群組 13">
                  <a:extLst>
                    <a:ext uri="{FF2B5EF4-FFF2-40B4-BE49-F238E27FC236}">
                      <a16:creationId xmlns:a16="http://schemas.microsoft.com/office/drawing/2014/main" id="{64E8A1B4-7557-4C08-BFFE-D2ADC6D9AD7A}"/>
                    </a:ext>
                  </a:extLst>
                </p:cNvPr>
                <p:cNvGrpSpPr/>
                <p:nvPr/>
              </p:nvGrpSpPr>
              <p:grpSpPr>
                <a:xfrm>
                  <a:off x="4767361" y="5090266"/>
                  <a:ext cx="1712579" cy="1521262"/>
                  <a:chOff x="4800917" y="5190769"/>
                  <a:chExt cx="1712579" cy="1521262"/>
                </a:xfrm>
              </p:grpSpPr>
              <p:grpSp>
                <p:nvGrpSpPr>
                  <p:cNvPr id="35" name="群組 34">
                    <a:extLst>
                      <a:ext uri="{FF2B5EF4-FFF2-40B4-BE49-F238E27FC236}">
                        <a16:creationId xmlns:a16="http://schemas.microsoft.com/office/drawing/2014/main" id="{E856AEE5-9327-4F1F-99DF-6D1F00D232CE}"/>
                      </a:ext>
                    </a:extLst>
                  </p:cNvPr>
                  <p:cNvGrpSpPr/>
                  <p:nvPr/>
                </p:nvGrpSpPr>
                <p:grpSpPr>
                  <a:xfrm>
                    <a:off x="5828693" y="5190769"/>
                    <a:ext cx="684803" cy="591960"/>
                    <a:chOff x="9516112" y="2382050"/>
                    <a:chExt cx="684803" cy="591960"/>
                  </a:xfrm>
                </p:grpSpPr>
                <p:sp>
                  <p:nvSpPr>
                    <p:cNvPr id="36" name="橢圓 35">
                      <a:extLst>
                        <a:ext uri="{FF2B5EF4-FFF2-40B4-BE49-F238E27FC236}">
                          <a16:creationId xmlns:a16="http://schemas.microsoft.com/office/drawing/2014/main" id="{EF26D739-8ED5-41A5-A521-24B309CEF5EF}"/>
                        </a:ext>
                      </a:extLst>
                    </p:cNvPr>
                    <p:cNvSpPr/>
                    <p:nvPr/>
                  </p:nvSpPr>
                  <p:spPr>
                    <a:xfrm>
                      <a:off x="9549668" y="2382050"/>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37" name="文字方塊 36">
                      <a:extLst>
                        <a:ext uri="{FF2B5EF4-FFF2-40B4-BE49-F238E27FC236}">
                          <a16:creationId xmlns:a16="http://schemas.microsoft.com/office/drawing/2014/main" id="{F97881D0-5CD3-4289-A598-9114624D9920}"/>
                        </a:ext>
                      </a:extLst>
                    </p:cNvPr>
                    <p:cNvSpPr txBox="1"/>
                    <p:nvPr/>
                  </p:nvSpPr>
                  <p:spPr>
                    <a:xfrm>
                      <a:off x="9516112" y="2493364"/>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27" name="圖片 26">
                    <a:extLst>
                      <a:ext uri="{FF2B5EF4-FFF2-40B4-BE49-F238E27FC236}">
                        <a16:creationId xmlns:a16="http://schemas.microsoft.com/office/drawing/2014/main" id="{452FC8AA-68BB-4B3E-878E-7D3C6A93981A}"/>
                      </a:ext>
                    </a:extLst>
                  </p:cNvPr>
                  <p:cNvPicPr>
                    <a:picLocks noChangeAspect="1"/>
                  </p:cNvPicPr>
                  <p:nvPr/>
                </p:nvPicPr>
                <p:blipFill rotWithShape="1">
                  <a:blip r:embed="rId4">
                    <a:extLst>
                      <a:ext uri="{28A0092B-C50C-407E-A947-70E740481C1C}">
                        <a14:useLocalDpi xmlns:a14="http://schemas.microsoft.com/office/drawing/2010/main" val="0"/>
                      </a:ext>
                    </a:extLst>
                  </a:blip>
                  <a:srcRect l="26618" t="25555" r="37110" b="22222"/>
                  <a:stretch/>
                </p:blipFill>
                <p:spPr>
                  <a:xfrm>
                    <a:off x="4800917" y="5343264"/>
                    <a:ext cx="1358132" cy="1368767"/>
                  </a:xfrm>
                  <a:prstGeom prst="rect">
                    <a:avLst/>
                  </a:prstGeom>
                </p:spPr>
              </p:pic>
            </p:grpSp>
            <p:sp>
              <p:nvSpPr>
                <p:cNvPr id="3" name="文字方塊 2">
                  <a:extLst>
                    <a:ext uri="{FF2B5EF4-FFF2-40B4-BE49-F238E27FC236}">
                      <a16:creationId xmlns:a16="http://schemas.microsoft.com/office/drawing/2014/main" id="{C1C41F29-3FA4-4568-BC07-4417630F293C}"/>
                    </a:ext>
                  </a:extLst>
                </p:cNvPr>
                <p:cNvSpPr txBox="1"/>
                <p:nvPr/>
              </p:nvSpPr>
              <p:spPr>
                <a:xfrm>
                  <a:off x="4905253" y="5742478"/>
                  <a:ext cx="1082348" cy="369332"/>
                </a:xfrm>
                <a:prstGeom prst="rect">
                  <a:avLst/>
                </a:prstGeom>
                <a:noFill/>
              </p:spPr>
              <p:txBody>
                <a:bodyPr wrap="none" rtlCol="0">
                  <a:spAutoFit/>
                </a:bodyPr>
                <a:lstStyle/>
                <a:p>
                  <a:r>
                    <a:rPr lang="en-US" altLang="zh-TW" b="1" i="1" dirty="0"/>
                    <a:t>circMET</a:t>
                  </a:r>
                  <a:endParaRPr lang="zh-TW" altLang="en-US" b="1" i="1" dirty="0"/>
                </a:p>
              </p:txBody>
            </p:sp>
          </p:grpSp>
          <p:grpSp>
            <p:nvGrpSpPr>
              <p:cNvPr id="9" name="群組 8">
                <a:extLst>
                  <a:ext uri="{FF2B5EF4-FFF2-40B4-BE49-F238E27FC236}">
                    <a16:creationId xmlns:a16="http://schemas.microsoft.com/office/drawing/2014/main" id="{8FF9FB2E-F73E-49BF-95CB-C7E80B7E4C7A}"/>
                  </a:ext>
                </a:extLst>
              </p:cNvPr>
              <p:cNvGrpSpPr/>
              <p:nvPr/>
            </p:nvGrpSpPr>
            <p:grpSpPr>
              <a:xfrm>
                <a:off x="5327626" y="4842901"/>
                <a:ext cx="1191500" cy="480646"/>
                <a:chOff x="6737179" y="5044287"/>
                <a:chExt cx="1191500" cy="480646"/>
              </a:xfrm>
            </p:grpSpPr>
            <p:sp>
              <p:nvSpPr>
                <p:cNvPr id="6" name="橢圓 5">
                  <a:extLst>
                    <a:ext uri="{FF2B5EF4-FFF2-40B4-BE49-F238E27FC236}">
                      <a16:creationId xmlns:a16="http://schemas.microsoft.com/office/drawing/2014/main" id="{C614D9D7-975F-481C-9F0C-BB46613D1A30}"/>
                    </a:ext>
                  </a:extLst>
                </p:cNvPr>
                <p:cNvSpPr/>
                <p:nvPr/>
              </p:nvSpPr>
              <p:spPr>
                <a:xfrm>
                  <a:off x="6737179" y="5044287"/>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7" name="文字方塊 6">
                  <a:extLst>
                    <a:ext uri="{FF2B5EF4-FFF2-40B4-BE49-F238E27FC236}">
                      <a16:creationId xmlns:a16="http://schemas.microsoft.com/office/drawing/2014/main" id="{9A3F76E9-50E8-4764-AAA5-159692EE8292}"/>
                    </a:ext>
                  </a:extLst>
                </p:cNvPr>
                <p:cNvSpPr txBox="1"/>
                <p:nvPr/>
              </p:nvSpPr>
              <p:spPr>
                <a:xfrm>
                  <a:off x="6778931" y="5099944"/>
                  <a:ext cx="1107996" cy="369332"/>
                </a:xfrm>
                <a:prstGeom prst="rect">
                  <a:avLst/>
                </a:prstGeom>
                <a:noFill/>
              </p:spPr>
              <p:txBody>
                <a:bodyPr wrap="none" rtlCol="0">
                  <a:spAutoFit/>
                </a:bodyPr>
                <a:lstStyle/>
                <a:p>
                  <a:pPr algn="ctr"/>
                  <a:r>
                    <a:rPr lang="en-US" altLang="zh-TW" b="1" dirty="0"/>
                    <a:t>YTHDC1</a:t>
                  </a:r>
                  <a:endParaRPr lang="zh-TW" altLang="en-US" b="1" dirty="0"/>
                </a:p>
              </p:txBody>
            </p:sp>
          </p:grpSp>
        </p:grpSp>
        <p:pic>
          <p:nvPicPr>
            <p:cNvPr id="72" name="圖片 71">
              <a:extLst>
                <a:ext uri="{FF2B5EF4-FFF2-40B4-BE49-F238E27FC236}">
                  <a16:creationId xmlns:a16="http://schemas.microsoft.com/office/drawing/2014/main" id="{BDDBE6CF-B3F8-420A-8A41-D3D18BEBB1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537" b="87805" l="8850" r="94248">
                          <a14:foregroundMark x1="9292" y1="71951" x2="9292" y2="71951"/>
                          <a14:foregroundMark x1="91150" y1="79268" x2="91150" y2="79268"/>
                          <a14:foregroundMark x1="94248" y1="86585" x2="94248" y2="86585"/>
                        </a14:backgroundRemoval>
                      </a14:imgEffect>
                    </a14:imgLayer>
                  </a14:imgProps>
                </a:ext>
              </a:extLst>
            </a:blip>
            <a:stretch>
              <a:fillRect/>
            </a:stretch>
          </p:blipFill>
          <p:spPr>
            <a:xfrm rot="13996574">
              <a:off x="631118" y="4851202"/>
              <a:ext cx="1691932" cy="645674"/>
            </a:xfrm>
            <a:prstGeom prst="rect">
              <a:avLst/>
            </a:prstGeom>
          </p:spPr>
        </p:pic>
      </p:grpSp>
      <p:grpSp>
        <p:nvGrpSpPr>
          <p:cNvPr id="75" name="群組 74">
            <a:extLst>
              <a:ext uri="{FF2B5EF4-FFF2-40B4-BE49-F238E27FC236}">
                <a16:creationId xmlns:a16="http://schemas.microsoft.com/office/drawing/2014/main" id="{39ECEAFD-A68D-46EC-8856-239974BF46DD}"/>
              </a:ext>
            </a:extLst>
          </p:cNvPr>
          <p:cNvGrpSpPr/>
          <p:nvPr/>
        </p:nvGrpSpPr>
        <p:grpSpPr>
          <a:xfrm>
            <a:off x="702929" y="2449552"/>
            <a:ext cx="3077199" cy="2112833"/>
            <a:chOff x="702929" y="2449552"/>
            <a:chExt cx="3077199" cy="2112833"/>
          </a:xfrm>
        </p:grpSpPr>
        <p:grpSp>
          <p:nvGrpSpPr>
            <p:cNvPr id="11" name="群組 10">
              <a:extLst>
                <a:ext uri="{FF2B5EF4-FFF2-40B4-BE49-F238E27FC236}">
                  <a16:creationId xmlns:a16="http://schemas.microsoft.com/office/drawing/2014/main" id="{0FE14E3D-B28F-4E98-BB87-3114C0AE1DBE}"/>
                </a:ext>
              </a:extLst>
            </p:cNvPr>
            <p:cNvGrpSpPr/>
            <p:nvPr/>
          </p:nvGrpSpPr>
          <p:grpSpPr>
            <a:xfrm>
              <a:off x="702929" y="2449552"/>
              <a:ext cx="3077199" cy="2061934"/>
              <a:chOff x="702929" y="2449552"/>
              <a:chExt cx="3077199" cy="2061934"/>
            </a:xfrm>
          </p:grpSpPr>
          <p:grpSp>
            <p:nvGrpSpPr>
              <p:cNvPr id="23" name="群組 22">
                <a:extLst>
                  <a:ext uri="{FF2B5EF4-FFF2-40B4-BE49-F238E27FC236}">
                    <a16:creationId xmlns:a16="http://schemas.microsoft.com/office/drawing/2014/main" id="{383B65C2-C0A2-4A9D-8A05-F161295EEEBA}"/>
                  </a:ext>
                </a:extLst>
              </p:cNvPr>
              <p:cNvGrpSpPr/>
              <p:nvPr/>
            </p:nvGrpSpPr>
            <p:grpSpPr>
              <a:xfrm>
                <a:off x="2187125" y="2449552"/>
                <a:ext cx="1191500" cy="480646"/>
                <a:chOff x="7273254" y="5057239"/>
                <a:chExt cx="1191500" cy="480646"/>
              </a:xfrm>
            </p:grpSpPr>
            <p:sp>
              <p:nvSpPr>
                <p:cNvPr id="24" name="橢圓 23">
                  <a:extLst>
                    <a:ext uri="{FF2B5EF4-FFF2-40B4-BE49-F238E27FC236}">
                      <a16:creationId xmlns:a16="http://schemas.microsoft.com/office/drawing/2014/main" id="{3562FE3A-CA2D-4204-A706-7A7AFA0870C2}"/>
                    </a:ext>
                  </a:extLst>
                </p:cNvPr>
                <p:cNvSpPr/>
                <p:nvPr/>
              </p:nvSpPr>
              <p:spPr>
                <a:xfrm>
                  <a:off x="7273254" y="5057239"/>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25" name="文字方塊 24">
                  <a:extLst>
                    <a:ext uri="{FF2B5EF4-FFF2-40B4-BE49-F238E27FC236}">
                      <a16:creationId xmlns:a16="http://schemas.microsoft.com/office/drawing/2014/main" id="{6974811B-87A0-448D-98DD-900FA207DD4B}"/>
                    </a:ext>
                  </a:extLst>
                </p:cNvPr>
                <p:cNvSpPr txBox="1"/>
                <p:nvPr/>
              </p:nvSpPr>
              <p:spPr>
                <a:xfrm>
                  <a:off x="7327829" y="5112896"/>
                  <a:ext cx="1082349" cy="369332"/>
                </a:xfrm>
                <a:prstGeom prst="rect">
                  <a:avLst/>
                </a:prstGeom>
                <a:noFill/>
                <a:ln>
                  <a:noFill/>
                </a:ln>
              </p:spPr>
              <p:txBody>
                <a:bodyPr wrap="none" rtlCol="0">
                  <a:spAutoFit/>
                </a:bodyPr>
                <a:lstStyle/>
                <a:p>
                  <a:pPr algn="ctr"/>
                  <a:r>
                    <a:rPr lang="en-US" altLang="zh-TW" b="1" dirty="0"/>
                    <a:t>YTHDF2</a:t>
                  </a:r>
                  <a:endParaRPr lang="zh-TW" altLang="en-US" b="1" dirty="0"/>
                </a:p>
              </p:txBody>
            </p:sp>
          </p:grpSp>
          <p:grpSp>
            <p:nvGrpSpPr>
              <p:cNvPr id="26" name="群組 25">
                <a:extLst>
                  <a:ext uri="{FF2B5EF4-FFF2-40B4-BE49-F238E27FC236}">
                    <a16:creationId xmlns:a16="http://schemas.microsoft.com/office/drawing/2014/main" id="{DD481462-214F-408C-8788-CD0A37DD214D}"/>
                  </a:ext>
                </a:extLst>
              </p:cNvPr>
              <p:cNvGrpSpPr/>
              <p:nvPr/>
            </p:nvGrpSpPr>
            <p:grpSpPr>
              <a:xfrm>
                <a:off x="702929" y="2667013"/>
                <a:ext cx="1747395" cy="1523974"/>
                <a:chOff x="5303436" y="5100506"/>
                <a:chExt cx="1747395" cy="1523974"/>
              </a:xfrm>
            </p:grpSpPr>
            <p:grpSp>
              <p:nvGrpSpPr>
                <p:cNvPr id="28" name="群組 27">
                  <a:extLst>
                    <a:ext uri="{FF2B5EF4-FFF2-40B4-BE49-F238E27FC236}">
                      <a16:creationId xmlns:a16="http://schemas.microsoft.com/office/drawing/2014/main" id="{665DC781-47CB-45D6-AFE7-41C27D117EB3}"/>
                    </a:ext>
                  </a:extLst>
                </p:cNvPr>
                <p:cNvGrpSpPr/>
                <p:nvPr/>
              </p:nvGrpSpPr>
              <p:grpSpPr>
                <a:xfrm>
                  <a:off x="5303436" y="5100506"/>
                  <a:ext cx="1747395" cy="1523974"/>
                  <a:chOff x="5336992" y="5201009"/>
                  <a:chExt cx="1747395" cy="1523974"/>
                </a:xfrm>
              </p:grpSpPr>
              <p:grpSp>
                <p:nvGrpSpPr>
                  <p:cNvPr id="30" name="群組 29">
                    <a:extLst>
                      <a:ext uri="{FF2B5EF4-FFF2-40B4-BE49-F238E27FC236}">
                        <a16:creationId xmlns:a16="http://schemas.microsoft.com/office/drawing/2014/main" id="{C97BF057-281A-484A-8882-E93F5F5B0D6E}"/>
                      </a:ext>
                    </a:extLst>
                  </p:cNvPr>
                  <p:cNvGrpSpPr/>
                  <p:nvPr/>
                </p:nvGrpSpPr>
                <p:grpSpPr>
                  <a:xfrm>
                    <a:off x="6399584" y="5201009"/>
                    <a:ext cx="684803" cy="591960"/>
                    <a:chOff x="10087003" y="2392290"/>
                    <a:chExt cx="684803" cy="591960"/>
                  </a:xfrm>
                </p:grpSpPr>
                <p:sp>
                  <p:nvSpPr>
                    <p:cNvPr id="32" name="橢圓 31">
                      <a:extLst>
                        <a:ext uri="{FF2B5EF4-FFF2-40B4-BE49-F238E27FC236}">
                          <a16:creationId xmlns:a16="http://schemas.microsoft.com/office/drawing/2014/main" id="{FA4B14CE-8C00-4A53-B33D-6E35322A6FD5}"/>
                        </a:ext>
                      </a:extLst>
                    </p:cNvPr>
                    <p:cNvSpPr/>
                    <p:nvPr/>
                  </p:nvSpPr>
                  <p:spPr>
                    <a:xfrm>
                      <a:off x="10120559" y="2392290"/>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33" name="文字方塊 32">
                      <a:extLst>
                        <a:ext uri="{FF2B5EF4-FFF2-40B4-BE49-F238E27FC236}">
                          <a16:creationId xmlns:a16="http://schemas.microsoft.com/office/drawing/2014/main" id="{3AF5132E-203B-4C29-BB78-3B5513F536CA}"/>
                        </a:ext>
                      </a:extLst>
                    </p:cNvPr>
                    <p:cNvSpPr txBox="1"/>
                    <p:nvPr/>
                  </p:nvSpPr>
                  <p:spPr>
                    <a:xfrm>
                      <a:off x="10087003" y="2503604"/>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31" name="圖片 30">
                    <a:extLst>
                      <a:ext uri="{FF2B5EF4-FFF2-40B4-BE49-F238E27FC236}">
                        <a16:creationId xmlns:a16="http://schemas.microsoft.com/office/drawing/2014/main" id="{9B8D8A10-33C8-4360-9981-F454941EE7BA}"/>
                      </a:ext>
                    </a:extLst>
                  </p:cNvPr>
                  <p:cNvPicPr>
                    <a:picLocks noChangeAspect="1"/>
                  </p:cNvPicPr>
                  <p:nvPr/>
                </p:nvPicPr>
                <p:blipFill rotWithShape="1">
                  <a:blip r:embed="rId4">
                    <a:extLst>
                      <a:ext uri="{28A0092B-C50C-407E-A947-70E740481C1C}">
                        <a14:useLocalDpi xmlns:a14="http://schemas.microsoft.com/office/drawing/2010/main" val="0"/>
                      </a:ext>
                    </a:extLst>
                  </a:blip>
                  <a:srcRect l="26618" t="25555" r="37110" b="22222"/>
                  <a:stretch/>
                </p:blipFill>
                <p:spPr>
                  <a:xfrm>
                    <a:off x="5336992" y="5356216"/>
                    <a:ext cx="1358132" cy="1368767"/>
                  </a:xfrm>
                  <a:prstGeom prst="rect">
                    <a:avLst/>
                  </a:prstGeom>
                </p:spPr>
              </p:pic>
            </p:grpSp>
            <p:sp>
              <p:nvSpPr>
                <p:cNvPr id="29" name="文字方塊 28">
                  <a:extLst>
                    <a:ext uri="{FF2B5EF4-FFF2-40B4-BE49-F238E27FC236}">
                      <a16:creationId xmlns:a16="http://schemas.microsoft.com/office/drawing/2014/main" id="{4D0D5CC5-BF64-4D71-A1BE-8E73D1DE4CF5}"/>
                    </a:ext>
                  </a:extLst>
                </p:cNvPr>
                <p:cNvSpPr txBox="1"/>
                <p:nvPr/>
              </p:nvSpPr>
              <p:spPr>
                <a:xfrm>
                  <a:off x="5441328" y="5755430"/>
                  <a:ext cx="1082348" cy="369332"/>
                </a:xfrm>
                <a:prstGeom prst="rect">
                  <a:avLst/>
                </a:prstGeom>
                <a:noFill/>
              </p:spPr>
              <p:txBody>
                <a:bodyPr wrap="none" rtlCol="0">
                  <a:spAutoFit/>
                </a:bodyPr>
                <a:lstStyle/>
                <a:p>
                  <a:r>
                    <a:rPr lang="en-US" altLang="zh-TW" b="1" i="1" dirty="0"/>
                    <a:t>circMET</a:t>
                  </a:r>
                  <a:endParaRPr lang="zh-TW" altLang="en-US" b="1" i="1" dirty="0"/>
                </a:p>
              </p:txBody>
            </p:sp>
          </p:grpSp>
          <p:pic>
            <p:nvPicPr>
              <p:cNvPr id="10" name="圖片 9">
                <a:extLst>
                  <a:ext uri="{FF2B5EF4-FFF2-40B4-BE49-F238E27FC236}">
                    <a16:creationId xmlns:a16="http://schemas.microsoft.com/office/drawing/2014/main" id="{4C36D4AC-9E84-4B91-8404-680D8B3E91C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375" b="89583" l="9859" r="92354">
                            <a14:foregroundMark x1="29376" y1="85417" x2="29376" y2="85417"/>
                            <a14:foregroundMark x1="92354" y1="42708" x2="92354" y2="42708"/>
                            <a14:foregroundMark x1="82294" y1="15625" x2="82294" y2="15625"/>
                            <a14:foregroundMark x1="79074" y1="10417" x2="79074" y2="10417"/>
                          </a14:backgroundRemoval>
                        </a14:imgEffect>
                      </a14:imgLayer>
                    </a14:imgProps>
                  </a:ext>
                </a:extLst>
              </a:blip>
              <a:stretch>
                <a:fillRect/>
              </a:stretch>
            </p:blipFill>
            <p:spPr>
              <a:xfrm rot="19781474">
                <a:off x="1039407" y="3277870"/>
                <a:ext cx="2740721" cy="529395"/>
              </a:xfrm>
              <a:prstGeom prst="rect">
                <a:avLst/>
              </a:prstGeom>
            </p:spPr>
          </p:pic>
          <p:sp>
            <p:nvSpPr>
              <p:cNvPr id="12" name="文字方塊 11">
                <a:extLst>
                  <a:ext uri="{FF2B5EF4-FFF2-40B4-BE49-F238E27FC236}">
                    <a16:creationId xmlns:a16="http://schemas.microsoft.com/office/drawing/2014/main" id="{B603A646-F55F-4573-A208-C50057F85945}"/>
                  </a:ext>
                </a:extLst>
              </p:cNvPr>
              <p:cNvSpPr txBox="1"/>
              <p:nvPr/>
            </p:nvSpPr>
            <p:spPr>
              <a:xfrm>
                <a:off x="1686853" y="4142154"/>
                <a:ext cx="1146468" cy="369332"/>
              </a:xfrm>
              <a:prstGeom prst="rect">
                <a:avLst/>
              </a:prstGeom>
              <a:noFill/>
            </p:spPr>
            <p:txBody>
              <a:bodyPr wrap="none" rtlCol="0">
                <a:spAutoFit/>
              </a:bodyPr>
              <a:lstStyle/>
              <a:p>
                <a:r>
                  <a:rPr lang="en-US" altLang="zh-TW" b="1" i="1" dirty="0"/>
                  <a:t>CDNK2A</a:t>
                </a:r>
                <a:endParaRPr lang="zh-TW" altLang="en-US" b="1" i="1" dirty="0"/>
              </a:p>
            </p:txBody>
          </p:sp>
        </p:grpSp>
        <p:sp>
          <p:nvSpPr>
            <p:cNvPr id="74" name="箭號: 向下 73">
              <a:extLst>
                <a:ext uri="{FF2B5EF4-FFF2-40B4-BE49-F238E27FC236}">
                  <a16:creationId xmlns:a16="http://schemas.microsoft.com/office/drawing/2014/main" id="{9B9060FA-E476-40F5-9AC4-061CDBA3BB05}"/>
                </a:ext>
              </a:extLst>
            </p:cNvPr>
            <p:cNvSpPr/>
            <p:nvPr/>
          </p:nvSpPr>
          <p:spPr>
            <a:xfrm>
              <a:off x="2816085" y="4081739"/>
              <a:ext cx="338102" cy="480646"/>
            </a:xfrm>
            <a:prstGeom prst="downArrow">
              <a:avLst>
                <a:gd name="adj1" fmla="val 34397"/>
                <a:gd name="adj2" fmla="val 5780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89" name="群組 88">
            <a:extLst>
              <a:ext uri="{FF2B5EF4-FFF2-40B4-BE49-F238E27FC236}">
                <a16:creationId xmlns:a16="http://schemas.microsoft.com/office/drawing/2014/main" id="{E61A2CD3-6DE5-4F01-9712-EE2C88342395}"/>
              </a:ext>
            </a:extLst>
          </p:cNvPr>
          <p:cNvGrpSpPr/>
          <p:nvPr/>
        </p:nvGrpSpPr>
        <p:grpSpPr>
          <a:xfrm>
            <a:off x="1151163" y="1761758"/>
            <a:ext cx="1833973" cy="480646"/>
            <a:chOff x="1151163" y="1761758"/>
            <a:chExt cx="1833973" cy="480646"/>
          </a:xfrm>
        </p:grpSpPr>
        <p:sp>
          <p:nvSpPr>
            <p:cNvPr id="87" name="文字方塊 86">
              <a:extLst>
                <a:ext uri="{FF2B5EF4-FFF2-40B4-BE49-F238E27FC236}">
                  <a16:creationId xmlns:a16="http://schemas.microsoft.com/office/drawing/2014/main" id="{6683BDFE-D247-43B2-81DE-876DE9D1C09B}"/>
                </a:ext>
              </a:extLst>
            </p:cNvPr>
            <p:cNvSpPr txBox="1"/>
            <p:nvPr/>
          </p:nvSpPr>
          <p:spPr>
            <a:xfrm>
              <a:off x="1151163" y="1827708"/>
              <a:ext cx="1544012" cy="369332"/>
            </a:xfrm>
            <a:prstGeom prst="rect">
              <a:avLst/>
            </a:prstGeom>
            <a:noFill/>
          </p:spPr>
          <p:txBody>
            <a:bodyPr wrap="none" rtlCol="0">
              <a:spAutoFit/>
            </a:bodyPr>
            <a:lstStyle/>
            <a:p>
              <a:r>
                <a:rPr lang="en-US" altLang="zh-TW" b="1" dirty="0"/>
                <a:t>Proliferation</a:t>
              </a:r>
              <a:endParaRPr lang="zh-TW" altLang="en-US" b="1" dirty="0"/>
            </a:p>
          </p:txBody>
        </p:sp>
        <p:sp>
          <p:nvSpPr>
            <p:cNvPr id="88" name="箭號: 向下 87">
              <a:extLst>
                <a:ext uri="{FF2B5EF4-FFF2-40B4-BE49-F238E27FC236}">
                  <a16:creationId xmlns:a16="http://schemas.microsoft.com/office/drawing/2014/main" id="{ADD50308-4F54-43C0-BAAA-3D03326841D4}"/>
                </a:ext>
              </a:extLst>
            </p:cNvPr>
            <p:cNvSpPr/>
            <p:nvPr/>
          </p:nvSpPr>
          <p:spPr>
            <a:xfrm rot="10800000">
              <a:off x="2647034" y="1761758"/>
              <a:ext cx="338102" cy="480646"/>
            </a:xfrm>
            <a:prstGeom prst="downArrow">
              <a:avLst>
                <a:gd name="adj1" fmla="val 34397"/>
                <a:gd name="adj2" fmla="val 5780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51" name="群組 50">
            <a:extLst>
              <a:ext uri="{FF2B5EF4-FFF2-40B4-BE49-F238E27FC236}">
                <a16:creationId xmlns:a16="http://schemas.microsoft.com/office/drawing/2014/main" id="{15401109-8293-479A-B73D-0726267CA090}"/>
              </a:ext>
            </a:extLst>
          </p:cNvPr>
          <p:cNvGrpSpPr/>
          <p:nvPr/>
        </p:nvGrpSpPr>
        <p:grpSpPr>
          <a:xfrm>
            <a:off x="5551289" y="4976376"/>
            <a:ext cx="2686793" cy="1713044"/>
            <a:chOff x="4201752" y="4950143"/>
            <a:chExt cx="2686793" cy="1713044"/>
          </a:xfrm>
        </p:grpSpPr>
        <p:grpSp>
          <p:nvGrpSpPr>
            <p:cNvPr id="52" name="群組 51">
              <a:extLst>
                <a:ext uri="{FF2B5EF4-FFF2-40B4-BE49-F238E27FC236}">
                  <a16:creationId xmlns:a16="http://schemas.microsoft.com/office/drawing/2014/main" id="{A993FA30-77CE-4EF7-B0B0-C0BE12B74139}"/>
                </a:ext>
              </a:extLst>
            </p:cNvPr>
            <p:cNvGrpSpPr/>
            <p:nvPr/>
          </p:nvGrpSpPr>
          <p:grpSpPr>
            <a:xfrm>
              <a:off x="4201752" y="4950143"/>
              <a:ext cx="2089255" cy="1713044"/>
              <a:chOff x="5046480" y="4911436"/>
              <a:chExt cx="2089255" cy="1713044"/>
            </a:xfrm>
          </p:grpSpPr>
          <p:grpSp>
            <p:nvGrpSpPr>
              <p:cNvPr id="56" name="群組 55">
                <a:extLst>
                  <a:ext uri="{FF2B5EF4-FFF2-40B4-BE49-F238E27FC236}">
                    <a16:creationId xmlns:a16="http://schemas.microsoft.com/office/drawing/2014/main" id="{9F0892BC-E76C-4517-9852-A881AB801294}"/>
                  </a:ext>
                </a:extLst>
              </p:cNvPr>
              <p:cNvGrpSpPr/>
              <p:nvPr/>
            </p:nvGrpSpPr>
            <p:grpSpPr>
              <a:xfrm>
                <a:off x="5303436" y="5255713"/>
                <a:ext cx="1832299" cy="1368767"/>
                <a:chOff x="5336992" y="5356216"/>
                <a:chExt cx="1832299" cy="1368767"/>
              </a:xfrm>
            </p:grpSpPr>
            <p:grpSp>
              <p:nvGrpSpPr>
                <p:cNvPr id="58" name="群組 57">
                  <a:extLst>
                    <a:ext uri="{FF2B5EF4-FFF2-40B4-BE49-F238E27FC236}">
                      <a16:creationId xmlns:a16="http://schemas.microsoft.com/office/drawing/2014/main" id="{20651D15-F8D9-4BA6-87F7-9C9C1E4571AF}"/>
                    </a:ext>
                  </a:extLst>
                </p:cNvPr>
                <p:cNvGrpSpPr/>
                <p:nvPr/>
              </p:nvGrpSpPr>
              <p:grpSpPr>
                <a:xfrm>
                  <a:off x="6484488" y="5623758"/>
                  <a:ext cx="684803" cy="591960"/>
                  <a:chOff x="10171907" y="2815039"/>
                  <a:chExt cx="684803" cy="591960"/>
                </a:xfrm>
              </p:grpSpPr>
              <p:sp>
                <p:nvSpPr>
                  <p:cNvPr id="61" name="橢圓 60">
                    <a:extLst>
                      <a:ext uri="{FF2B5EF4-FFF2-40B4-BE49-F238E27FC236}">
                        <a16:creationId xmlns:a16="http://schemas.microsoft.com/office/drawing/2014/main" id="{72B4BDDC-581C-4E31-AD9C-D9CFE6472E6F}"/>
                      </a:ext>
                    </a:extLst>
                  </p:cNvPr>
                  <p:cNvSpPr/>
                  <p:nvPr/>
                </p:nvSpPr>
                <p:spPr>
                  <a:xfrm>
                    <a:off x="10205463" y="2815039"/>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62" name="文字方塊 61">
                    <a:extLst>
                      <a:ext uri="{FF2B5EF4-FFF2-40B4-BE49-F238E27FC236}">
                        <a16:creationId xmlns:a16="http://schemas.microsoft.com/office/drawing/2014/main" id="{1CFDF95A-E30A-4477-B500-FA2B18D24F42}"/>
                      </a:ext>
                    </a:extLst>
                  </p:cNvPr>
                  <p:cNvSpPr txBox="1"/>
                  <p:nvPr/>
                </p:nvSpPr>
                <p:spPr>
                  <a:xfrm>
                    <a:off x="10171907" y="2926353"/>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60" name="圖片 59">
                  <a:extLst>
                    <a:ext uri="{FF2B5EF4-FFF2-40B4-BE49-F238E27FC236}">
                      <a16:creationId xmlns:a16="http://schemas.microsoft.com/office/drawing/2014/main" id="{FB72AE37-C7C1-46E5-9A0D-6E2E591A1E00}"/>
                    </a:ext>
                  </a:extLst>
                </p:cNvPr>
                <p:cNvPicPr>
                  <a:picLocks noChangeAspect="1"/>
                </p:cNvPicPr>
                <p:nvPr/>
              </p:nvPicPr>
              <p:blipFill rotWithShape="1">
                <a:blip r:embed="rId4">
                  <a:extLst>
                    <a:ext uri="{28A0092B-C50C-407E-A947-70E740481C1C}">
                      <a14:useLocalDpi xmlns:a14="http://schemas.microsoft.com/office/drawing/2010/main" val="0"/>
                    </a:ext>
                  </a:extLst>
                </a:blip>
                <a:srcRect l="26618" t="25555" r="37110" b="22222"/>
                <a:stretch/>
              </p:blipFill>
              <p:spPr>
                <a:xfrm>
                  <a:off x="5336992" y="5356216"/>
                  <a:ext cx="1358132" cy="1368767"/>
                </a:xfrm>
                <a:prstGeom prst="rect">
                  <a:avLst/>
                </a:prstGeom>
              </p:spPr>
            </p:pic>
          </p:grpSp>
          <p:sp>
            <p:nvSpPr>
              <p:cNvPr id="57" name="文字方塊 56">
                <a:extLst>
                  <a:ext uri="{FF2B5EF4-FFF2-40B4-BE49-F238E27FC236}">
                    <a16:creationId xmlns:a16="http://schemas.microsoft.com/office/drawing/2014/main" id="{97935D92-F4F4-453E-9B3A-4E5150C0C937}"/>
                  </a:ext>
                </a:extLst>
              </p:cNvPr>
              <p:cNvSpPr txBox="1"/>
              <p:nvPr/>
            </p:nvSpPr>
            <p:spPr>
              <a:xfrm>
                <a:off x="5046480" y="4911436"/>
                <a:ext cx="1851789" cy="369332"/>
              </a:xfrm>
              <a:prstGeom prst="rect">
                <a:avLst/>
              </a:prstGeom>
              <a:noFill/>
            </p:spPr>
            <p:txBody>
              <a:bodyPr wrap="none" rtlCol="0">
                <a:spAutoFit/>
              </a:bodyPr>
              <a:lstStyle/>
              <a:p>
                <a:r>
                  <a:rPr lang="en-US" altLang="zh-TW" b="1" i="1" dirty="0"/>
                  <a:t>circARHGAP35</a:t>
                </a:r>
                <a:endParaRPr lang="zh-TW" altLang="en-US" b="1" i="1" dirty="0"/>
              </a:p>
            </p:txBody>
          </p:sp>
        </p:grpSp>
        <p:grpSp>
          <p:nvGrpSpPr>
            <p:cNvPr id="53" name="群組 52">
              <a:extLst>
                <a:ext uri="{FF2B5EF4-FFF2-40B4-BE49-F238E27FC236}">
                  <a16:creationId xmlns:a16="http://schemas.microsoft.com/office/drawing/2014/main" id="{25041B93-51DA-47A4-915D-2177CD1846CA}"/>
                </a:ext>
              </a:extLst>
            </p:cNvPr>
            <p:cNvGrpSpPr/>
            <p:nvPr/>
          </p:nvGrpSpPr>
          <p:grpSpPr>
            <a:xfrm>
              <a:off x="5697045" y="6017553"/>
              <a:ext cx="1191500" cy="480646"/>
              <a:chOff x="7106598" y="6218939"/>
              <a:chExt cx="1191500" cy="480646"/>
            </a:xfrm>
          </p:grpSpPr>
          <p:sp>
            <p:nvSpPr>
              <p:cNvPr id="54" name="橢圓 53">
                <a:extLst>
                  <a:ext uri="{FF2B5EF4-FFF2-40B4-BE49-F238E27FC236}">
                    <a16:creationId xmlns:a16="http://schemas.microsoft.com/office/drawing/2014/main" id="{F41A84C3-52C0-4979-B72C-311EC9FC4F80}"/>
                  </a:ext>
                </a:extLst>
              </p:cNvPr>
              <p:cNvSpPr/>
              <p:nvPr/>
            </p:nvSpPr>
            <p:spPr>
              <a:xfrm>
                <a:off x="7106598" y="6218939"/>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55" name="文字方塊 54">
                <a:extLst>
                  <a:ext uri="{FF2B5EF4-FFF2-40B4-BE49-F238E27FC236}">
                    <a16:creationId xmlns:a16="http://schemas.microsoft.com/office/drawing/2014/main" id="{23B80713-3D03-4523-8A9D-96076C0CE3A2}"/>
                  </a:ext>
                </a:extLst>
              </p:cNvPr>
              <p:cNvSpPr txBox="1"/>
              <p:nvPr/>
            </p:nvSpPr>
            <p:spPr>
              <a:xfrm>
                <a:off x="7129115" y="6274596"/>
                <a:ext cx="1146469" cy="369332"/>
              </a:xfrm>
              <a:prstGeom prst="rect">
                <a:avLst/>
              </a:prstGeom>
              <a:noFill/>
            </p:spPr>
            <p:txBody>
              <a:bodyPr wrap="none" rtlCol="0">
                <a:spAutoFit/>
              </a:bodyPr>
              <a:lstStyle/>
              <a:p>
                <a:pPr algn="ctr"/>
                <a:r>
                  <a:rPr lang="en-US" altLang="zh-TW" b="1" dirty="0"/>
                  <a:t>HNRNPL</a:t>
                </a:r>
                <a:endParaRPr lang="zh-TW" altLang="en-US" b="1" dirty="0"/>
              </a:p>
            </p:txBody>
          </p:sp>
        </p:grpSp>
      </p:grpSp>
    </p:spTree>
    <p:extLst>
      <p:ext uri="{BB962C8B-B14F-4D97-AF65-F5344CB8AC3E}">
        <p14:creationId xmlns:p14="http://schemas.microsoft.com/office/powerpoint/2010/main" val="16959188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FCA1492E-7B81-4EAF-9BDE-F0ED3B5449CE}"/>
              </a:ext>
            </a:extLst>
          </p:cNvPr>
          <p:cNvSpPr>
            <a:spLocks noGrp="1"/>
          </p:cNvSpPr>
          <p:nvPr>
            <p:ph type="sldNum" sz="quarter" idx="12"/>
          </p:nvPr>
        </p:nvSpPr>
        <p:spPr>
          <a:xfrm>
            <a:off x="9443207" y="6492875"/>
            <a:ext cx="2743200" cy="365125"/>
          </a:xfrm>
        </p:spPr>
        <p:txBody>
          <a:bodyPr/>
          <a:lstStyle/>
          <a:p>
            <a:fld id="{0C4D0668-C53B-4A51-870C-8A290EF953AE}" type="slidenum">
              <a:rPr lang="zh-TW" altLang="en-US" smtClean="0"/>
              <a:t>4</a:t>
            </a:fld>
            <a:endParaRPr lang="zh-TW" altLang="en-US"/>
          </a:p>
        </p:txBody>
      </p:sp>
      <p:pic>
        <p:nvPicPr>
          <p:cNvPr id="11" name="Picture 2" descr="Ijms 19 01310 g001">
            <a:extLst>
              <a:ext uri="{FF2B5EF4-FFF2-40B4-BE49-F238E27FC236}">
                <a16:creationId xmlns:a16="http://schemas.microsoft.com/office/drawing/2014/main" id="{6BCD6B13-349A-438C-8993-A6AF0679E8E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39638" y="820095"/>
            <a:ext cx="7766840" cy="5730128"/>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a16="http://schemas.microsoft.com/office/drawing/2014/main" id="{623EB510-3A41-45CA-94E0-B0FF3F2D0F79}"/>
              </a:ext>
            </a:extLst>
          </p:cNvPr>
          <p:cNvSpPr/>
          <p:nvPr/>
        </p:nvSpPr>
        <p:spPr>
          <a:xfrm>
            <a:off x="5593" y="6550223"/>
            <a:ext cx="3166232"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Chan JJ, et al. Int J Mol Sci, 2018</a:t>
            </a:r>
          </a:p>
        </p:txBody>
      </p:sp>
      <p:grpSp>
        <p:nvGrpSpPr>
          <p:cNvPr id="2" name="群組 1">
            <a:extLst>
              <a:ext uri="{FF2B5EF4-FFF2-40B4-BE49-F238E27FC236}">
                <a16:creationId xmlns:a16="http://schemas.microsoft.com/office/drawing/2014/main" id="{84366E62-683F-4755-9FA9-463CC418DC5A}"/>
              </a:ext>
            </a:extLst>
          </p:cNvPr>
          <p:cNvGrpSpPr/>
          <p:nvPr/>
        </p:nvGrpSpPr>
        <p:grpSpPr>
          <a:xfrm>
            <a:off x="-42662" y="0"/>
            <a:ext cx="1880643" cy="540000"/>
            <a:chOff x="-42662" y="0"/>
            <a:chExt cx="1880643" cy="540000"/>
          </a:xfrm>
        </p:grpSpPr>
        <p:grpSp>
          <p:nvGrpSpPr>
            <p:cNvPr id="7" name="群組 6">
              <a:extLst>
                <a:ext uri="{FF2B5EF4-FFF2-40B4-BE49-F238E27FC236}">
                  <a16:creationId xmlns:a16="http://schemas.microsoft.com/office/drawing/2014/main" id="{8E070D58-4304-4575-8059-D0621F2F1679}"/>
                </a:ext>
              </a:extLst>
            </p:cNvPr>
            <p:cNvGrpSpPr/>
            <p:nvPr/>
          </p:nvGrpSpPr>
          <p:grpSpPr>
            <a:xfrm>
              <a:off x="0" y="0"/>
              <a:ext cx="1800000" cy="540000"/>
              <a:chOff x="-1" y="0"/>
              <a:chExt cx="1794295" cy="511612"/>
            </a:xfrm>
          </p:grpSpPr>
          <p:sp>
            <p:nvSpPr>
              <p:cNvPr id="8" name="矩形 7">
                <a:extLst>
                  <a:ext uri="{FF2B5EF4-FFF2-40B4-BE49-F238E27FC236}">
                    <a16:creationId xmlns:a16="http://schemas.microsoft.com/office/drawing/2014/main" id="{39B5DD74-B60A-4F48-AD02-55B1A8F0ADAC}"/>
                  </a:ext>
                </a:extLst>
              </p:cNvPr>
              <p:cNvSpPr/>
              <p:nvPr/>
            </p:nvSpPr>
            <p:spPr>
              <a:xfrm>
                <a:off x="0" y="0"/>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55CA3FDD-8C8A-447B-84A1-BA4FB5765417}"/>
                  </a:ext>
                </a:extLst>
              </p:cNvPr>
              <p:cNvSpPr/>
              <p:nvPr/>
            </p:nvSpPr>
            <p:spPr>
              <a:xfrm>
                <a:off x="-1" y="419934"/>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3" name="文字方塊 12">
              <a:extLst>
                <a:ext uri="{FF2B5EF4-FFF2-40B4-BE49-F238E27FC236}">
                  <a16:creationId xmlns:a16="http://schemas.microsoft.com/office/drawing/2014/main" id="{FB3C30DA-C9A9-45C0-846C-1F04AF826250}"/>
                </a:ext>
              </a:extLst>
            </p:cNvPr>
            <p:cNvSpPr txBox="1"/>
            <p:nvPr/>
          </p:nvSpPr>
          <p:spPr>
            <a:xfrm>
              <a:off x="-42662" y="31158"/>
              <a:ext cx="1880643" cy="400110"/>
            </a:xfrm>
            <a:prstGeom prst="rect">
              <a:avLst/>
            </a:prstGeom>
            <a:noFill/>
          </p:spPr>
          <p:txBody>
            <a:bodyPr wrap="none" rtlCol="0">
              <a:spAutoFit/>
            </a:bodyPr>
            <a:lstStyle/>
            <a:p>
              <a:r>
                <a:rPr lang="en-US" altLang="zh-TW" sz="2000" b="1" dirty="0">
                  <a:solidFill>
                    <a:srgbClr val="FF0000"/>
                  </a:solidFill>
                  <a:latin typeface="Arial" panose="020B0604020202020204" pitchFamily="34" charset="0"/>
                  <a:cs typeface="Arial" panose="020B0604020202020204" pitchFamily="34" charset="0"/>
                </a:rPr>
                <a:t>circular RNAs</a:t>
              </a:r>
              <a:endParaRPr lang="zh-TW" altLang="en-US" sz="2000" dirty="0">
                <a:solidFill>
                  <a:srgbClr val="FF0000"/>
                </a:solidFill>
              </a:endParaRPr>
            </a:p>
          </p:txBody>
        </p:sp>
      </p:grpSp>
      <p:sp>
        <p:nvSpPr>
          <p:cNvPr id="14" name="矩形 13">
            <a:extLst>
              <a:ext uri="{FF2B5EF4-FFF2-40B4-BE49-F238E27FC236}">
                <a16:creationId xmlns:a16="http://schemas.microsoft.com/office/drawing/2014/main" id="{4A97D989-ADDD-4393-BDB2-342B1E148512}"/>
              </a:ext>
            </a:extLst>
          </p:cNvPr>
          <p:cNvSpPr/>
          <p:nvPr/>
        </p:nvSpPr>
        <p:spPr>
          <a:xfrm>
            <a:off x="1715724" y="25169"/>
            <a:ext cx="8760552" cy="523220"/>
          </a:xfrm>
          <a:prstGeom prst="rect">
            <a:avLst/>
          </a:prstGeom>
        </p:spPr>
        <p:txBody>
          <a:bodyPr wrap="square">
            <a:spAutoFit/>
          </a:bodyPr>
          <a:lstStyle/>
          <a:p>
            <a:pPr algn="ctr"/>
            <a:r>
              <a:rPr lang="en-US" altLang="zh-TW" sz="2800" b="1" dirty="0">
                <a:latin typeface="Arial" panose="020B0604020202020204" pitchFamily="34" charset="0"/>
                <a:cs typeface="Arial" panose="020B0604020202020204" pitchFamily="34" charset="0"/>
              </a:rPr>
              <a:t>RNA</a:t>
            </a:r>
            <a:r>
              <a:rPr lang="zh-TW" altLang="en-US" sz="2800" b="1" dirty="0">
                <a:latin typeface="Arial" panose="020B0604020202020204" pitchFamily="34" charset="0"/>
                <a:cs typeface="Arial" panose="020B0604020202020204" pitchFamily="34" charset="0"/>
              </a:rPr>
              <a:t> </a:t>
            </a:r>
            <a:r>
              <a:rPr lang="en-US" altLang="zh-TW" sz="2800" b="1" dirty="0">
                <a:latin typeface="Arial" panose="020B0604020202020204" pitchFamily="34" charset="0"/>
                <a:cs typeface="Arial" panose="020B0604020202020204" pitchFamily="34" charset="0"/>
              </a:rPr>
              <a:t>categories</a:t>
            </a:r>
            <a:endParaRPr lang="zh-TW"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86315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675FF0C1-6866-4503-B15E-B9877FC1FB49}"/>
              </a:ext>
            </a:extLst>
          </p:cNvPr>
          <p:cNvSpPr>
            <a:spLocks noGrp="1"/>
          </p:cNvSpPr>
          <p:nvPr>
            <p:ph type="sldNum" sz="quarter" idx="12"/>
          </p:nvPr>
        </p:nvSpPr>
        <p:spPr/>
        <p:txBody>
          <a:bodyPr/>
          <a:lstStyle/>
          <a:p>
            <a:fld id="{0C4D0668-C53B-4A51-870C-8A290EF953AE}" type="slidenum">
              <a:rPr lang="zh-TW" altLang="en-US" smtClean="0"/>
              <a:t>40</a:t>
            </a:fld>
            <a:endParaRPr lang="zh-TW" altLang="en-US"/>
          </a:p>
        </p:txBody>
      </p:sp>
      <p:grpSp>
        <p:nvGrpSpPr>
          <p:cNvPr id="51" name="群組 50">
            <a:extLst>
              <a:ext uri="{FF2B5EF4-FFF2-40B4-BE49-F238E27FC236}">
                <a16:creationId xmlns:a16="http://schemas.microsoft.com/office/drawing/2014/main" id="{7859B9F2-ADE2-4E00-B0E3-C7939D01EA70}"/>
              </a:ext>
            </a:extLst>
          </p:cNvPr>
          <p:cNvGrpSpPr/>
          <p:nvPr/>
        </p:nvGrpSpPr>
        <p:grpSpPr>
          <a:xfrm>
            <a:off x="336597" y="353016"/>
            <a:ext cx="2281048" cy="2910349"/>
            <a:chOff x="336597" y="353016"/>
            <a:chExt cx="2281048" cy="2910349"/>
          </a:xfrm>
        </p:grpSpPr>
        <p:sp>
          <p:nvSpPr>
            <p:cNvPr id="8" name="矩形: 圓角 7">
              <a:extLst>
                <a:ext uri="{FF2B5EF4-FFF2-40B4-BE49-F238E27FC236}">
                  <a16:creationId xmlns:a16="http://schemas.microsoft.com/office/drawing/2014/main" id="{29B1AD4B-334F-4AC6-B409-45479174E62A}"/>
                </a:ext>
              </a:extLst>
            </p:cNvPr>
            <p:cNvSpPr/>
            <p:nvPr/>
          </p:nvSpPr>
          <p:spPr>
            <a:xfrm>
              <a:off x="336597" y="353016"/>
              <a:ext cx="2281048" cy="2910349"/>
            </a:xfrm>
            <a:prstGeom prst="roundRect">
              <a:avLst>
                <a:gd name="adj" fmla="val 10101"/>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nvGrpSpPr>
            <p:cNvPr id="5" name="群組 4">
              <a:extLst>
                <a:ext uri="{FF2B5EF4-FFF2-40B4-BE49-F238E27FC236}">
                  <a16:creationId xmlns:a16="http://schemas.microsoft.com/office/drawing/2014/main" id="{5484C496-2925-41C6-ADED-924E06E01ADD}"/>
                </a:ext>
              </a:extLst>
            </p:cNvPr>
            <p:cNvGrpSpPr/>
            <p:nvPr/>
          </p:nvGrpSpPr>
          <p:grpSpPr>
            <a:xfrm>
              <a:off x="625180" y="503095"/>
              <a:ext cx="1741357" cy="858677"/>
              <a:chOff x="2132544" y="709081"/>
              <a:chExt cx="2042529" cy="1274141"/>
            </a:xfrm>
          </p:grpSpPr>
          <p:pic>
            <p:nvPicPr>
              <p:cNvPr id="6" name="圖片 5">
                <a:extLst>
                  <a:ext uri="{FF2B5EF4-FFF2-40B4-BE49-F238E27FC236}">
                    <a16:creationId xmlns:a16="http://schemas.microsoft.com/office/drawing/2014/main" id="{0C5EF49A-55C1-45E1-9B04-8B8AAEBA73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269" b="95522" l="5353" r="95075">
                            <a14:foregroundMark x1="15418" y1="51343" x2="29550" y2="28358"/>
                            <a14:foregroundMark x1="29550" y1="28358" x2="47966" y2="18507"/>
                            <a14:foregroundMark x1="47966" y1="18507" x2="68308" y2="21194"/>
                            <a14:foregroundMark x1="68308" y1="21194" x2="80086" y2="55821"/>
                            <a14:foregroundMark x1="93576" y1="59104" x2="95503" y2="72836"/>
                            <a14:foregroundMark x1="95503" y1="60000" x2="95717" y2="60597"/>
                            <a14:foregroundMark x1="56103" y1="9552" x2="44325" y2="6567"/>
                            <a14:foregroundMark x1="10064" y1="56716" x2="7066" y2="73433"/>
                            <a14:foregroundMark x1="16274" y1="86866" x2="18201" y2="95522"/>
                            <a14:foregroundMark x1="7495" y1="63881" x2="5567" y2="61194"/>
                            <a14:foregroundMark x1="71949" y1="95522" x2="71949" y2="95522"/>
                          </a14:backgroundRemoval>
                        </a14:imgEffect>
                      </a14:imgLayer>
                    </a14:imgProps>
                  </a:ext>
                </a:extLst>
              </a:blip>
              <a:stretch>
                <a:fillRect/>
              </a:stretch>
            </p:blipFill>
            <p:spPr>
              <a:xfrm>
                <a:off x="2132544" y="709081"/>
                <a:ext cx="2042529" cy="1274141"/>
              </a:xfrm>
              <a:prstGeom prst="rect">
                <a:avLst/>
              </a:prstGeom>
            </p:spPr>
          </p:pic>
          <p:sp>
            <p:nvSpPr>
              <p:cNvPr id="7" name="文字方塊 6">
                <a:extLst>
                  <a:ext uri="{FF2B5EF4-FFF2-40B4-BE49-F238E27FC236}">
                    <a16:creationId xmlns:a16="http://schemas.microsoft.com/office/drawing/2014/main" id="{2A788C85-6825-4057-9D9E-8E816382F8B5}"/>
                  </a:ext>
                </a:extLst>
              </p:cNvPr>
              <p:cNvSpPr txBox="1"/>
              <p:nvPr/>
            </p:nvSpPr>
            <p:spPr>
              <a:xfrm>
                <a:off x="2476500" y="873714"/>
                <a:ext cx="1344752" cy="548030"/>
              </a:xfrm>
              <a:prstGeom prst="rect">
                <a:avLst/>
              </a:prstGeom>
              <a:noFill/>
            </p:spPr>
            <p:txBody>
              <a:bodyPr wrap="none" rtlCol="0">
                <a:spAutoFit/>
              </a:bodyPr>
              <a:lstStyle/>
              <a:p>
                <a:r>
                  <a:rPr lang="en-US" altLang="zh-TW" b="1" dirty="0"/>
                  <a:t>HNRNPL</a:t>
                </a:r>
                <a:endParaRPr lang="zh-TW" altLang="en-US" b="1" dirty="0"/>
              </a:p>
            </p:txBody>
          </p:sp>
        </p:grpSp>
        <p:grpSp>
          <p:nvGrpSpPr>
            <p:cNvPr id="10" name="群組 9">
              <a:extLst>
                <a:ext uri="{FF2B5EF4-FFF2-40B4-BE49-F238E27FC236}">
                  <a16:creationId xmlns:a16="http://schemas.microsoft.com/office/drawing/2014/main" id="{782C14C0-A9B5-4333-88D5-871156BC2B70}"/>
                </a:ext>
              </a:extLst>
            </p:cNvPr>
            <p:cNvGrpSpPr/>
            <p:nvPr/>
          </p:nvGrpSpPr>
          <p:grpSpPr>
            <a:xfrm>
              <a:off x="1213567" y="1050014"/>
              <a:ext cx="518658" cy="504000"/>
              <a:chOff x="10120559" y="2624138"/>
              <a:chExt cx="518658" cy="504000"/>
            </a:xfrm>
          </p:grpSpPr>
          <p:sp>
            <p:nvSpPr>
              <p:cNvPr id="11" name="橢圓 10">
                <a:extLst>
                  <a:ext uri="{FF2B5EF4-FFF2-40B4-BE49-F238E27FC236}">
                    <a16:creationId xmlns:a16="http://schemas.microsoft.com/office/drawing/2014/main" id="{888D4920-F407-4FED-BF6A-6B67A5DA1D4F}"/>
                  </a:ext>
                </a:extLst>
              </p:cNvPr>
              <p:cNvSpPr/>
              <p:nvPr/>
            </p:nvSpPr>
            <p:spPr>
              <a:xfrm>
                <a:off x="10120559" y="2624138"/>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12" name="文字方塊 11">
                <a:extLst>
                  <a:ext uri="{FF2B5EF4-FFF2-40B4-BE49-F238E27FC236}">
                    <a16:creationId xmlns:a16="http://schemas.microsoft.com/office/drawing/2014/main" id="{3EF2529E-46D1-4CBE-90FF-A172C4BDDE10}"/>
                  </a:ext>
                </a:extLst>
              </p:cNvPr>
              <p:cNvSpPr txBox="1"/>
              <p:nvPr/>
            </p:nvSpPr>
            <p:spPr>
              <a:xfrm>
                <a:off x="10133950" y="2691472"/>
                <a:ext cx="505267" cy="369332"/>
              </a:xfrm>
              <a:prstGeom prst="rect">
                <a:avLst/>
              </a:prstGeom>
              <a:noFill/>
            </p:spPr>
            <p:txBody>
              <a:bodyPr wrap="none" rtlCol="0">
                <a:spAutoFit/>
              </a:bodyPr>
              <a:lstStyle/>
              <a:p>
                <a:r>
                  <a:rPr lang="en-US" altLang="zh-TW" b="1" dirty="0"/>
                  <a:t>Me</a:t>
                </a:r>
                <a:endParaRPr lang="zh-TW" altLang="en-US" b="1" dirty="0"/>
              </a:p>
            </p:txBody>
          </p:sp>
        </p:grpSp>
        <p:sp>
          <p:nvSpPr>
            <p:cNvPr id="13" name="文字方塊 12">
              <a:extLst>
                <a:ext uri="{FF2B5EF4-FFF2-40B4-BE49-F238E27FC236}">
                  <a16:creationId xmlns:a16="http://schemas.microsoft.com/office/drawing/2014/main" id="{460D5385-0818-4B8A-88FC-1490C79645DA}"/>
                </a:ext>
              </a:extLst>
            </p:cNvPr>
            <p:cNvSpPr txBox="1"/>
            <p:nvPr/>
          </p:nvSpPr>
          <p:spPr>
            <a:xfrm>
              <a:off x="339701" y="2740513"/>
              <a:ext cx="2266390" cy="369332"/>
            </a:xfrm>
            <a:prstGeom prst="rect">
              <a:avLst/>
            </a:prstGeom>
            <a:noFill/>
          </p:spPr>
          <p:txBody>
            <a:bodyPr wrap="none" rtlCol="0">
              <a:spAutoFit/>
            </a:bodyPr>
            <a:lstStyle/>
            <a:p>
              <a:r>
                <a:rPr lang="en-US" altLang="zh-TW" b="1" dirty="0"/>
                <a:t>Pre-mRNA splicing</a:t>
              </a:r>
              <a:endParaRPr lang="zh-TW" altLang="en-US" b="1" dirty="0"/>
            </a:p>
          </p:txBody>
        </p:sp>
        <p:pic>
          <p:nvPicPr>
            <p:cNvPr id="17" name="圖片 16">
              <a:extLst>
                <a:ext uri="{FF2B5EF4-FFF2-40B4-BE49-F238E27FC236}">
                  <a16:creationId xmlns:a16="http://schemas.microsoft.com/office/drawing/2014/main" id="{E2AFF444-E621-4C72-BE60-6A2B9053BDA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37" b="91463" l="1815" r="96976">
                          <a14:foregroundMark x1="5444" y1="62195" x2="5444" y2="62195"/>
                          <a14:foregroundMark x1="2016" y1="65854" x2="2016" y2="65854"/>
                          <a14:foregroundMark x1="92944" y1="74390" x2="92944" y2="74390"/>
                          <a14:foregroundMark x1="96976" y1="60976" x2="96976" y2="60976"/>
                          <a14:foregroundMark x1="40323" y1="91463" x2="40323" y2="91463"/>
                        </a14:backgroundRemoval>
                      </a14:imgEffect>
                    </a14:imgLayer>
                  </a14:imgProps>
                </a:ext>
              </a:extLst>
            </a:blip>
            <a:stretch>
              <a:fillRect/>
            </a:stretch>
          </p:blipFill>
          <p:spPr>
            <a:xfrm>
              <a:off x="499067" y="1511850"/>
              <a:ext cx="1947659" cy="321992"/>
            </a:xfrm>
            <a:prstGeom prst="rect">
              <a:avLst/>
            </a:prstGeom>
          </p:spPr>
        </p:pic>
        <p:pic>
          <p:nvPicPr>
            <p:cNvPr id="18" name="圖片 17">
              <a:extLst>
                <a:ext uri="{FF2B5EF4-FFF2-40B4-BE49-F238E27FC236}">
                  <a16:creationId xmlns:a16="http://schemas.microsoft.com/office/drawing/2014/main" id="{C8D967B5-9E6C-4C93-9B76-7B56E44F970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556752" y="2432308"/>
              <a:ext cx="1832288" cy="232749"/>
            </a:xfrm>
            <a:prstGeom prst="rect">
              <a:avLst/>
            </a:prstGeom>
          </p:spPr>
        </p:pic>
        <p:sp>
          <p:nvSpPr>
            <p:cNvPr id="19" name="箭號: 向下 18">
              <a:extLst>
                <a:ext uri="{FF2B5EF4-FFF2-40B4-BE49-F238E27FC236}">
                  <a16:creationId xmlns:a16="http://schemas.microsoft.com/office/drawing/2014/main" id="{C72FD72B-FADA-4979-BFCA-0EA5541C02D9}"/>
                </a:ext>
              </a:extLst>
            </p:cNvPr>
            <p:cNvSpPr/>
            <p:nvPr/>
          </p:nvSpPr>
          <p:spPr>
            <a:xfrm>
              <a:off x="1320967" y="1901001"/>
              <a:ext cx="303859" cy="425712"/>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66" name="群組 65">
            <a:extLst>
              <a:ext uri="{FF2B5EF4-FFF2-40B4-BE49-F238E27FC236}">
                <a16:creationId xmlns:a16="http://schemas.microsoft.com/office/drawing/2014/main" id="{04B745C9-7FC7-46DA-A2AE-3F26B38A9AE4}"/>
              </a:ext>
            </a:extLst>
          </p:cNvPr>
          <p:cNvGrpSpPr/>
          <p:nvPr/>
        </p:nvGrpSpPr>
        <p:grpSpPr>
          <a:xfrm>
            <a:off x="2907265" y="353016"/>
            <a:ext cx="2292897" cy="2911941"/>
            <a:chOff x="291114" y="3427408"/>
            <a:chExt cx="2292897" cy="2911941"/>
          </a:xfrm>
        </p:grpSpPr>
        <p:sp>
          <p:nvSpPr>
            <p:cNvPr id="53" name="矩形: 圓角 52">
              <a:extLst>
                <a:ext uri="{FF2B5EF4-FFF2-40B4-BE49-F238E27FC236}">
                  <a16:creationId xmlns:a16="http://schemas.microsoft.com/office/drawing/2014/main" id="{521FDBC8-7758-466E-B2EE-8231EABC1FBE}"/>
                </a:ext>
              </a:extLst>
            </p:cNvPr>
            <p:cNvSpPr/>
            <p:nvPr/>
          </p:nvSpPr>
          <p:spPr>
            <a:xfrm>
              <a:off x="302963" y="4893933"/>
              <a:ext cx="2281048" cy="1445416"/>
            </a:xfrm>
            <a:prstGeom prst="roundRect">
              <a:avLst>
                <a:gd name="adj" fmla="val 10101"/>
              </a:avLst>
            </a:prstGeom>
            <a:solidFill>
              <a:srgbClr val="D8EE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65" name="矩形: 圓角 64">
              <a:extLst>
                <a:ext uri="{FF2B5EF4-FFF2-40B4-BE49-F238E27FC236}">
                  <a16:creationId xmlns:a16="http://schemas.microsoft.com/office/drawing/2014/main" id="{FC39730E-6A23-48E0-B2D5-81C4E04C6CB4}"/>
                </a:ext>
              </a:extLst>
            </p:cNvPr>
            <p:cNvSpPr/>
            <p:nvPr/>
          </p:nvSpPr>
          <p:spPr>
            <a:xfrm>
              <a:off x="291114" y="3427408"/>
              <a:ext cx="2281048" cy="1761729"/>
            </a:xfrm>
            <a:prstGeom prst="roundRect">
              <a:avLst>
                <a:gd name="adj" fmla="val 10101"/>
              </a:avLst>
            </a:prstGeom>
            <a:solidFill>
              <a:srgbClr val="F9DB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pic>
          <p:nvPicPr>
            <p:cNvPr id="62" name="圖片 61">
              <a:extLst>
                <a:ext uri="{FF2B5EF4-FFF2-40B4-BE49-F238E27FC236}">
                  <a16:creationId xmlns:a16="http://schemas.microsoft.com/office/drawing/2014/main" id="{2991AB08-6621-4FEE-A42E-E4996B12F79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269" b="95522" l="5353" r="95075">
                          <a14:foregroundMark x1="15418" y1="51343" x2="29550" y2="28358"/>
                          <a14:foregroundMark x1="29550" y1="28358" x2="47966" y2="18507"/>
                          <a14:foregroundMark x1="47966" y1="18507" x2="68308" y2="21194"/>
                          <a14:foregroundMark x1="68308" y1="21194" x2="80086" y2="55821"/>
                          <a14:foregroundMark x1="93576" y1="59104" x2="95503" y2="72836"/>
                          <a14:foregroundMark x1="95503" y1="60000" x2="95717" y2="60597"/>
                          <a14:foregroundMark x1="56103" y1="9552" x2="44325" y2="6567"/>
                          <a14:foregroundMark x1="10064" y1="56716" x2="7066" y2="73433"/>
                          <a14:foregroundMark x1="16274" y1="86866" x2="18201" y2="95522"/>
                          <a14:foregroundMark x1="7495" y1="63881" x2="5567" y2="61194"/>
                          <a14:foregroundMark x1="71949" y1="95522" x2="71949" y2="95522"/>
                        </a14:backgroundRemoval>
                      </a14:imgEffect>
                    </a14:imgLayer>
                  </a14:imgProps>
                </a:ext>
              </a:extLst>
            </a:blip>
            <a:stretch>
              <a:fillRect/>
            </a:stretch>
          </p:blipFill>
          <p:spPr>
            <a:xfrm>
              <a:off x="591546" y="3579079"/>
              <a:ext cx="1741357" cy="858677"/>
            </a:xfrm>
            <a:prstGeom prst="rect">
              <a:avLst/>
            </a:prstGeom>
          </p:spPr>
        </p:pic>
        <p:sp>
          <p:nvSpPr>
            <p:cNvPr id="63" name="文字方塊 62">
              <a:extLst>
                <a:ext uri="{FF2B5EF4-FFF2-40B4-BE49-F238E27FC236}">
                  <a16:creationId xmlns:a16="http://schemas.microsoft.com/office/drawing/2014/main" id="{C4015F3C-E329-410B-821C-37BDC9148C18}"/>
                </a:ext>
              </a:extLst>
            </p:cNvPr>
            <p:cNvSpPr txBox="1"/>
            <p:nvPr/>
          </p:nvSpPr>
          <p:spPr>
            <a:xfrm>
              <a:off x="884786" y="3690029"/>
              <a:ext cx="1107996" cy="369332"/>
            </a:xfrm>
            <a:prstGeom prst="rect">
              <a:avLst/>
            </a:prstGeom>
            <a:noFill/>
          </p:spPr>
          <p:txBody>
            <a:bodyPr wrap="none" rtlCol="0">
              <a:spAutoFit/>
            </a:bodyPr>
            <a:lstStyle/>
            <a:p>
              <a:r>
                <a:rPr lang="en-US" altLang="zh-TW" b="1" dirty="0"/>
                <a:t>YTHDC1</a:t>
              </a:r>
              <a:endParaRPr lang="zh-TW" altLang="en-US" b="1" dirty="0"/>
            </a:p>
          </p:txBody>
        </p:sp>
        <p:sp>
          <p:nvSpPr>
            <p:cNvPr id="60" name="橢圓 59">
              <a:extLst>
                <a:ext uri="{FF2B5EF4-FFF2-40B4-BE49-F238E27FC236}">
                  <a16:creationId xmlns:a16="http://schemas.microsoft.com/office/drawing/2014/main" id="{20FA729E-9770-4EE7-B57B-FD88F4D8005F}"/>
                </a:ext>
              </a:extLst>
            </p:cNvPr>
            <p:cNvSpPr/>
            <p:nvPr/>
          </p:nvSpPr>
          <p:spPr>
            <a:xfrm>
              <a:off x="1179933" y="4125998"/>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61" name="文字方塊 60">
              <a:extLst>
                <a:ext uri="{FF2B5EF4-FFF2-40B4-BE49-F238E27FC236}">
                  <a16:creationId xmlns:a16="http://schemas.microsoft.com/office/drawing/2014/main" id="{E139982B-350C-4ABF-B950-0D16E3FD8D49}"/>
                </a:ext>
              </a:extLst>
            </p:cNvPr>
            <p:cNvSpPr txBox="1"/>
            <p:nvPr/>
          </p:nvSpPr>
          <p:spPr>
            <a:xfrm>
              <a:off x="1193324" y="4193332"/>
              <a:ext cx="505267" cy="369332"/>
            </a:xfrm>
            <a:prstGeom prst="rect">
              <a:avLst/>
            </a:prstGeom>
            <a:noFill/>
          </p:spPr>
          <p:txBody>
            <a:bodyPr wrap="none" rtlCol="0">
              <a:spAutoFit/>
            </a:bodyPr>
            <a:lstStyle/>
            <a:p>
              <a:r>
                <a:rPr lang="en-US" altLang="zh-TW" b="1" dirty="0"/>
                <a:t>Me</a:t>
              </a:r>
              <a:endParaRPr lang="zh-TW" altLang="en-US" b="1" dirty="0"/>
            </a:p>
          </p:txBody>
        </p:sp>
        <p:sp>
          <p:nvSpPr>
            <p:cNvPr id="56" name="文字方塊 55">
              <a:extLst>
                <a:ext uri="{FF2B5EF4-FFF2-40B4-BE49-F238E27FC236}">
                  <a16:creationId xmlns:a16="http://schemas.microsoft.com/office/drawing/2014/main" id="{B7798955-6DE9-4DAC-82AF-9C33C340538A}"/>
                </a:ext>
              </a:extLst>
            </p:cNvPr>
            <p:cNvSpPr txBox="1"/>
            <p:nvPr/>
          </p:nvSpPr>
          <p:spPr>
            <a:xfrm>
              <a:off x="696283" y="5807986"/>
              <a:ext cx="1471300" cy="369332"/>
            </a:xfrm>
            <a:prstGeom prst="rect">
              <a:avLst/>
            </a:prstGeom>
            <a:noFill/>
          </p:spPr>
          <p:txBody>
            <a:bodyPr wrap="none" rtlCol="0">
              <a:spAutoFit/>
            </a:bodyPr>
            <a:lstStyle/>
            <a:p>
              <a:r>
                <a:rPr lang="en-US" altLang="zh-TW" b="1" dirty="0"/>
                <a:t>RNA Export</a:t>
              </a:r>
              <a:endParaRPr lang="zh-TW" altLang="en-US" b="1" dirty="0"/>
            </a:p>
          </p:txBody>
        </p:sp>
        <p:pic>
          <p:nvPicPr>
            <p:cNvPr id="58" name="圖片 57">
              <a:extLst>
                <a:ext uri="{FF2B5EF4-FFF2-40B4-BE49-F238E27FC236}">
                  <a16:creationId xmlns:a16="http://schemas.microsoft.com/office/drawing/2014/main" id="{99B7DA36-BA4D-448A-A992-948C9A018C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523118" y="5508292"/>
              <a:ext cx="1832288" cy="232749"/>
            </a:xfrm>
            <a:prstGeom prst="rect">
              <a:avLst/>
            </a:prstGeom>
          </p:spPr>
        </p:pic>
        <p:sp>
          <p:nvSpPr>
            <p:cNvPr id="59" name="箭號: 向下 58">
              <a:extLst>
                <a:ext uri="{FF2B5EF4-FFF2-40B4-BE49-F238E27FC236}">
                  <a16:creationId xmlns:a16="http://schemas.microsoft.com/office/drawing/2014/main" id="{CDD105DB-DB4E-4573-AD89-111D965B863A}"/>
                </a:ext>
              </a:extLst>
            </p:cNvPr>
            <p:cNvSpPr/>
            <p:nvPr/>
          </p:nvSpPr>
          <p:spPr>
            <a:xfrm>
              <a:off x="1287333" y="4976985"/>
              <a:ext cx="303859" cy="425712"/>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pic>
          <p:nvPicPr>
            <p:cNvPr id="64" name="圖片 63">
              <a:extLst>
                <a:ext uri="{FF2B5EF4-FFF2-40B4-BE49-F238E27FC236}">
                  <a16:creationId xmlns:a16="http://schemas.microsoft.com/office/drawing/2014/main" id="{8BED06D2-AA7B-464C-A92A-CB5A730E68D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515789" y="4611924"/>
              <a:ext cx="1832288" cy="232749"/>
            </a:xfrm>
            <a:prstGeom prst="rect">
              <a:avLst/>
            </a:prstGeom>
          </p:spPr>
        </p:pic>
      </p:grpSp>
      <p:grpSp>
        <p:nvGrpSpPr>
          <p:cNvPr id="81" name="群組 80">
            <a:extLst>
              <a:ext uri="{FF2B5EF4-FFF2-40B4-BE49-F238E27FC236}">
                <a16:creationId xmlns:a16="http://schemas.microsoft.com/office/drawing/2014/main" id="{1145BEDD-1138-4D44-815D-C214B3590D18}"/>
              </a:ext>
            </a:extLst>
          </p:cNvPr>
          <p:cNvGrpSpPr/>
          <p:nvPr/>
        </p:nvGrpSpPr>
        <p:grpSpPr>
          <a:xfrm>
            <a:off x="5581633" y="315106"/>
            <a:ext cx="2281048" cy="2910349"/>
            <a:chOff x="5581633" y="315106"/>
            <a:chExt cx="2281048" cy="2910349"/>
          </a:xfrm>
        </p:grpSpPr>
        <p:grpSp>
          <p:nvGrpSpPr>
            <p:cNvPr id="67" name="群組 66">
              <a:extLst>
                <a:ext uri="{FF2B5EF4-FFF2-40B4-BE49-F238E27FC236}">
                  <a16:creationId xmlns:a16="http://schemas.microsoft.com/office/drawing/2014/main" id="{C3EE8020-74B7-453B-B036-40DC3A6241DA}"/>
                </a:ext>
              </a:extLst>
            </p:cNvPr>
            <p:cNvGrpSpPr/>
            <p:nvPr/>
          </p:nvGrpSpPr>
          <p:grpSpPr>
            <a:xfrm>
              <a:off x="5581633" y="315106"/>
              <a:ext cx="2281048" cy="2910349"/>
              <a:chOff x="336597" y="353016"/>
              <a:chExt cx="2281048" cy="2910349"/>
            </a:xfrm>
          </p:grpSpPr>
          <p:sp>
            <p:nvSpPr>
              <p:cNvPr id="68" name="矩形: 圓角 67">
                <a:extLst>
                  <a:ext uri="{FF2B5EF4-FFF2-40B4-BE49-F238E27FC236}">
                    <a16:creationId xmlns:a16="http://schemas.microsoft.com/office/drawing/2014/main" id="{63E1FC36-7D58-41F7-8ED0-8AE5D241B398}"/>
                  </a:ext>
                </a:extLst>
              </p:cNvPr>
              <p:cNvSpPr/>
              <p:nvPr/>
            </p:nvSpPr>
            <p:spPr>
              <a:xfrm>
                <a:off x="336597" y="353016"/>
                <a:ext cx="2281048" cy="2910349"/>
              </a:xfrm>
              <a:prstGeom prst="roundRect">
                <a:avLst>
                  <a:gd name="adj" fmla="val 10101"/>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nvGrpSpPr>
              <p:cNvPr id="69" name="群組 68">
                <a:extLst>
                  <a:ext uri="{FF2B5EF4-FFF2-40B4-BE49-F238E27FC236}">
                    <a16:creationId xmlns:a16="http://schemas.microsoft.com/office/drawing/2014/main" id="{261236AE-5742-4846-A832-EF184E25C158}"/>
                  </a:ext>
                </a:extLst>
              </p:cNvPr>
              <p:cNvGrpSpPr/>
              <p:nvPr/>
            </p:nvGrpSpPr>
            <p:grpSpPr>
              <a:xfrm>
                <a:off x="625180" y="503095"/>
                <a:ext cx="1741357" cy="858677"/>
                <a:chOff x="2132544" y="709081"/>
                <a:chExt cx="2042529" cy="1274141"/>
              </a:xfrm>
            </p:grpSpPr>
            <p:pic>
              <p:nvPicPr>
                <p:cNvPr id="77" name="圖片 76">
                  <a:extLst>
                    <a:ext uri="{FF2B5EF4-FFF2-40B4-BE49-F238E27FC236}">
                      <a16:creationId xmlns:a16="http://schemas.microsoft.com/office/drawing/2014/main" id="{2E137099-CF1D-4B69-8327-5696E102591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269" b="95522" l="5353" r="95075">
                              <a14:foregroundMark x1="15418" y1="51343" x2="29550" y2="28358"/>
                              <a14:foregroundMark x1="29550" y1="28358" x2="47966" y2="18507"/>
                              <a14:foregroundMark x1="47966" y1="18507" x2="68308" y2="21194"/>
                              <a14:foregroundMark x1="68308" y1="21194" x2="80086" y2="55821"/>
                              <a14:foregroundMark x1="93576" y1="59104" x2="95503" y2="72836"/>
                              <a14:foregroundMark x1="95503" y1="60000" x2="95717" y2="60597"/>
                              <a14:foregroundMark x1="56103" y1="9552" x2="44325" y2="6567"/>
                              <a14:foregroundMark x1="10064" y1="56716" x2="7066" y2="73433"/>
                              <a14:foregroundMark x1="16274" y1="86866" x2="18201" y2="95522"/>
                              <a14:foregroundMark x1="7495" y1="63881" x2="5567" y2="61194"/>
                              <a14:foregroundMark x1="71949" y1="95522" x2="71949" y2="95522"/>
                            </a14:backgroundRemoval>
                          </a14:imgEffect>
                        </a14:imgLayer>
                      </a14:imgProps>
                    </a:ext>
                  </a:extLst>
                </a:blip>
                <a:stretch>
                  <a:fillRect/>
                </a:stretch>
              </p:blipFill>
              <p:spPr>
                <a:xfrm>
                  <a:off x="2132544" y="709081"/>
                  <a:ext cx="2042529" cy="1274141"/>
                </a:xfrm>
                <a:prstGeom prst="rect">
                  <a:avLst/>
                </a:prstGeom>
              </p:spPr>
            </p:pic>
            <p:sp>
              <p:nvSpPr>
                <p:cNvPr id="78" name="文字方塊 77">
                  <a:extLst>
                    <a:ext uri="{FF2B5EF4-FFF2-40B4-BE49-F238E27FC236}">
                      <a16:creationId xmlns:a16="http://schemas.microsoft.com/office/drawing/2014/main" id="{4666120A-39CB-4725-A4A8-CAEFAE627483}"/>
                    </a:ext>
                  </a:extLst>
                </p:cNvPr>
                <p:cNvSpPr txBox="1"/>
                <p:nvPr/>
              </p:nvSpPr>
              <p:spPr>
                <a:xfrm>
                  <a:off x="2476501" y="873713"/>
                  <a:ext cx="1269543" cy="548030"/>
                </a:xfrm>
                <a:prstGeom prst="rect">
                  <a:avLst/>
                </a:prstGeom>
                <a:noFill/>
              </p:spPr>
              <p:txBody>
                <a:bodyPr wrap="none" rtlCol="0">
                  <a:spAutoFit/>
                </a:bodyPr>
                <a:lstStyle/>
                <a:p>
                  <a:r>
                    <a:rPr lang="en-US" altLang="zh-TW" b="1" dirty="0"/>
                    <a:t>YTHDF2</a:t>
                  </a:r>
                  <a:endParaRPr lang="zh-TW" altLang="en-US" b="1" dirty="0"/>
                </a:p>
              </p:txBody>
            </p:sp>
          </p:grpSp>
          <p:grpSp>
            <p:nvGrpSpPr>
              <p:cNvPr id="70" name="群組 69">
                <a:extLst>
                  <a:ext uri="{FF2B5EF4-FFF2-40B4-BE49-F238E27FC236}">
                    <a16:creationId xmlns:a16="http://schemas.microsoft.com/office/drawing/2014/main" id="{B016E26B-3C21-4A19-B504-79F894E21D0D}"/>
                  </a:ext>
                </a:extLst>
              </p:cNvPr>
              <p:cNvGrpSpPr/>
              <p:nvPr/>
            </p:nvGrpSpPr>
            <p:grpSpPr>
              <a:xfrm>
                <a:off x="1213567" y="1050014"/>
                <a:ext cx="518658" cy="504000"/>
                <a:chOff x="10120559" y="2624138"/>
                <a:chExt cx="518658" cy="504000"/>
              </a:xfrm>
            </p:grpSpPr>
            <p:sp>
              <p:nvSpPr>
                <p:cNvPr id="75" name="橢圓 74">
                  <a:extLst>
                    <a:ext uri="{FF2B5EF4-FFF2-40B4-BE49-F238E27FC236}">
                      <a16:creationId xmlns:a16="http://schemas.microsoft.com/office/drawing/2014/main" id="{8440C796-8CA3-49EE-86B7-03833B45FEFF}"/>
                    </a:ext>
                  </a:extLst>
                </p:cNvPr>
                <p:cNvSpPr/>
                <p:nvPr/>
              </p:nvSpPr>
              <p:spPr>
                <a:xfrm>
                  <a:off x="10120559" y="2624138"/>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76" name="文字方塊 75">
                  <a:extLst>
                    <a:ext uri="{FF2B5EF4-FFF2-40B4-BE49-F238E27FC236}">
                      <a16:creationId xmlns:a16="http://schemas.microsoft.com/office/drawing/2014/main" id="{8435B892-FE22-4DDE-A3ED-79A8291C2C8B}"/>
                    </a:ext>
                  </a:extLst>
                </p:cNvPr>
                <p:cNvSpPr txBox="1"/>
                <p:nvPr/>
              </p:nvSpPr>
              <p:spPr>
                <a:xfrm>
                  <a:off x="10133950" y="2691472"/>
                  <a:ext cx="505267" cy="369332"/>
                </a:xfrm>
                <a:prstGeom prst="rect">
                  <a:avLst/>
                </a:prstGeom>
                <a:noFill/>
              </p:spPr>
              <p:txBody>
                <a:bodyPr wrap="none" rtlCol="0">
                  <a:spAutoFit/>
                </a:bodyPr>
                <a:lstStyle/>
                <a:p>
                  <a:r>
                    <a:rPr lang="en-US" altLang="zh-TW" b="1" dirty="0"/>
                    <a:t>Me</a:t>
                  </a:r>
                  <a:endParaRPr lang="zh-TW" altLang="en-US" b="1" dirty="0"/>
                </a:p>
              </p:txBody>
            </p:sp>
          </p:grpSp>
          <p:sp>
            <p:nvSpPr>
              <p:cNvPr id="71" name="文字方塊 70">
                <a:extLst>
                  <a:ext uri="{FF2B5EF4-FFF2-40B4-BE49-F238E27FC236}">
                    <a16:creationId xmlns:a16="http://schemas.microsoft.com/office/drawing/2014/main" id="{27DF10FD-233B-497A-82CE-81BDDBFABD5F}"/>
                  </a:ext>
                </a:extLst>
              </p:cNvPr>
              <p:cNvSpPr txBox="1"/>
              <p:nvPr/>
            </p:nvSpPr>
            <p:spPr>
              <a:xfrm>
                <a:off x="785855" y="2736875"/>
                <a:ext cx="1420004" cy="369332"/>
              </a:xfrm>
              <a:prstGeom prst="rect">
                <a:avLst/>
              </a:prstGeom>
              <a:noFill/>
            </p:spPr>
            <p:txBody>
              <a:bodyPr wrap="none" rtlCol="0">
                <a:spAutoFit/>
              </a:bodyPr>
              <a:lstStyle/>
              <a:p>
                <a:r>
                  <a:rPr lang="en-US" altLang="zh-TW" b="1" dirty="0"/>
                  <a:t>RNA Decay</a:t>
                </a:r>
                <a:endParaRPr lang="zh-TW" altLang="en-US" b="1" dirty="0"/>
              </a:p>
            </p:txBody>
          </p:sp>
          <p:pic>
            <p:nvPicPr>
              <p:cNvPr id="73" name="圖片 72">
                <a:extLst>
                  <a:ext uri="{FF2B5EF4-FFF2-40B4-BE49-F238E27FC236}">
                    <a16:creationId xmlns:a16="http://schemas.microsoft.com/office/drawing/2014/main" id="{C0C23AF5-498B-4260-AE9A-9FC8CDDEA1B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556752" y="1545689"/>
                <a:ext cx="1832288" cy="232749"/>
              </a:xfrm>
              <a:prstGeom prst="rect">
                <a:avLst/>
              </a:prstGeom>
            </p:spPr>
          </p:pic>
          <p:sp>
            <p:nvSpPr>
              <p:cNvPr id="74" name="箭號: 向下 73">
                <a:extLst>
                  <a:ext uri="{FF2B5EF4-FFF2-40B4-BE49-F238E27FC236}">
                    <a16:creationId xmlns:a16="http://schemas.microsoft.com/office/drawing/2014/main" id="{BBF5DDCB-FB68-41FD-A7F5-4E2A444AE25C}"/>
                  </a:ext>
                </a:extLst>
              </p:cNvPr>
              <p:cNvSpPr/>
              <p:nvPr/>
            </p:nvSpPr>
            <p:spPr>
              <a:xfrm>
                <a:off x="1343928" y="1871752"/>
                <a:ext cx="303859" cy="425712"/>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pic>
          <p:nvPicPr>
            <p:cNvPr id="80" name="圖片 79">
              <a:extLst>
                <a:ext uri="{FF2B5EF4-FFF2-40B4-BE49-F238E27FC236}">
                  <a16:creationId xmlns:a16="http://schemas.microsoft.com/office/drawing/2014/main" id="{CF3759E4-3B19-440A-9A6E-32A777A779D4}"/>
                </a:ext>
              </a:extLst>
            </p:cNvPr>
            <p:cNvPicPr>
              <a:picLocks noChangeAspect="1"/>
            </p:cNvPicPr>
            <p:nvPr/>
          </p:nvPicPr>
          <p:blipFill>
            <a:blip r:embed="rId8">
              <a:extLst>
                <a:ext uri="{BEBA8EAE-BF5A-486C-A8C5-ECC9F3942E4B}">
                  <a14:imgProps xmlns:a14="http://schemas.microsoft.com/office/drawing/2010/main">
                    <a14:imgLayer r:embed="rId7">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Effect>
                        <a14:artisticGlass/>
                      </a14:imgEffect>
                    </a14:imgLayer>
                  </a14:imgProps>
                </a:ext>
              </a:extLst>
            </a:blip>
            <a:stretch>
              <a:fillRect/>
            </a:stretch>
          </p:blipFill>
          <p:spPr>
            <a:xfrm>
              <a:off x="5779285" y="2319958"/>
              <a:ext cx="1832288" cy="232749"/>
            </a:xfrm>
            <a:prstGeom prst="rect">
              <a:avLst/>
            </a:prstGeom>
          </p:spPr>
        </p:pic>
      </p:grpSp>
      <p:grpSp>
        <p:nvGrpSpPr>
          <p:cNvPr id="82" name="群組 81">
            <a:extLst>
              <a:ext uri="{FF2B5EF4-FFF2-40B4-BE49-F238E27FC236}">
                <a16:creationId xmlns:a16="http://schemas.microsoft.com/office/drawing/2014/main" id="{A1B87A66-CFAA-421F-93A2-E015C163BCE9}"/>
              </a:ext>
            </a:extLst>
          </p:cNvPr>
          <p:cNvGrpSpPr/>
          <p:nvPr/>
        </p:nvGrpSpPr>
        <p:grpSpPr>
          <a:xfrm>
            <a:off x="8082836" y="285353"/>
            <a:ext cx="2281048" cy="2910349"/>
            <a:chOff x="5581633" y="315106"/>
            <a:chExt cx="2281048" cy="2910349"/>
          </a:xfrm>
        </p:grpSpPr>
        <p:grpSp>
          <p:nvGrpSpPr>
            <p:cNvPr id="83" name="群組 82">
              <a:extLst>
                <a:ext uri="{FF2B5EF4-FFF2-40B4-BE49-F238E27FC236}">
                  <a16:creationId xmlns:a16="http://schemas.microsoft.com/office/drawing/2014/main" id="{C444C0B4-9D11-4CE8-BF62-B8CC4E5E9EC1}"/>
                </a:ext>
              </a:extLst>
            </p:cNvPr>
            <p:cNvGrpSpPr/>
            <p:nvPr/>
          </p:nvGrpSpPr>
          <p:grpSpPr>
            <a:xfrm>
              <a:off x="5581633" y="315106"/>
              <a:ext cx="2281048" cy="2910349"/>
              <a:chOff x="336597" y="353016"/>
              <a:chExt cx="2281048" cy="2910349"/>
            </a:xfrm>
          </p:grpSpPr>
          <p:sp>
            <p:nvSpPr>
              <p:cNvPr id="85" name="矩形: 圓角 84">
                <a:extLst>
                  <a:ext uri="{FF2B5EF4-FFF2-40B4-BE49-F238E27FC236}">
                    <a16:creationId xmlns:a16="http://schemas.microsoft.com/office/drawing/2014/main" id="{207C1774-B91F-4E8A-9268-F9C7B77BE222}"/>
                  </a:ext>
                </a:extLst>
              </p:cNvPr>
              <p:cNvSpPr/>
              <p:nvPr/>
            </p:nvSpPr>
            <p:spPr>
              <a:xfrm>
                <a:off x="336597" y="353016"/>
                <a:ext cx="2281048" cy="2910349"/>
              </a:xfrm>
              <a:prstGeom prst="roundRect">
                <a:avLst>
                  <a:gd name="adj" fmla="val 10101"/>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nvGrpSpPr>
              <p:cNvPr id="86" name="群組 85">
                <a:extLst>
                  <a:ext uri="{FF2B5EF4-FFF2-40B4-BE49-F238E27FC236}">
                    <a16:creationId xmlns:a16="http://schemas.microsoft.com/office/drawing/2014/main" id="{D413E10B-FAE1-4504-9A8F-74D072EBED93}"/>
                  </a:ext>
                </a:extLst>
              </p:cNvPr>
              <p:cNvGrpSpPr/>
              <p:nvPr/>
            </p:nvGrpSpPr>
            <p:grpSpPr>
              <a:xfrm>
                <a:off x="625180" y="503095"/>
                <a:ext cx="1741357" cy="858677"/>
                <a:chOff x="2132544" y="709081"/>
                <a:chExt cx="2042529" cy="1274141"/>
              </a:xfrm>
            </p:grpSpPr>
            <p:pic>
              <p:nvPicPr>
                <p:cNvPr id="93" name="圖片 92">
                  <a:extLst>
                    <a:ext uri="{FF2B5EF4-FFF2-40B4-BE49-F238E27FC236}">
                      <a16:creationId xmlns:a16="http://schemas.microsoft.com/office/drawing/2014/main" id="{0EE28A16-0CAE-42F2-9BEA-2FB2F8096E4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269" b="95522" l="5353" r="95075">
                              <a14:foregroundMark x1="15418" y1="51343" x2="29550" y2="28358"/>
                              <a14:foregroundMark x1="29550" y1="28358" x2="47966" y2="18507"/>
                              <a14:foregroundMark x1="47966" y1="18507" x2="68308" y2="21194"/>
                              <a14:foregroundMark x1="68308" y1="21194" x2="80086" y2="55821"/>
                              <a14:foregroundMark x1="93576" y1="59104" x2="95503" y2="72836"/>
                              <a14:foregroundMark x1="95503" y1="60000" x2="95717" y2="60597"/>
                              <a14:foregroundMark x1="56103" y1="9552" x2="44325" y2="6567"/>
                              <a14:foregroundMark x1="10064" y1="56716" x2="7066" y2="73433"/>
                              <a14:foregroundMark x1="16274" y1="86866" x2="18201" y2="95522"/>
                              <a14:foregroundMark x1="7495" y1="63881" x2="5567" y2="61194"/>
                              <a14:foregroundMark x1="71949" y1="95522" x2="71949" y2="95522"/>
                            </a14:backgroundRemoval>
                          </a14:imgEffect>
                        </a14:imgLayer>
                      </a14:imgProps>
                    </a:ext>
                  </a:extLst>
                </a:blip>
                <a:stretch>
                  <a:fillRect/>
                </a:stretch>
              </p:blipFill>
              <p:spPr>
                <a:xfrm>
                  <a:off x="2132544" y="709081"/>
                  <a:ext cx="2042529" cy="1274141"/>
                </a:xfrm>
                <a:prstGeom prst="rect">
                  <a:avLst/>
                </a:prstGeom>
              </p:spPr>
            </p:pic>
            <p:sp>
              <p:nvSpPr>
                <p:cNvPr id="94" name="文字方塊 93">
                  <a:extLst>
                    <a:ext uri="{FF2B5EF4-FFF2-40B4-BE49-F238E27FC236}">
                      <a16:creationId xmlns:a16="http://schemas.microsoft.com/office/drawing/2014/main" id="{7A3A95EA-C297-4464-AD98-FAF0731C5DCB}"/>
                    </a:ext>
                  </a:extLst>
                </p:cNvPr>
                <p:cNvSpPr txBox="1"/>
                <p:nvPr/>
              </p:nvSpPr>
              <p:spPr>
                <a:xfrm>
                  <a:off x="2476501" y="873713"/>
                  <a:ext cx="1269543" cy="548030"/>
                </a:xfrm>
                <a:prstGeom prst="rect">
                  <a:avLst/>
                </a:prstGeom>
                <a:noFill/>
              </p:spPr>
              <p:txBody>
                <a:bodyPr wrap="none" rtlCol="0">
                  <a:spAutoFit/>
                </a:bodyPr>
                <a:lstStyle/>
                <a:p>
                  <a:r>
                    <a:rPr lang="en-US" altLang="zh-TW" b="1" dirty="0"/>
                    <a:t>YTHDF1</a:t>
                  </a:r>
                  <a:endParaRPr lang="zh-TW" altLang="en-US" b="1" dirty="0"/>
                </a:p>
              </p:txBody>
            </p:sp>
          </p:grpSp>
          <p:grpSp>
            <p:nvGrpSpPr>
              <p:cNvPr id="87" name="群組 86">
                <a:extLst>
                  <a:ext uri="{FF2B5EF4-FFF2-40B4-BE49-F238E27FC236}">
                    <a16:creationId xmlns:a16="http://schemas.microsoft.com/office/drawing/2014/main" id="{23FE4816-1794-4FB4-93B2-637FE7341006}"/>
                  </a:ext>
                </a:extLst>
              </p:cNvPr>
              <p:cNvGrpSpPr/>
              <p:nvPr/>
            </p:nvGrpSpPr>
            <p:grpSpPr>
              <a:xfrm>
                <a:off x="1213567" y="1050014"/>
                <a:ext cx="518658" cy="504000"/>
                <a:chOff x="10120559" y="2624138"/>
                <a:chExt cx="518658" cy="504000"/>
              </a:xfrm>
            </p:grpSpPr>
            <p:sp>
              <p:nvSpPr>
                <p:cNvPr id="91" name="橢圓 90">
                  <a:extLst>
                    <a:ext uri="{FF2B5EF4-FFF2-40B4-BE49-F238E27FC236}">
                      <a16:creationId xmlns:a16="http://schemas.microsoft.com/office/drawing/2014/main" id="{919A6BF7-913D-4FBB-9223-614A186A869A}"/>
                    </a:ext>
                  </a:extLst>
                </p:cNvPr>
                <p:cNvSpPr/>
                <p:nvPr/>
              </p:nvSpPr>
              <p:spPr>
                <a:xfrm>
                  <a:off x="10120559" y="2624138"/>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92" name="文字方塊 91">
                  <a:extLst>
                    <a:ext uri="{FF2B5EF4-FFF2-40B4-BE49-F238E27FC236}">
                      <a16:creationId xmlns:a16="http://schemas.microsoft.com/office/drawing/2014/main" id="{C1261F18-3AD7-4428-94A7-7BE159E6246A}"/>
                    </a:ext>
                  </a:extLst>
                </p:cNvPr>
                <p:cNvSpPr txBox="1"/>
                <p:nvPr/>
              </p:nvSpPr>
              <p:spPr>
                <a:xfrm>
                  <a:off x="10133950" y="2691472"/>
                  <a:ext cx="505267" cy="369332"/>
                </a:xfrm>
                <a:prstGeom prst="rect">
                  <a:avLst/>
                </a:prstGeom>
                <a:noFill/>
              </p:spPr>
              <p:txBody>
                <a:bodyPr wrap="none" rtlCol="0">
                  <a:spAutoFit/>
                </a:bodyPr>
                <a:lstStyle/>
                <a:p>
                  <a:r>
                    <a:rPr lang="en-US" altLang="zh-TW" b="1" dirty="0"/>
                    <a:t>Me</a:t>
                  </a:r>
                  <a:endParaRPr lang="zh-TW" altLang="en-US" b="1" dirty="0"/>
                </a:p>
              </p:txBody>
            </p:sp>
          </p:grpSp>
          <p:sp>
            <p:nvSpPr>
              <p:cNvPr id="88" name="文字方塊 87">
                <a:extLst>
                  <a:ext uri="{FF2B5EF4-FFF2-40B4-BE49-F238E27FC236}">
                    <a16:creationId xmlns:a16="http://schemas.microsoft.com/office/drawing/2014/main" id="{C0953BD4-17EC-4F9A-9EC6-4E6843E98F7C}"/>
                  </a:ext>
                </a:extLst>
              </p:cNvPr>
              <p:cNvSpPr txBox="1"/>
              <p:nvPr/>
            </p:nvSpPr>
            <p:spPr>
              <a:xfrm>
                <a:off x="676850" y="2703600"/>
                <a:ext cx="1638013" cy="369332"/>
              </a:xfrm>
              <a:prstGeom prst="rect">
                <a:avLst/>
              </a:prstGeom>
              <a:noFill/>
            </p:spPr>
            <p:txBody>
              <a:bodyPr wrap="none" rtlCol="0">
                <a:spAutoFit/>
              </a:bodyPr>
              <a:lstStyle/>
              <a:p>
                <a:r>
                  <a:rPr lang="en-US" altLang="zh-TW" b="1" dirty="0"/>
                  <a:t>RNA Stability</a:t>
                </a:r>
                <a:endParaRPr lang="zh-TW" altLang="en-US" b="1" dirty="0"/>
              </a:p>
            </p:txBody>
          </p:sp>
          <p:pic>
            <p:nvPicPr>
              <p:cNvPr id="89" name="圖片 88">
                <a:extLst>
                  <a:ext uri="{FF2B5EF4-FFF2-40B4-BE49-F238E27FC236}">
                    <a16:creationId xmlns:a16="http://schemas.microsoft.com/office/drawing/2014/main" id="{B7B8E9F7-06EB-41CB-8B9C-DA76CF0AA91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556752" y="1545689"/>
                <a:ext cx="1832288" cy="232749"/>
              </a:xfrm>
              <a:prstGeom prst="rect">
                <a:avLst/>
              </a:prstGeom>
            </p:spPr>
          </p:pic>
          <p:sp>
            <p:nvSpPr>
              <p:cNvPr id="90" name="箭號: 向下 89">
                <a:extLst>
                  <a:ext uri="{FF2B5EF4-FFF2-40B4-BE49-F238E27FC236}">
                    <a16:creationId xmlns:a16="http://schemas.microsoft.com/office/drawing/2014/main" id="{9901F733-B9B1-42D4-B461-B0A9F12D71D8}"/>
                  </a:ext>
                </a:extLst>
              </p:cNvPr>
              <p:cNvSpPr/>
              <p:nvPr/>
            </p:nvSpPr>
            <p:spPr>
              <a:xfrm>
                <a:off x="1343928" y="1871752"/>
                <a:ext cx="303859" cy="425712"/>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pic>
          <p:nvPicPr>
            <p:cNvPr id="84" name="圖片 83">
              <a:extLst>
                <a:ext uri="{FF2B5EF4-FFF2-40B4-BE49-F238E27FC236}">
                  <a16:creationId xmlns:a16="http://schemas.microsoft.com/office/drawing/2014/main" id="{49C59DDB-0CD5-4982-B19B-2042C965117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5779285" y="2319958"/>
              <a:ext cx="1832288" cy="232749"/>
            </a:xfrm>
            <a:prstGeom prst="rect">
              <a:avLst/>
            </a:prstGeom>
          </p:spPr>
        </p:pic>
      </p:grpSp>
      <p:grpSp>
        <p:nvGrpSpPr>
          <p:cNvPr id="118" name="群組 117">
            <a:extLst>
              <a:ext uri="{FF2B5EF4-FFF2-40B4-BE49-F238E27FC236}">
                <a16:creationId xmlns:a16="http://schemas.microsoft.com/office/drawing/2014/main" id="{EFE82977-A0B6-4C36-98B0-324558AF3447}"/>
              </a:ext>
            </a:extLst>
          </p:cNvPr>
          <p:cNvGrpSpPr/>
          <p:nvPr/>
        </p:nvGrpSpPr>
        <p:grpSpPr>
          <a:xfrm>
            <a:off x="336597" y="3598767"/>
            <a:ext cx="2281048" cy="2056227"/>
            <a:chOff x="248306" y="1297602"/>
            <a:chExt cx="2281048" cy="2056227"/>
          </a:xfrm>
        </p:grpSpPr>
        <p:sp>
          <p:nvSpPr>
            <p:cNvPr id="119" name="矩形: 圓角 118">
              <a:extLst>
                <a:ext uri="{FF2B5EF4-FFF2-40B4-BE49-F238E27FC236}">
                  <a16:creationId xmlns:a16="http://schemas.microsoft.com/office/drawing/2014/main" id="{EADBCF4D-A97C-4D4D-9FBF-26183F0E8618}"/>
                </a:ext>
              </a:extLst>
            </p:cNvPr>
            <p:cNvSpPr/>
            <p:nvPr/>
          </p:nvSpPr>
          <p:spPr>
            <a:xfrm>
              <a:off x="248306" y="1297602"/>
              <a:ext cx="2281048" cy="2056227"/>
            </a:xfrm>
            <a:prstGeom prst="roundRect">
              <a:avLst>
                <a:gd name="adj" fmla="val 10101"/>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pic>
          <p:nvPicPr>
            <p:cNvPr id="120" name="圖片 119">
              <a:extLst>
                <a:ext uri="{FF2B5EF4-FFF2-40B4-BE49-F238E27FC236}">
                  <a16:creationId xmlns:a16="http://schemas.microsoft.com/office/drawing/2014/main" id="{5F90C8C6-FB00-4157-8420-B2699DCBAB3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269" b="95522" l="5353" r="95075">
                          <a14:foregroundMark x1="15418" y1="51343" x2="29550" y2="28358"/>
                          <a14:foregroundMark x1="29550" y1="28358" x2="47966" y2="18507"/>
                          <a14:foregroundMark x1="47966" y1="18507" x2="68308" y2="21194"/>
                          <a14:foregroundMark x1="68308" y1="21194" x2="80086" y2="55821"/>
                          <a14:foregroundMark x1="93576" y1="59104" x2="95503" y2="72836"/>
                          <a14:foregroundMark x1="95503" y1="60000" x2="95717" y2="60597"/>
                          <a14:foregroundMark x1="56103" y1="9552" x2="44325" y2="6567"/>
                          <a14:foregroundMark x1="10064" y1="56716" x2="7066" y2="73433"/>
                          <a14:foregroundMark x1="16274" y1="86866" x2="18201" y2="95522"/>
                          <a14:foregroundMark x1="7495" y1="63881" x2="5567" y2="61194"/>
                          <a14:foregroundMark x1="71949" y1="95522" x2="71949" y2="95522"/>
                        </a14:backgroundRemoval>
                      </a14:imgEffect>
                    </a14:imgLayer>
                  </a14:imgProps>
                </a:ext>
              </a:extLst>
            </a:blip>
            <a:stretch>
              <a:fillRect/>
            </a:stretch>
          </p:blipFill>
          <p:spPr>
            <a:xfrm>
              <a:off x="536889" y="1447681"/>
              <a:ext cx="1741357" cy="858677"/>
            </a:xfrm>
            <a:prstGeom prst="rect">
              <a:avLst/>
            </a:prstGeom>
          </p:spPr>
        </p:pic>
        <p:sp>
          <p:nvSpPr>
            <p:cNvPr id="121" name="文字方塊 120">
              <a:extLst>
                <a:ext uri="{FF2B5EF4-FFF2-40B4-BE49-F238E27FC236}">
                  <a16:creationId xmlns:a16="http://schemas.microsoft.com/office/drawing/2014/main" id="{F488DF17-B199-48FE-8F9A-ECB3F1C84597}"/>
                </a:ext>
              </a:extLst>
            </p:cNvPr>
            <p:cNvSpPr txBox="1"/>
            <p:nvPr/>
          </p:nvSpPr>
          <p:spPr>
            <a:xfrm>
              <a:off x="866391" y="1541185"/>
              <a:ext cx="1082348" cy="369332"/>
            </a:xfrm>
            <a:prstGeom prst="rect">
              <a:avLst/>
            </a:prstGeom>
            <a:noFill/>
          </p:spPr>
          <p:txBody>
            <a:bodyPr wrap="none" rtlCol="0">
              <a:spAutoFit/>
            </a:bodyPr>
            <a:lstStyle/>
            <a:p>
              <a:r>
                <a:rPr lang="en-US" altLang="zh-TW" b="1" dirty="0"/>
                <a:t>METTL3</a:t>
              </a:r>
              <a:endParaRPr lang="zh-TW" altLang="en-US" b="1" dirty="0"/>
            </a:p>
          </p:txBody>
        </p:sp>
        <p:sp>
          <p:nvSpPr>
            <p:cNvPr id="122" name="文字方塊 121">
              <a:extLst>
                <a:ext uri="{FF2B5EF4-FFF2-40B4-BE49-F238E27FC236}">
                  <a16:creationId xmlns:a16="http://schemas.microsoft.com/office/drawing/2014/main" id="{5DD1BF44-E55B-46CE-A212-B3667DDE3C1B}"/>
                </a:ext>
              </a:extLst>
            </p:cNvPr>
            <p:cNvSpPr txBox="1"/>
            <p:nvPr/>
          </p:nvSpPr>
          <p:spPr>
            <a:xfrm>
              <a:off x="370134" y="2872022"/>
              <a:ext cx="2022733" cy="369332"/>
            </a:xfrm>
            <a:prstGeom prst="rect">
              <a:avLst/>
            </a:prstGeom>
            <a:noFill/>
          </p:spPr>
          <p:txBody>
            <a:bodyPr wrap="none" rtlCol="0">
              <a:spAutoFit/>
            </a:bodyPr>
            <a:lstStyle/>
            <a:p>
              <a:r>
                <a:rPr lang="en-US" altLang="zh-TW" b="1" dirty="0"/>
                <a:t>RNA Methylation</a:t>
              </a:r>
              <a:endParaRPr lang="zh-TW" altLang="en-US" b="1" dirty="0"/>
            </a:p>
          </p:txBody>
        </p:sp>
        <p:pic>
          <p:nvPicPr>
            <p:cNvPr id="123" name="圖片 122">
              <a:extLst>
                <a:ext uri="{FF2B5EF4-FFF2-40B4-BE49-F238E27FC236}">
                  <a16:creationId xmlns:a16="http://schemas.microsoft.com/office/drawing/2014/main" id="{DDB58F51-0949-46D6-8D88-86F7720C805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433133" y="2466407"/>
              <a:ext cx="1832288" cy="232749"/>
            </a:xfrm>
            <a:prstGeom prst="rect">
              <a:avLst/>
            </a:prstGeom>
          </p:spPr>
        </p:pic>
      </p:grpSp>
      <p:grpSp>
        <p:nvGrpSpPr>
          <p:cNvPr id="124" name="群組 123">
            <a:extLst>
              <a:ext uri="{FF2B5EF4-FFF2-40B4-BE49-F238E27FC236}">
                <a16:creationId xmlns:a16="http://schemas.microsoft.com/office/drawing/2014/main" id="{8FAE04E7-A612-46E7-9CB0-E085852B7BB4}"/>
              </a:ext>
            </a:extLst>
          </p:cNvPr>
          <p:cNvGrpSpPr/>
          <p:nvPr/>
        </p:nvGrpSpPr>
        <p:grpSpPr>
          <a:xfrm>
            <a:off x="1222375" y="4296056"/>
            <a:ext cx="505267" cy="504000"/>
            <a:chOff x="1134084" y="1994891"/>
            <a:chExt cx="505267" cy="504000"/>
          </a:xfrm>
        </p:grpSpPr>
        <p:sp>
          <p:nvSpPr>
            <p:cNvPr id="125" name="橢圓 124">
              <a:extLst>
                <a:ext uri="{FF2B5EF4-FFF2-40B4-BE49-F238E27FC236}">
                  <a16:creationId xmlns:a16="http://schemas.microsoft.com/office/drawing/2014/main" id="{74A8BC6D-2737-4222-9556-F4B518B92489}"/>
                </a:ext>
              </a:extLst>
            </p:cNvPr>
            <p:cNvSpPr/>
            <p:nvPr/>
          </p:nvSpPr>
          <p:spPr>
            <a:xfrm>
              <a:off x="1134717" y="1994891"/>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126" name="文字方塊 125">
              <a:extLst>
                <a:ext uri="{FF2B5EF4-FFF2-40B4-BE49-F238E27FC236}">
                  <a16:creationId xmlns:a16="http://schemas.microsoft.com/office/drawing/2014/main" id="{53F8C6A4-EFEA-4FD9-9C49-C4531FAC13BE}"/>
                </a:ext>
              </a:extLst>
            </p:cNvPr>
            <p:cNvSpPr txBox="1"/>
            <p:nvPr/>
          </p:nvSpPr>
          <p:spPr>
            <a:xfrm>
              <a:off x="1134084" y="2061934"/>
              <a:ext cx="505267" cy="369332"/>
            </a:xfrm>
            <a:prstGeom prst="rect">
              <a:avLst/>
            </a:prstGeom>
            <a:noFill/>
          </p:spPr>
          <p:txBody>
            <a:bodyPr wrap="none" rtlCol="0">
              <a:spAutoFit/>
            </a:bodyPr>
            <a:lstStyle/>
            <a:p>
              <a:r>
                <a:rPr lang="en-US" altLang="zh-TW" b="1" dirty="0"/>
                <a:t>Me</a:t>
              </a:r>
              <a:endParaRPr lang="zh-TW" altLang="en-US" b="1" dirty="0"/>
            </a:p>
          </p:txBody>
        </p:sp>
      </p:grpSp>
      <p:grpSp>
        <p:nvGrpSpPr>
          <p:cNvPr id="127" name="群組 126">
            <a:extLst>
              <a:ext uri="{FF2B5EF4-FFF2-40B4-BE49-F238E27FC236}">
                <a16:creationId xmlns:a16="http://schemas.microsoft.com/office/drawing/2014/main" id="{3A5D84DD-472C-4B3B-B24D-D181F314861A}"/>
              </a:ext>
            </a:extLst>
          </p:cNvPr>
          <p:cNvGrpSpPr/>
          <p:nvPr/>
        </p:nvGrpSpPr>
        <p:grpSpPr>
          <a:xfrm>
            <a:off x="2919114" y="3616029"/>
            <a:ext cx="2330510" cy="2056227"/>
            <a:chOff x="244043" y="1297602"/>
            <a:chExt cx="2330510" cy="2056227"/>
          </a:xfrm>
        </p:grpSpPr>
        <p:sp>
          <p:nvSpPr>
            <p:cNvPr id="128" name="矩形: 圓角 127">
              <a:extLst>
                <a:ext uri="{FF2B5EF4-FFF2-40B4-BE49-F238E27FC236}">
                  <a16:creationId xmlns:a16="http://schemas.microsoft.com/office/drawing/2014/main" id="{A8BBF429-C1F2-4F1A-9C33-FBEB59E40FCC}"/>
                </a:ext>
              </a:extLst>
            </p:cNvPr>
            <p:cNvSpPr/>
            <p:nvPr/>
          </p:nvSpPr>
          <p:spPr>
            <a:xfrm>
              <a:off x="248306" y="1297602"/>
              <a:ext cx="2281048" cy="2056227"/>
            </a:xfrm>
            <a:prstGeom prst="roundRect">
              <a:avLst>
                <a:gd name="adj" fmla="val 10101"/>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pic>
          <p:nvPicPr>
            <p:cNvPr id="129" name="圖片 128">
              <a:extLst>
                <a:ext uri="{FF2B5EF4-FFF2-40B4-BE49-F238E27FC236}">
                  <a16:creationId xmlns:a16="http://schemas.microsoft.com/office/drawing/2014/main" id="{067C4D83-1478-41A7-B0F0-29BAA57AC5F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269" b="95522" l="5353" r="95075">
                          <a14:foregroundMark x1="15418" y1="51343" x2="29550" y2="28358"/>
                          <a14:foregroundMark x1="29550" y1="28358" x2="47966" y2="18507"/>
                          <a14:foregroundMark x1="47966" y1="18507" x2="68308" y2="21194"/>
                          <a14:foregroundMark x1="68308" y1="21194" x2="80086" y2="55821"/>
                          <a14:foregroundMark x1="93576" y1="59104" x2="95503" y2="72836"/>
                          <a14:foregroundMark x1="95503" y1="60000" x2="95717" y2="60597"/>
                          <a14:foregroundMark x1="56103" y1="9552" x2="44325" y2="6567"/>
                          <a14:foregroundMark x1="10064" y1="56716" x2="7066" y2="73433"/>
                          <a14:foregroundMark x1="16274" y1="86866" x2="18201" y2="95522"/>
                          <a14:foregroundMark x1="7495" y1="63881" x2="5567" y2="61194"/>
                          <a14:foregroundMark x1="71949" y1="95522" x2="71949" y2="95522"/>
                        </a14:backgroundRemoval>
                      </a14:imgEffect>
                    </a14:imgLayer>
                  </a14:imgProps>
                </a:ext>
              </a:extLst>
            </a:blip>
            <a:stretch>
              <a:fillRect/>
            </a:stretch>
          </p:blipFill>
          <p:spPr>
            <a:xfrm>
              <a:off x="536889" y="1447681"/>
              <a:ext cx="1741357" cy="858677"/>
            </a:xfrm>
            <a:prstGeom prst="rect">
              <a:avLst/>
            </a:prstGeom>
          </p:spPr>
        </p:pic>
        <p:sp>
          <p:nvSpPr>
            <p:cNvPr id="130" name="文字方塊 129">
              <a:extLst>
                <a:ext uri="{FF2B5EF4-FFF2-40B4-BE49-F238E27FC236}">
                  <a16:creationId xmlns:a16="http://schemas.microsoft.com/office/drawing/2014/main" id="{84F70E79-0810-494B-9B55-E008A781A4FA}"/>
                </a:ext>
              </a:extLst>
            </p:cNvPr>
            <p:cNvSpPr txBox="1"/>
            <p:nvPr/>
          </p:nvSpPr>
          <p:spPr>
            <a:xfrm>
              <a:off x="1105938" y="1500651"/>
              <a:ext cx="642163" cy="369332"/>
            </a:xfrm>
            <a:prstGeom prst="rect">
              <a:avLst/>
            </a:prstGeom>
            <a:noFill/>
          </p:spPr>
          <p:txBody>
            <a:bodyPr wrap="none" rtlCol="0">
              <a:spAutoFit/>
            </a:bodyPr>
            <a:lstStyle/>
            <a:p>
              <a:r>
                <a:rPr lang="en-US" altLang="zh-TW" b="1" dirty="0"/>
                <a:t>FTO</a:t>
              </a:r>
              <a:endParaRPr lang="zh-TW" altLang="en-US" b="1" dirty="0"/>
            </a:p>
          </p:txBody>
        </p:sp>
        <p:sp>
          <p:nvSpPr>
            <p:cNvPr id="131" name="文字方塊 130">
              <a:extLst>
                <a:ext uri="{FF2B5EF4-FFF2-40B4-BE49-F238E27FC236}">
                  <a16:creationId xmlns:a16="http://schemas.microsoft.com/office/drawing/2014/main" id="{C423D405-D396-47AB-84ED-85C6187E53B6}"/>
                </a:ext>
              </a:extLst>
            </p:cNvPr>
            <p:cNvSpPr txBox="1"/>
            <p:nvPr/>
          </p:nvSpPr>
          <p:spPr>
            <a:xfrm>
              <a:off x="244043" y="2872022"/>
              <a:ext cx="2330510" cy="369332"/>
            </a:xfrm>
            <a:prstGeom prst="rect">
              <a:avLst/>
            </a:prstGeom>
            <a:noFill/>
          </p:spPr>
          <p:txBody>
            <a:bodyPr wrap="square" rtlCol="0">
              <a:spAutoFit/>
            </a:bodyPr>
            <a:lstStyle/>
            <a:p>
              <a:pPr algn="ctr"/>
              <a:r>
                <a:rPr lang="en-US" altLang="zh-TW" b="1" dirty="0"/>
                <a:t>RNA Demethylation</a:t>
              </a:r>
              <a:endParaRPr lang="zh-TW" altLang="en-US" b="1" dirty="0"/>
            </a:p>
          </p:txBody>
        </p:sp>
        <p:pic>
          <p:nvPicPr>
            <p:cNvPr id="132" name="圖片 131">
              <a:extLst>
                <a:ext uri="{FF2B5EF4-FFF2-40B4-BE49-F238E27FC236}">
                  <a16:creationId xmlns:a16="http://schemas.microsoft.com/office/drawing/2014/main" id="{7F02FFB6-78FE-4B5B-B153-F1F9F200ED4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433133" y="2466407"/>
              <a:ext cx="1832288" cy="232749"/>
            </a:xfrm>
            <a:prstGeom prst="rect">
              <a:avLst/>
            </a:prstGeom>
          </p:spPr>
        </p:pic>
      </p:grpSp>
      <p:grpSp>
        <p:nvGrpSpPr>
          <p:cNvPr id="133" name="群組 132">
            <a:extLst>
              <a:ext uri="{FF2B5EF4-FFF2-40B4-BE49-F238E27FC236}">
                <a16:creationId xmlns:a16="http://schemas.microsoft.com/office/drawing/2014/main" id="{5068B33E-C385-46CA-A98B-22B70D439594}"/>
              </a:ext>
            </a:extLst>
          </p:cNvPr>
          <p:cNvGrpSpPr/>
          <p:nvPr/>
        </p:nvGrpSpPr>
        <p:grpSpPr>
          <a:xfrm>
            <a:off x="3809155" y="4313318"/>
            <a:ext cx="505267" cy="504000"/>
            <a:chOff x="1134084" y="1994891"/>
            <a:chExt cx="505267" cy="504000"/>
          </a:xfrm>
        </p:grpSpPr>
        <p:sp>
          <p:nvSpPr>
            <p:cNvPr id="134" name="橢圓 133">
              <a:extLst>
                <a:ext uri="{FF2B5EF4-FFF2-40B4-BE49-F238E27FC236}">
                  <a16:creationId xmlns:a16="http://schemas.microsoft.com/office/drawing/2014/main" id="{8D00E8FD-7504-4B20-BA90-4BAB953D4FE6}"/>
                </a:ext>
              </a:extLst>
            </p:cNvPr>
            <p:cNvSpPr/>
            <p:nvPr/>
          </p:nvSpPr>
          <p:spPr>
            <a:xfrm>
              <a:off x="1134717" y="1994891"/>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135" name="文字方塊 134">
              <a:extLst>
                <a:ext uri="{FF2B5EF4-FFF2-40B4-BE49-F238E27FC236}">
                  <a16:creationId xmlns:a16="http://schemas.microsoft.com/office/drawing/2014/main" id="{9F1074FE-9302-408E-9A72-910423DBAFB1}"/>
                </a:ext>
              </a:extLst>
            </p:cNvPr>
            <p:cNvSpPr txBox="1"/>
            <p:nvPr/>
          </p:nvSpPr>
          <p:spPr>
            <a:xfrm>
              <a:off x="1134084" y="2061934"/>
              <a:ext cx="505267" cy="369332"/>
            </a:xfrm>
            <a:prstGeom prst="rect">
              <a:avLst/>
            </a:prstGeom>
            <a:noFill/>
          </p:spPr>
          <p:txBody>
            <a:bodyPr wrap="none" rtlCol="0">
              <a:spAutoFit/>
            </a:bodyPr>
            <a:lstStyle/>
            <a:p>
              <a:r>
                <a:rPr lang="en-US" altLang="zh-TW" b="1" dirty="0"/>
                <a:t>Me</a:t>
              </a:r>
              <a:endParaRPr lang="zh-TW" altLang="en-US" b="1" dirty="0"/>
            </a:p>
          </p:txBody>
        </p:sp>
      </p:grpSp>
    </p:spTree>
    <p:extLst>
      <p:ext uri="{BB962C8B-B14F-4D97-AF65-F5344CB8AC3E}">
        <p14:creationId xmlns:p14="http://schemas.microsoft.com/office/powerpoint/2010/main" val="1405573789"/>
      </p:ext>
    </p:extLst>
  </p:cSld>
  <p:clrMapOvr>
    <a:masterClrMapping/>
  </p:clrMapOvr>
  <mc:AlternateContent xmlns:mc="http://schemas.openxmlformats.org/markup-compatibility/2006">
    <mc:Choice xmlns:p14="http://schemas.microsoft.com/office/powerpoint/2010/main" Requires="p14">
      <p:transition p14:dur="4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33"/>
                                        </p:tgtEl>
                                      </p:cBhvr>
                                    </p:animEffect>
                                    <p:set>
                                      <p:cBhvr>
                                        <p:cTn id="12" dur="1" fill="hold">
                                          <p:stCondLst>
                                            <p:cond delay="499"/>
                                          </p:stCondLst>
                                        </p:cTn>
                                        <p:tgtEl>
                                          <p:spTgt spid="1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821E13EE-1993-4CE7-8F38-63122802BECB}"/>
              </a:ext>
            </a:extLst>
          </p:cNvPr>
          <p:cNvGrpSpPr/>
          <p:nvPr/>
        </p:nvGrpSpPr>
        <p:grpSpPr>
          <a:xfrm>
            <a:off x="248306" y="1297602"/>
            <a:ext cx="2281048" cy="2056227"/>
            <a:chOff x="248306" y="1297602"/>
            <a:chExt cx="2281048" cy="2056227"/>
          </a:xfrm>
        </p:grpSpPr>
        <p:sp>
          <p:nvSpPr>
            <p:cNvPr id="38" name="矩形: 圓角 37">
              <a:extLst>
                <a:ext uri="{FF2B5EF4-FFF2-40B4-BE49-F238E27FC236}">
                  <a16:creationId xmlns:a16="http://schemas.microsoft.com/office/drawing/2014/main" id="{6A72075C-75B8-45AF-BF04-C2C23B349E27}"/>
                </a:ext>
              </a:extLst>
            </p:cNvPr>
            <p:cNvSpPr/>
            <p:nvPr/>
          </p:nvSpPr>
          <p:spPr>
            <a:xfrm>
              <a:off x="248306" y="1297602"/>
              <a:ext cx="2281048" cy="2056227"/>
            </a:xfrm>
            <a:prstGeom prst="roundRect">
              <a:avLst>
                <a:gd name="adj" fmla="val 10101"/>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pic>
          <p:nvPicPr>
            <p:cNvPr id="45" name="圖片 44">
              <a:extLst>
                <a:ext uri="{FF2B5EF4-FFF2-40B4-BE49-F238E27FC236}">
                  <a16:creationId xmlns:a16="http://schemas.microsoft.com/office/drawing/2014/main" id="{E3587CE5-C4A1-4F59-A12E-18A68CAB85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69" b="95522" l="5353" r="95075">
                          <a14:foregroundMark x1="15418" y1="51343" x2="29550" y2="28358"/>
                          <a14:foregroundMark x1="29550" y1="28358" x2="47966" y2="18507"/>
                          <a14:foregroundMark x1="47966" y1="18507" x2="68308" y2="21194"/>
                          <a14:foregroundMark x1="68308" y1="21194" x2="80086" y2="55821"/>
                          <a14:foregroundMark x1="93576" y1="59104" x2="95503" y2="72836"/>
                          <a14:foregroundMark x1="95503" y1="60000" x2="95717" y2="60597"/>
                          <a14:foregroundMark x1="56103" y1="9552" x2="44325" y2="6567"/>
                          <a14:foregroundMark x1="10064" y1="56716" x2="7066" y2="73433"/>
                          <a14:foregroundMark x1="16274" y1="86866" x2="18201" y2="95522"/>
                          <a14:foregroundMark x1="7495" y1="63881" x2="5567" y2="61194"/>
                          <a14:foregroundMark x1="71949" y1="95522" x2="71949" y2="95522"/>
                        </a14:backgroundRemoval>
                      </a14:imgEffect>
                    </a14:imgLayer>
                  </a14:imgProps>
                </a:ext>
              </a:extLst>
            </a:blip>
            <a:stretch>
              <a:fillRect/>
            </a:stretch>
          </p:blipFill>
          <p:spPr>
            <a:xfrm>
              <a:off x="536889" y="1447681"/>
              <a:ext cx="1741357" cy="858677"/>
            </a:xfrm>
            <a:prstGeom prst="rect">
              <a:avLst/>
            </a:prstGeom>
          </p:spPr>
        </p:pic>
        <p:sp>
          <p:nvSpPr>
            <p:cNvPr id="46" name="文字方塊 45">
              <a:extLst>
                <a:ext uri="{FF2B5EF4-FFF2-40B4-BE49-F238E27FC236}">
                  <a16:creationId xmlns:a16="http://schemas.microsoft.com/office/drawing/2014/main" id="{0DF3298F-0F04-424A-A0F6-30AE3A6B3A43}"/>
                </a:ext>
              </a:extLst>
            </p:cNvPr>
            <p:cNvSpPr txBox="1"/>
            <p:nvPr/>
          </p:nvSpPr>
          <p:spPr>
            <a:xfrm>
              <a:off x="866391" y="1541185"/>
              <a:ext cx="1082348" cy="369332"/>
            </a:xfrm>
            <a:prstGeom prst="rect">
              <a:avLst/>
            </a:prstGeom>
            <a:noFill/>
          </p:spPr>
          <p:txBody>
            <a:bodyPr wrap="none" rtlCol="0">
              <a:spAutoFit/>
            </a:bodyPr>
            <a:lstStyle/>
            <a:p>
              <a:r>
                <a:rPr lang="en-US" altLang="zh-TW" b="1" dirty="0"/>
                <a:t>METTL3</a:t>
              </a:r>
              <a:endParaRPr lang="zh-TW" altLang="en-US" b="1" dirty="0"/>
            </a:p>
          </p:txBody>
        </p:sp>
        <p:sp>
          <p:nvSpPr>
            <p:cNvPr id="41" name="文字方塊 40">
              <a:extLst>
                <a:ext uri="{FF2B5EF4-FFF2-40B4-BE49-F238E27FC236}">
                  <a16:creationId xmlns:a16="http://schemas.microsoft.com/office/drawing/2014/main" id="{4E8AC876-77A6-419A-8D9F-3EECD51FEE0E}"/>
                </a:ext>
              </a:extLst>
            </p:cNvPr>
            <p:cNvSpPr txBox="1"/>
            <p:nvPr/>
          </p:nvSpPr>
          <p:spPr>
            <a:xfrm>
              <a:off x="370134" y="2872022"/>
              <a:ext cx="2022733" cy="369332"/>
            </a:xfrm>
            <a:prstGeom prst="rect">
              <a:avLst/>
            </a:prstGeom>
            <a:noFill/>
          </p:spPr>
          <p:txBody>
            <a:bodyPr wrap="none" rtlCol="0">
              <a:spAutoFit/>
            </a:bodyPr>
            <a:lstStyle/>
            <a:p>
              <a:r>
                <a:rPr lang="en-US" altLang="zh-TW" b="1" dirty="0"/>
                <a:t>RNA Methylation</a:t>
              </a:r>
              <a:endParaRPr lang="zh-TW" altLang="en-US" b="1" dirty="0"/>
            </a:p>
          </p:txBody>
        </p:sp>
        <p:pic>
          <p:nvPicPr>
            <p:cNvPr id="42" name="圖片 41">
              <a:extLst>
                <a:ext uri="{FF2B5EF4-FFF2-40B4-BE49-F238E27FC236}">
                  <a16:creationId xmlns:a16="http://schemas.microsoft.com/office/drawing/2014/main" id="{D171F427-4D79-4486-9ADF-662B9E043D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433133" y="2466407"/>
              <a:ext cx="1832288" cy="232749"/>
            </a:xfrm>
            <a:prstGeom prst="rect">
              <a:avLst/>
            </a:prstGeom>
          </p:spPr>
        </p:pic>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41</a:t>
            </a:fld>
            <a:endParaRPr lang="zh-TW" altLang="en-US"/>
          </a:p>
        </p:txBody>
      </p:sp>
      <p:pic>
        <p:nvPicPr>
          <p:cNvPr id="3" name="圖片 2">
            <a:extLst>
              <a:ext uri="{FF2B5EF4-FFF2-40B4-BE49-F238E27FC236}">
                <a16:creationId xmlns:a16="http://schemas.microsoft.com/office/drawing/2014/main" id="{7B6ACDAD-45E1-4B85-B9EC-9C7F99EE0FD4}"/>
              </a:ext>
            </a:extLst>
          </p:cNvPr>
          <p:cNvPicPr>
            <a:picLocks noChangeAspect="1"/>
          </p:cNvPicPr>
          <p:nvPr/>
        </p:nvPicPr>
        <p:blipFill>
          <a:blip r:embed="rId7"/>
          <a:stretch>
            <a:fillRect/>
          </a:stretch>
        </p:blipFill>
        <p:spPr>
          <a:xfrm>
            <a:off x="8850710" y="3835347"/>
            <a:ext cx="3095454" cy="2458887"/>
          </a:xfrm>
          <a:prstGeom prst="rect">
            <a:avLst/>
          </a:prstGeom>
        </p:spPr>
      </p:pic>
      <p:pic>
        <p:nvPicPr>
          <p:cNvPr id="4" name="圖片 3">
            <a:extLst>
              <a:ext uri="{FF2B5EF4-FFF2-40B4-BE49-F238E27FC236}">
                <a16:creationId xmlns:a16="http://schemas.microsoft.com/office/drawing/2014/main" id="{E1537CFB-495F-48D8-9018-4B9B65C1A4E9}"/>
              </a:ext>
            </a:extLst>
          </p:cNvPr>
          <p:cNvPicPr>
            <a:picLocks noChangeAspect="1"/>
          </p:cNvPicPr>
          <p:nvPr/>
        </p:nvPicPr>
        <p:blipFill rotWithShape="1">
          <a:blip r:embed="rId8"/>
          <a:srcRect r="50256"/>
          <a:stretch/>
        </p:blipFill>
        <p:spPr>
          <a:xfrm>
            <a:off x="4432679" y="966441"/>
            <a:ext cx="2756447" cy="2509458"/>
          </a:xfrm>
          <a:prstGeom prst="rect">
            <a:avLst/>
          </a:prstGeom>
        </p:spPr>
      </p:pic>
      <p:sp>
        <p:nvSpPr>
          <p:cNvPr id="14" name="矩形 13">
            <a:extLst>
              <a:ext uri="{FF2B5EF4-FFF2-40B4-BE49-F238E27FC236}">
                <a16:creationId xmlns:a16="http://schemas.microsoft.com/office/drawing/2014/main" id="{13B5CAED-673E-4352-8F24-468C0B1DDA54}"/>
              </a:ext>
            </a:extLst>
          </p:cNvPr>
          <p:cNvSpPr/>
          <p:nvPr/>
        </p:nvSpPr>
        <p:spPr>
          <a:xfrm>
            <a:off x="0" y="85828"/>
            <a:ext cx="12191999"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The m6A Modification of </a:t>
            </a: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Enhanced its Stability</a:t>
            </a:r>
            <a:endParaRPr lang="zh-TW" altLang="en-US" sz="2400" b="1" dirty="0">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8CFE90D9-8942-4A1B-B5A5-645295362E26}"/>
              </a:ext>
            </a:extLst>
          </p:cNvPr>
          <p:cNvPicPr>
            <a:picLocks noChangeAspect="1"/>
          </p:cNvPicPr>
          <p:nvPr/>
        </p:nvPicPr>
        <p:blipFill>
          <a:blip r:embed="rId9"/>
          <a:stretch>
            <a:fillRect/>
          </a:stretch>
        </p:blipFill>
        <p:spPr>
          <a:xfrm>
            <a:off x="7773760" y="1083634"/>
            <a:ext cx="2851633" cy="2195857"/>
          </a:xfrm>
          <a:prstGeom prst="rect">
            <a:avLst/>
          </a:prstGeom>
        </p:spPr>
      </p:pic>
      <p:pic>
        <p:nvPicPr>
          <p:cNvPr id="17" name="圖片 16">
            <a:extLst>
              <a:ext uri="{FF2B5EF4-FFF2-40B4-BE49-F238E27FC236}">
                <a16:creationId xmlns:a16="http://schemas.microsoft.com/office/drawing/2014/main" id="{381B5BFA-3625-4C96-97D0-809DA0D783A8}"/>
              </a:ext>
            </a:extLst>
          </p:cNvPr>
          <p:cNvPicPr>
            <a:picLocks noChangeAspect="1"/>
          </p:cNvPicPr>
          <p:nvPr/>
        </p:nvPicPr>
        <p:blipFill>
          <a:blip r:embed="rId10"/>
          <a:stretch>
            <a:fillRect/>
          </a:stretch>
        </p:blipFill>
        <p:spPr>
          <a:xfrm>
            <a:off x="6581800" y="4012040"/>
            <a:ext cx="2076972" cy="2855837"/>
          </a:xfrm>
          <a:prstGeom prst="rect">
            <a:avLst/>
          </a:prstGeom>
        </p:spPr>
      </p:pic>
      <p:grpSp>
        <p:nvGrpSpPr>
          <p:cNvPr id="19" name="群組 18">
            <a:extLst>
              <a:ext uri="{FF2B5EF4-FFF2-40B4-BE49-F238E27FC236}">
                <a16:creationId xmlns:a16="http://schemas.microsoft.com/office/drawing/2014/main" id="{08FA3946-7112-4EEE-9E1A-8F46D48B86F4}"/>
              </a:ext>
            </a:extLst>
          </p:cNvPr>
          <p:cNvGrpSpPr/>
          <p:nvPr/>
        </p:nvGrpSpPr>
        <p:grpSpPr>
          <a:xfrm>
            <a:off x="0" y="0"/>
            <a:ext cx="1440000" cy="540000"/>
            <a:chOff x="1486249" y="1822052"/>
            <a:chExt cx="1794295" cy="511612"/>
          </a:xfrm>
        </p:grpSpPr>
        <p:sp>
          <p:nvSpPr>
            <p:cNvPr id="20" name="矩形 19">
              <a:extLst>
                <a:ext uri="{FF2B5EF4-FFF2-40B4-BE49-F238E27FC236}">
                  <a16:creationId xmlns:a16="http://schemas.microsoft.com/office/drawing/2014/main" id="{E70D53BB-CE53-4600-98BD-1C37C5B50BDD}"/>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DC5F36"/>
                  </a:solidFill>
                  <a:latin typeface="Arial" panose="020B0604020202020204" pitchFamily="34" charset="0"/>
                  <a:cs typeface="Arial" panose="020B0604020202020204" pitchFamily="34" charset="0"/>
                </a:rPr>
                <a:t>Results</a:t>
              </a:r>
              <a:endParaRPr lang="zh-TW" altLang="en-US" sz="2000" b="1" dirty="0">
                <a:solidFill>
                  <a:srgbClr val="DC5F36"/>
                </a:solidFill>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55C6F3BA-6952-48F1-B6BA-9F0B40361D36}"/>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2" name="矩形: 圓角 21">
            <a:extLst>
              <a:ext uri="{FF2B5EF4-FFF2-40B4-BE49-F238E27FC236}">
                <a16:creationId xmlns:a16="http://schemas.microsoft.com/office/drawing/2014/main" id="{AA1667E2-9D16-47A1-BEC6-F39FC2B17AA9}"/>
              </a:ext>
            </a:extLst>
          </p:cNvPr>
          <p:cNvSpPr/>
          <p:nvPr/>
        </p:nvSpPr>
        <p:spPr>
          <a:xfrm>
            <a:off x="17584" y="609650"/>
            <a:ext cx="1980000" cy="363985"/>
          </a:xfrm>
          <a:prstGeom prst="roundRect">
            <a:avLst>
              <a:gd name="adj" fmla="val 18972"/>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CircALG1</a:t>
            </a:r>
            <a:endParaRPr lang="zh-TW" altLang="en-US" b="1" i="1" dirty="0">
              <a:solidFill>
                <a:sysClr val="windowText" lastClr="000000"/>
              </a:solidFill>
              <a:latin typeface="Arial" panose="020B0604020202020204" pitchFamily="34" charset="0"/>
              <a:cs typeface="Arial" panose="020B0604020202020204" pitchFamily="34" charset="0"/>
            </a:endParaRPr>
          </a:p>
        </p:txBody>
      </p:sp>
      <p:grpSp>
        <p:nvGrpSpPr>
          <p:cNvPr id="10" name="群組 9">
            <a:extLst>
              <a:ext uri="{FF2B5EF4-FFF2-40B4-BE49-F238E27FC236}">
                <a16:creationId xmlns:a16="http://schemas.microsoft.com/office/drawing/2014/main" id="{2D1222DB-4412-4D55-9F01-3B31FC4F5E13}"/>
              </a:ext>
            </a:extLst>
          </p:cNvPr>
          <p:cNvGrpSpPr/>
          <p:nvPr/>
        </p:nvGrpSpPr>
        <p:grpSpPr>
          <a:xfrm>
            <a:off x="2743758" y="4330294"/>
            <a:ext cx="3526599" cy="1468994"/>
            <a:chOff x="7947471" y="1697734"/>
            <a:chExt cx="3857621" cy="1532814"/>
          </a:xfrm>
        </p:grpSpPr>
        <p:pic>
          <p:nvPicPr>
            <p:cNvPr id="8" name="圖片 7">
              <a:extLst>
                <a:ext uri="{FF2B5EF4-FFF2-40B4-BE49-F238E27FC236}">
                  <a16:creationId xmlns:a16="http://schemas.microsoft.com/office/drawing/2014/main" id="{131B33F5-3E26-44BF-BF26-97E319E0A56F}"/>
                </a:ext>
              </a:extLst>
            </p:cNvPr>
            <p:cNvPicPr>
              <a:picLocks noChangeAspect="1"/>
            </p:cNvPicPr>
            <p:nvPr/>
          </p:nvPicPr>
          <p:blipFill rotWithShape="1">
            <a:blip r:embed="rId11"/>
            <a:srcRect r="36229"/>
            <a:stretch/>
          </p:blipFill>
          <p:spPr>
            <a:xfrm>
              <a:off x="7947471" y="1697734"/>
              <a:ext cx="3857621" cy="1532814"/>
            </a:xfrm>
            <a:prstGeom prst="rect">
              <a:avLst/>
            </a:prstGeom>
          </p:spPr>
        </p:pic>
        <p:sp>
          <p:nvSpPr>
            <p:cNvPr id="9" name="矩形 8">
              <a:extLst>
                <a:ext uri="{FF2B5EF4-FFF2-40B4-BE49-F238E27FC236}">
                  <a16:creationId xmlns:a16="http://schemas.microsoft.com/office/drawing/2014/main" id="{B70056A3-91A3-424C-85EA-2B447B98783B}"/>
                </a:ext>
              </a:extLst>
            </p:cNvPr>
            <p:cNvSpPr/>
            <p:nvPr/>
          </p:nvSpPr>
          <p:spPr>
            <a:xfrm>
              <a:off x="10279464" y="1697734"/>
              <a:ext cx="1291124" cy="372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25" name="矩形: 圓角 24">
            <a:extLst>
              <a:ext uri="{FF2B5EF4-FFF2-40B4-BE49-F238E27FC236}">
                <a16:creationId xmlns:a16="http://schemas.microsoft.com/office/drawing/2014/main" id="{7347E56B-DF08-4980-A882-58ABBDBF387F}"/>
              </a:ext>
            </a:extLst>
          </p:cNvPr>
          <p:cNvSpPr/>
          <p:nvPr/>
        </p:nvSpPr>
        <p:spPr>
          <a:xfrm>
            <a:off x="4036043" y="3639369"/>
            <a:ext cx="1948102"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RNA Pulldown</a:t>
            </a:r>
            <a:endParaRPr lang="zh-TW" altLang="en-US" b="1" dirty="0">
              <a:solidFill>
                <a:sysClr val="windowText" lastClr="000000"/>
              </a:solidFill>
              <a:latin typeface="Arial" panose="020B0604020202020204" pitchFamily="34" charset="0"/>
              <a:cs typeface="Arial" panose="020B0604020202020204" pitchFamily="34" charset="0"/>
            </a:endParaRPr>
          </a:p>
        </p:txBody>
      </p:sp>
      <p:sp>
        <p:nvSpPr>
          <p:cNvPr id="26" name="矩形: 圓角 25">
            <a:extLst>
              <a:ext uri="{FF2B5EF4-FFF2-40B4-BE49-F238E27FC236}">
                <a16:creationId xmlns:a16="http://schemas.microsoft.com/office/drawing/2014/main" id="{39398D88-3216-4825-AB9C-09D9E1CCA428}"/>
              </a:ext>
            </a:extLst>
          </p:cNvPr>
          <p:cNvSpPr/>
          <p:nvPr/>
        </p:nvSpPr>
        <p:spPr>
          <a:xfrm>
            <a:off x="7189126" y="3626528"/>
            <a:ext cx="952957"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RIP</a:t>
            </a:r>
            <a:endParaRPr lang="zh-TW" altLang="en-US" b="1" dirty="0">
              <a:solidFill>
                <a:sysClr val="windowText" lastClr="000000"/>
              </a:solidFill>
              <a:latin typeface="Arial" panose="020B0604020202020204" pitchFamily="34" charset="0"/>
              <a:cs typeface="Arial" panose="020B0604020202020204" pitchFamily="34" charset="0"/>
            </a:endParaRPr>
          </a:p>
        </p:txBody>
      </p:sp>
      <p:grpSp>
        <p:nvGrpSpPr>
          <p:cNvPr id="18" name="群組 17">
            <a:extLst>
              <a:ext uri="{FF2B5EF4-FFF2-40B4-BE49-F238E27FC236}">
                <a16:creationId xmlns:a16="http://schemas.microsoft.com/office/drawing/2014/main" id="{7CDFF48E-8D60-448E-9EEA-92E7AC75D257}"/>
              </a:ext>
            </a:extLst>
          </p:cNvPr>
          <p:cNvGrpSpPr/>
          <p:nvPr/>
        </p:nvGrpSpPr>
        <p:grpSpPr>
          <a:xfrm>
            <a:off x="245836" y="3639369"/>
            <a:ext cx="2281048" cy="2910349"/>
            <a:chOff x="5581633" y="315106"/>
            <a:chExt cx="2281048" cy="2910349"/>
          </a:xfrm>
        </p:grpSpPr>
        <p:grpSp>
          <p:nvGrpSpPr>
            <p:cNvPr id="23" name="群組 22">
              <a:extLst>
                <a:ext uri="{FF2B5EF4-FFF2-40B4-BE49-F238E27FC236}">
                  <a16:creationId xmlns:a16="http://schemas.microsoft.com/office/drawing/2014/main" id="{87AF9D1D-7D1A-4B1D-907A-4E5D46A017EA}"/>
                </a:ext>
              </a:extLst>
            </p:cNvPr>
            <p:cNvGrpSpPr/>
            <p:nvPr/>
          </p:nvGrpSpPr>
          <p:grpSpPr>
            <a:xfrm>
              <a:off x="5581633" y="315106"/>
              <a:ext cx="2281048" cy="2910349"/>
              <a:chOff x="336597" y="353016"/>
              <a:chExt cx="2281048" cy="2910349"/>
            </a:xfrm>
          </p:grpSpPr>
          <p:sp>
            <p:nvSpPr>
              <p:cNvPr id="27" name="矩形: 圓角 26">
                <a:extLst>
                  <a:ext uri="{FF2B5EF4-FFF2-40B4-BE49-F238E27FC236}">
                    <a16:creationId xmlns:a16="http://schemas.microsoft.com/office/drawing/2014/main" id="{12A8D401-0E64-40B0-960E-1DDAD7B7A677}"/>
                  </a:ext>
                </a:extLst>
              </p:cNvPr>
              <p:cNvSpPr/>
              <p:nvPr/>
            </p:nvSpPr>
            <p:spPr>
              <a:xfrm>
                <a:off x="336597" y="353016"/>
                <a:ext cx="2281048" cy="2910349"/>
              </a:xfrm>
              <a:prstGeom prst="roundRect">
                <a:avLst>
                  <a:gd name="adj" fmla="val 10101"/>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nvGrpSpPr>
              <p:cNvPr id="28" name="群組 27">
                <a:extLst>
                  <a:ext uri="{FF2B5EF4-FFF2-40B4-BE49-F238E27FC236}">
                    <a16:creationId xmlns:a16="http://schemas.microsoft.com/office/drawing/2014/main" id="{64C2BA94-5A34-4F18-916E-D1702889E645}"/>
                  </a:ext>
                </a:extLst>
              </p:cNvPr>
              <p:cNvGrpSpPr/>
              <p:nvPr/>
            </p:nvGrpSpPr>
            <p:grpSpPr>
              <a:xfrm>
                <a:off x="625180" y="503095"/>
                <a:ext cx="1741357" cy="858677"/>
                <a:chOff x="2132544" y="709081"/>
                <a:chExt cx="2042529" cy="1274141"/>
              </a:xfrm>
            </p:grpSpPr>
            <p:pic>
              <p:nvPicPr>
                <p:cNvPr id="35" name="圖片 34">
                  <a:extLst>
                    <a:ext uri="{FF2B5EF4-FFF2-40B4-BE49-F238E27FC236}">
                      <a16:creationId xmlns:a16="http://schemas.microsoft.com/office/drawing/2014/main" id="{2E5E7B5F-FBA0-4C36-8AF8-A2CF913FC54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69" b="95522" l="5353" r="95075">
                              <a14:foregroundMark x1="15418" y1="51343" x2="29550" y2="28358"/>
                              <a14:foregroundMark x1="29550" y1="28358" x2="47966" y2="18507"/>
                              <a14:foregroundMark x1="47966" y1="18507" x2="68308" y2="21194"/>
                              <a14:foregroundMark x1="68308" y1="21194" x2="80086" y2="55821"/>
                              <a14:foregroundMark x1="93576" y1="59104" x2="95503" y2="72836"/>
                              <a14:foregroundMark x1="95503" y1="60000" x2="95717" y2="60597"/>
                              <a14:foregroundMark x1="56103" y1="9552" x2="44325" y2="6567"/>
                              <a14:foregroundMark x1="10064" y1="56716" x2="7066" y2="73433"/>
                              <a14:foregroundMark x1="16274" y1="86866" x2="18201" y2="95522"/>
                              <a14:foregroundMark x1="7495" y1="63881" x2="5567" y2="61194"/>
                              <a14:foregroundMark x1="71949" y1="95522" x2="71949" y2="95522"/>
                            </a14:backgroundRemoval>
                          </a14:imgEffect>
                        </a14:imgLayer>
                      </a14:imgProps>
                    </a:ext>
                  </a:extLst>
                </a:blip>
                <a:stretch>
                  <a:fillRect/>
                </a:stretch>
              </p:blipFill>
              <p:spPr>
                <a:xfrm>
                  <a:off x="2132544" y="709081"/>
                  <a:ext cx="2042529" cy="1274141"/>
                </a:xfrm>
                <a:prstGeom prst="rect">
                  <a:avLst/>
                </a:prstGeom>
              </p:spPr>
            </p:pic>
            <p:sp>
              <p:nvSpPr>
                <p:cNvPr id="36" name="文字方塊 35">
                  <a:extLst>
                    <a:ext uri="{FF2B5EF4-FFF2-40B4-BE49-F238E27FC236}">
                      <a16:creationId xmlns:a16="http://schemas.microsoft.com/office/drawing/2014/main" id="{6B3AD886-86A5-46BF-9390-E266B5285470}"/>
                    </a:ext>
                  </a:extLst>
                </p:cNvPr>
                <p:cNvSpPr txBox="1"/>
                <p:nvPr/>
              </p:nvSpPr>
              <p:spPr>
                <a:xfrm>
                  <a:off x="2476501" y="873713"/>
                  <a:ext cx="1269543" cy="548030"/>
                </a:xfrm>
                <a:prstGeom prst="rect">
                  <a:avLst/>
                </a:prstGeom>
                <a:noFill/>
              </p:spPr>
              <p:txBody>
                <a:bodyPr wrap="none" rtlCol="0">
                  <a:spAutoFit/>
                </a:bodyPr>
                <a:lstStyle/>
                <a:p>
                  <a:r>
                    <a:rPr lang="en-US" altLang="zh-TW" b="1" dirty="0"/>
                    <a:t>YTHDF1</a:t>
                  </a:r>
                  <a:endParaRPr lang="zh-TW" altLang="en-US" b="1" dirty="0"/>
                </a:p>
              </p:txBody>
            </p:sp>
          </p:grpSp>
          <p:grpSp>
            <p:nvGrpSpPr>
              <p:cNvPr id="29" name="群組 28">
                <a:extLst>
                  <a:ext uri="{FF2B5EF4-FFF2-40B4-BE49-F238E27FC236}">
                    <a16:creationId xmlns:a16="http://schemas.microsoft.com/office/drawing/2014/main" id="{53AF264E-3648-4508-BA08-E465C3CFB0EF}"/>
                  </a:ext>
                </a:extLst>
              </p:cNvPr>
              <p:cNvGrpSpPr/>
              <p:nvPr/>
            </p:nvGrpSpPr>
            <p:grpSpPr>
              <a:xfrm>
                <a:off x="1213567" y="1050014"/>
                <a:ext cx="518658" cy="504000"/>
                <a:chOff x="10120559" y="2624138"/>
                <a:chExt cx="518658" cy="504000"/>
              </a:xfrm>
            </p:grpSpPr>
            <p:sp>
              <p:nvSpPr>
                <p:cNvPr id="33" name="橢圓 32">
                  <a:extLst>
                    <a:ext uri="{FF2B5EF4-FFF2-40B4-BE49-F238E27FC236}">
                      <a16:creationId xmlns:a16="http://schemas.microsoft.com/office/drawing/2014/main" id="{3E6F6B44-741A-4A08-9AC5-1B928F512040}"/>
                    </a:ext>
                  </a:extLst>
                </p:cNvPr>
                <p:cNvSpPr/>
                <p:nvPr/>
              </p:nvSpPr>
              <p:spPr>
                <a:xfrm>
                  <a:off x="10120559" y="2624138"/>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34" name="文字方塊 33">
                  <a:extLst>
                    <a:ext uri="{FF2B5EF4-FFF2-40B4-BE49-F238E27FC236}">
                      <a16:creationId xmlns:a16="http://schemas.microsoft.com/office/drawing/2014/main" id="{24808F72-8B74-4F38-8296-4CC8A9B5D823}"/>
                    </a:ext>
                  </a:extLst>
                </p:cNvPr>
                <p:cNvSpPr txBox="1"/>
                <p:nvPr/>
              </p:nvSpPr>
              <p:spPr>
                <a:xfrm>
                  <a:off x="10133950" y="2691472"/>
                  <a:ext cx="505267" cy="369332"/>
                </a:xfrm>
                <a:prstGeom prst="rect">
                  <a:avLst/>
                </a:prstGeom>
                <a:noFill/>
              </p:spPr>
              <p:txBody>
                <a:bodyPr wrap="none" rtlCol="0">
                  <a:spAutoFit/>
                </a:bodyPr>
                <a:lstStyle/>
                <a:p>
                  <a:r>
                    <a:rPr lang="en-US" altLang="zh-TW" b="1" dirty="0"/>
                    <a:t>Me</a:t>
                  </a:r>
                  <a:endParaRPr lang="zh-TW" altLang="en-US" b="1" dirty="0"/>
                </a:p>
              </p:txBody>
            </p:sp>
          </p:grpSp>
          <p:sp>
            <p:nvSpPr>
              <p:cNvPr id="30" name="文字方塊 29">
                <a:extLst>
                  <a:ext uri="{FF2B5EF4-FFF2-40B4-BE49-F238E27FC236}">
                    <a16:creationId xmlns:a16="http://schemas.microsoft.com/office/drawing/2014/main" id="{8C44FCE8-B8E3-4D51-BECB-A89946DFC964}"/>
                  </a:ext>
                </a:extLst>
              </p:cNvPr>
              <p:cNvSpPr txBox="1"/>
              <p:nvPr/>
            </p:nvSpPr>
            <p:spPr>
              <a:xfrm>
                <a:off x="676850" y="2703600"/>
                <a:ext cx="1638013" cy="369332"/>
              </a:xfrm>
              <a:prstGeom prst="rect">
                <a:avLst/>
              </a:prstGeom>
              <a:noFill/>
            </p:spPr>
            <p:txBody>
              <a:bodyPr wrap="none" rtlCol="0">
                <a:spAutoFit/>
              </a:bodyPr>
              <a:lstStyle/>
              <a:p>
                <a:r>
                  <a:rPr lang="en-US" altLang="zh-TW" b="1" dirty="0"/>
                  <a:t>RNA Stability</a:t>
                </a:r>
                <a:endParaRPr lang="zh-TW" altLang="en-US" b="1" dirty="0"/>
              </a:p>
            </p:txBody>
          </p:sp>
          <p:pic>
            <p:nvPicPr>
              <p:cNvPr id="31" name="圖片 30">
                <a:extLst>
                  <a:ext uri="{FF2B5EF4-FFF2-40B4-BE49-F238E27FC236}">
                    <a16:creationId xmlns:a16="http://schemas.microsoft.com/office/drawing/2014/main" id="{EA894EA2-603E-4195-9650-5CB22F01024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556752" y="1545689"/>
                <a:ext cx="1832288" cy="232749"/>
              </a:xfrm>
              <a:prstGeom prst="rect">
                <a:avLst/>
              </a:prstGeom>
            </p:spPr>
          </p:pic>
          <p:sp>
            <p:nvSpPr>
              <p:cNvPr id="32" name="箭號: 向下 31">
                <a:extLst>
                  <a:ext uri="{FF2B5EF4-FFF2-40B4-BE49-F238E27FC236}">
                    <a16:creationId xmlns:a16="http://schemas.microsoft.com/office/drawing/2014/main" id="{E11B27A8-99D6-4E7A-AF51-F0CE4ADA2B7F}"/>
                  </a:ext>
                </a:extLst>
              </p:cNvPr>
              <p:cNvSpPr/>
              <p:nvPr/>
            </p:nvSpPr>
            <p:spPr>
              <a:xfrm>
                <a:off x="1343928" y="1871752"/>
                <a:ext cx="303859" cy="425712"/>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pic>
          <p:nvPicPr>
            <p:cNvPr id="24" name="圖片 23">
              <a:extLst>
                <a:ext uri="{FF2B5EF4-FFF2-40B4-BE49-F238E27FC236}">
                  <a16:creationId xmlns:a16="http://schemas.microsoft.com/office/drawing/2014/main" id="{A88D3A05-241F-4DC5-B053-60C0C7189FB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5779285" y="2319958"/>
              <a:ext cx="1832288" cy="232749"/>
            </a:xfrm>
            <a:prstGeom prst="rect">
              <a:avLst/>
            </a:prstGeom>
          </p:spPr>
        </p:pic>
      </p:grpSp>
      <p:grpSp>
        <p:nvGrpSpPr>
          <p:cNvPr id="2" name="群組 1">
            <a:extLst>
              <a:ext uri="{FF2B5EF4-FFF2-40B4-BE49-F238E27FC236}">
                <a16:creationId xmlns:a16="http://schemas.microsoft.com/office/drawing/2014/main" id="{87147109-6B97-42CD-82EC-C1D805B3603D}"/>
              </a:ext>
            </a:extLst>
          </p:cNvPr>
          <p:cNvGrpSpPr/>
          <p:nvPr/>
        </p:nvGrpSpPr>
        <p:grpSpPr>
          <a:xfrm>
            <a:off x="1134084" y="1994891"/>
            <a:ext cx="505267" cy="504000"/>
            <a:chOff x="1134084" y="1994891"/>
            <a:chExt cx="505267" cy="504000"/>
          </a:xfrm>
        </p:grpSpPr>
        <p:sp>
          <p:nvSpPr>
            <p:cNvPr id="43" name="橢圓 42">
              <a:extLst>
                <a:ext uri="{FF2B5EF4-FFF2-40B4-BE49-F238E27FC236}">
                  <a16:creationId xmlns:a16="http://schemas.microsoft.com/office/drawing/2014/main" id="{0F40EE6B-0517-45A7-BBBE-56B51523AE8B}"/>
                </a:ext>
              </a:extLst>
            </p:cNvPr>
            <p:cNvSpPr/>
            <p:nvPr/>
          </p:nvSpPr>
          <p:spPr>
            <a:xfrm>
              <a:off x="1134717" y="1994891"/>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44" name="文字方塊 43">
              <a:extLst>
                <a:ext uri="{FF2B5EF4-FFF2-40B4-BE49-F238E27FC236}">
                  <a16:creationId xmlns:a16="http://schemas.microsoft.com/office/drawing/2014/main" id="{1BAB7555-0C22-42B7-AEE7-6797C5D35375}"/>
                </a:ext>
              </a:extLst>
            </p:cNvPr>
            <p:cNvSpPr txBox="1"/>
            <p:nvPr/>
          </p:nvSpPr>
          <p:spPr>
            <a:xfrm>
              <a:off x="1134084" y="2061934"/>
              <a:ext cx="505267" cy="369332"/>
            </a:xfrm>
            <a:prstGeom prst="rect">
              <a:avLst/>
            </a:prstGeom>
            <a:noFill/>
          </p:spPr>
          <p:txBody>
            <a:bodyPr wrap="none" rtlCol="0">
              <a:spAutoFit/>
            </a:bodyPr>
            <a:lstStyle/>
            <a:p>
              <a:r>
                <a:rPr lang="en-US" altLang="zh-TW" b="1" dirty="0"/>
                <a:t>Me</a:t>
              </a:r>
              <a:endParaRPr lang="zh-TW" altLang="en-US" b="1" dirty="0"/>
            </a:p>
          </p:txBody>
        </p:sp>
      </p:grpSp>
    </p:spTree>
    <p:extLst>
      <p:ext uri="{BB962C8B-B14F-4D97-AF65-F5344CB8AC3E}">
        <p14:creationId xmlns:p14="http://schemas.microsoft.com/office/powerpoint/2010/main" val="13539050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42</a:t>
            </a:fld>
            <a:endParaRPr lang="zh-TW" altLang="en-US"/>
          </a:p>
        </p:txBody>
      </p:sp>
      <p:sp>
        <p:nvSpPr>
          <p:cNvPr id="7" name="矩形 6">
            <a:extLst>
              <a:ext uri="{FF2B5EF4-FFF2-40B4-BE49-F238E27FC236}">
                <a16:creationId xmlns:a16="http://schemas.microsoft.com/office/drawing/2014/main" id="{D0B73E17-BA0F-4A81-BAC6-E2422C33820F}"/>
              </a:ext>
            </a:extLst>
          </p:cNvPr>
          <p:cNvSpPr/>
          <p:nvPr/>
        </p:nvSpPr>
        <p:spPr>
          <a:xfrm>
            <a:off x="2194280" y="85828"/>
            <a:ext cx="8124179"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Sponge with </a:t>
            </a:r>
            <a:r>
              <a:rPr lang="en-US" altLang="zh-TW" sz="2400" b="1" i="1" dirty="0">
                <a:latin typeface="Arial" panose="020B0604020202020204" pitchFamily="34" charset="0"/>
                <a:cs typeface="Arial" panose="020B0604020202020204" pitchFamily="34" charset="0"/>
              </a:rPr>
              <a:t>miR-342-5p</a:t>
            </a:r>
            <a:r>
              <a:rPr lang="en-US" altLang="zh-TW" sz="2400" b="1" dirty="0">
                <a:latin typeface="Arial" panose="020B0604020202020204" pitchFamily="34" charset="0"/>
                <a:cs typeface="Arial" panose="020B0604020202020204" pitchFamily="34" charset="0"/>
              </a:rPr>
              <a:t> </a:t>
            </a:r>
            <a:endParaRPr lang="zh-TW" altLang="en-US" sz="2400" b="1" dirty="0">
              <a:latin typeface="Arial" panose="020B0604020202020204" pitchFamily="34" charset="0"/>
              <a:cs typeface="Arial" panose="020B0604020202020204" pitchFamily="34" charset="0"/>
            </a:endParaRPr>
          </a:p>
        </p:txBody>
      </p:sp>
      <p:pic>
        <p:nvPicPr>
          <p:cNvPr id="4" name="圖片 3">
            <a:extLst>
              <a:ext uri="{FF2B5EF4-FFF2-40B4-BE49-F238E27FC236}">
                <a16:creationId xmlns:a16="http://schemas.microsoft.com/office/drawing/2014/main" id="{D4B889BB-A47D-40E9-A3AC-C25737222200}"/>
              </a:ext>
            </a:extLst>
          </p:cNvPr>
          <p:cNvPicPr>
            <a:picLocks noChangeAspect="1"/>
          </p:cNvPicPr>
          <p:nvPr/>
        </p:nvPicPr>
        <p:blipFill>
          <a:blip r:embed="rId3"/>
          <a:stretch>
            <a:fillRect/>
          </a:stretch>
        </p:blipFill>
        <p:spPr>
          <a:xfrm>
            <a:off x="2413040" y="1129847"/>
            <a:ext cx="5191811" cy="1424302"/>
          </a:xfrm>
          <a:prstGeom prst="rect">
            <a:avLst/>
          </a:prstGeom>
        </p:spPr>
      </p:pic>
      <p:pic>
        <p:nvPicPr>
          <p:cNvPr id="5" name="圖片 4">
            <a:extLst>
              <a:ext uri="{FF2B5EF4-FFF2-40B4-BE49-F238E27FC236}">
                <a16:creationId xmlns:a16="http://schemas.microsoft.com/office/drawing/2014/main" id="{9547CC6F-18C6-4156-92BA-7367F3B7AE41}"/>
              </a:ext>
            </a:extLst>
          </p:cNvPr>
          <p:cNvPicPr>
            <a:picLocks noChangeAspect="1"/>
          </p:cNvPicPr>
          <p:nvPr/>
        </p:nvPicPr>
        <p:blipFill>
          <a:blip r:embed="rId4"/>
          <a:stretch>
            <a:fillRect/>
          </a:stretch>
        </p:blipFill>
        <p:spPr>
          <a:xfrm>
            <a:off x="8346938" y="1113623"/>
            <a:ext cx="2706632" cy="2315377"/>
          </a:xfrm>
          <a:prstGeom prst="rect">
            <a:avLst/>
          </a:prstGeom>
        </p:spPr>
      </p:pic>
      <p:grpSp>
        <p:nvGrpSpPr>
          <p:cNvPr id="17" name="群組 16">
            <a:extLst>
              <a:ext uri="{FF2B5EF4-FFF2-40B4-BE49-F238E27FC236}">
                <a16:creationId xmlns:a16="http://schemas.microsoft.com/office/drawing/2014/main" id="{509F6642-8D3E-4662-92C0-29025B2EA105}"/>
              </a:ext>
            </a:extLst>
          </p:cNvPr>
          <p:cNvGrpSpPr/>
          <p:nvPr/>
        </p:nvGrpSpPr>
        <p:grpSpPr>
          <a:xfrm>
            <a:off x="3207885" y="2873040"/>
            <a:ext cx="3674377" cy="2966471"/>
            <a:chOff x="617151" y="3342267"/>
            <a:chExt cx="3674377" cy="2966471"/>
          </a:xfrm>
        </p:grpSpPr>
        <p:grpSp>
          <p:nvGrpSpPr>
            <p:cNvPr id="11" name="群組 10">
              <a:extLst>
                <a:ext uri="{FF2B5EF4-FFF2-40B4-BE49-F238E27FC236}">
                  <a16:creationId xmlns:a16="http://schemas.microsoft.com/office/drawing/2014/main" id="{650293F4-C891-43DA-A969-7570CC950E28}"/>
                </a:ext>
              </a:extLst>
            </p:cNvPr>
            <p:cNvGrpSpPr/>
            <p:nvPr/>
          </p:nvGrpSpPr>
          <p:grpSpPr>
            <a:xfrm>
              <a:off x="617151" y="3342267"/>
              <a:ext cx="3674377" cy="2494683"/>
              <a:chOff x="981513" y="3643375"/>
              <a:chExt cx="3674377" cy="2494683"/>
            </a:xfrm>
          </p:grpSpPr>
          <p:pic>
            <p:nvPicPr>
              <p:cNvPr id="2" name="圖片 1">
                <a:extLst>
                  <a:ext uri="{FF2B5EF4-FFF2-40B4-BE49-F238E27FC236}">
                    <a16:creationId xmlns:a16="http://schemas.microsoft.com/office/drawing/2014/main" id="{8EC0EB83-496C-4918-A03B-B2BBB01DD5B3}"/>
                  </a:ext>
                </a:extLst>
              </p:cNvPr>
              <p:cNvPicPr>
                <a:picLocks noChangeAspect="1"/>
              </p:cNvPicPr>
              <p:nvPr/>
            </p:nvPicPr>
            <p:blipFill>
              <a:blip r:embed="rId5"/>
              <a:stretch>
                <a:fillRect/>
              </a:stretch>
            </p:blipFill>
            <p:spPr>
              <a:xfrm>
                <a:off x="1064558" y="3644271"/>
                <a:ext cx="3581260" cy="2493787"/>
              </a:xfrm>
              <a:prstGeom prst="rect">
                <a:avLst/>
              </a:prstGeom>
            </p:spPr>
          </p:pic>
          <p:sp>
            <p:nvSpPr>
              <p:cNvPr id="10" name="矩形 9">
                <a:extLst>
                  <a:ext uri="{FF2B5EF4-FFF2-40B4-BE49-F238E27FC236}">
                    <a16:creationId xmlns:a16="http://schemas.microsoft.com/office/drawing/2014/main" id="{51EDF5C6-4CBC-4D5E-BAE2-B8BE0BCF2EAD}"/>
                  </a:ext>
                </a:extLst>
              </p:cNvPr>
              <p:cNvSpPr/>
              <p:nvPr/>
            </p:nvSpPr>
            <p:spPr>
              <a:xfrm>
                <a:off x="4513277" y="3643375"/>
                <a:ext cx="142613" cy="19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0081B17E-C0B2-43E9-A841-D386FA1455CE}"/>
                  </a:ext>
                </a:extLst>
              </p:cNvPr>
              <p:cNvSpPr/>
              <p:nvPr/>
            </p:nvSpPr>
            <p:spPr>
              <a:xfrm>
                <a:off x="981513" y="3644271"/>
                <a:ext cx="269002" cy="159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cxnSp>
          <p:nvCxnSpPr>
            <p:cNvPr id="14" name="直線單箭頭接點 13">
              <a:extLst>
                <a:ext uri="{FF2B5EF4-FFF2-40B4-BE49-F238E27FC236}">
                  <a16:creationId xmlns:a16="http://schemas.microsoft.com/office/drawing/2014/main" id="{A621F038-1DAA-453E-B1E5-A1C27C0AF369}"/>
                </a:ext>
              </a:extLst>
            </p:cNvPr>
            <p:cNvCxnSpPr/>
            <p:nvPr/>
          </p:nvCxnSpPr>
          <p:spPr>
            <a:xfrm>
              <a:off x="2448881" y="4630723"/>
              <a:ext cx="0" cy="12919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100436C7-07A7-47C2-847B-510942C4D4F7}"/>
                </a:ext>
              </a:extLst>
            </p:cNvPr>
            <p:cNvSpPr txBox="1"/>
            <p:nvPr/>
          </p:nvSpPr>
          <p:spPr>
            <a:xfrm>
              <a:off x="2114026" y="5939406"/>
              <a:ext cx="659155" cy="369332"/>
            </a:xfrm>
            <a:prstGeom prst="rect">
              <a:avLst/>
            </a:prstGeom>
            <a:noFill/>
          </p:spPr>
          <p:txBody>
            <a:bodyPr wrap="none" rtlCol="0">
              <a:spAutoFit/>
            </a:bodyPr>
            <a:lstStyle/>
            <a:p>
              <a:r>
                <a:rPr lang="en-US" altLang="zh-TW" b="1" i="1" dirty="0"/>
                <a:t>PGF</a:t>
              </a:r>
              <a:endParaRPr lang="zh-TW" altLang="en-US" b="1" i="1" dirty="0"/>
            </a:p>
          </p:txBody>
        </p:sp>
      </p:grpSp>
      <p:pic>
        <p:nvPicPr>
          <p:cNvPr id="18" name="圖片 17">
            <a:extLst>
              <a:ext uri="{FF2B5EF4-FFF2-40B4-BE49-F238E27FC236}">
                <a16:creationId xmlns:a16="http://schemas.microsoft.com/office/drawing/2014/main" id="{F61B2DDF-279A-4AA8-BFEB-A82AD256F649}"/>
              </a:ext>
            </a:extLst>
          </p:cNvPr>
          <p:cNvPicPr>
            <a:picLocks noChangeAspect="1"/>
          </p:cNvPicPr>
          <p:nvPr/>
        </p:nvPicPr>
        <p:blipFill>
          <a:blip r:embed="rId6"/>
          <a:stretch>
            <a:fillRect/>
          </a:stretch>
        </p:blipFill>
        <p:spPr>
          <a:xfrm>
            <a:off x="2709632" y="5852448"/>
            <a:ext cx="4598625" cy="919724"/>
          </a:xfrm>
          <a:prstGeom prst="rect">
            <a:avLst/>
          </a:prstGeom>
        </p:spPr>
      </p:pic>
      <p:pic>
        <p:nvPicPr>
          <p:cNvPr id="19" name="圖片 18">
            <a:extLst>
              <a:ext uri="{FF2B5EF4-FFF2-40B4-BE49-F238E27FC236}">
                <a16:creationId xmlns:a16="http://schemas.microsoft.com/office/drawing/2014/main" id="{79E93216-5388-4BCA-A85B-251D1CCA2875}"/>
              </a:ext>
            </a:extLst>
          </p:cNvPr>
          <p:cNvPicPr>
            <a:picLocks noChangeAspect="1"/>
          </p:cNvPicPr>
          <p:nvPr/>
        </p:nvPicPr>
        <p:blipFill>
          <a:blip r:embed="rId7"/>
          <a:stretch>
            <a:fillRect/>
          </a:stretch>
        </p:blipFill>
        <p:spPr>
          <a:xfrm>
            <a:off x="8122641" y="4243825"/>
            <a:ext cx="3388419" cy="2493787"/>
          </a:xfrm>
          <a:prstGeom prst="rect">
            <a:avLst/>
          </a:prstGeom>
        </p:spPr>
      </p:pic>
      <p:grpSp>
        <p:nvGrpSpPr>
          <p:cNvPr id="40" name="群組 39">
            <a:extLst>
              <a:ext uri="{FF2B5EF4-FFF2-40B4-BE49-F238E27FC236}">
                <a16:creationId xmlns:a16="http://schemas.microsoft.com/office/drawing/2014/main" id="{8617B70C-21B2-4B2D-9958-39E202430C82}"/>
              </a:ext>
            </a:extLst>
          </p:cNvPr>
          <p:cNvGrpSpPr/>
          <p:nvPr/>
        </p:nvGrpSpPr>
        <p:grpSpPr>
          <a:xfrm>
            <a:off x="0" y="0"/>
            <a:ext cx="1440000" cy="540000"/>
            <a:chOff x="1486249" y="1822052"/>
            <a:chExt cx="1794295" cy="511612"/>
          </a:xfrm>
        </p:grpSpPr>
        <p:sp>
          <p:nvSpPr>
            <p:cNvPr id="41" name="矩形 40">
              <a:extLst>
                <a:ext uri="{FF2B5EF4-FFF2-40B4-BE49-F238E27FC236}">
                  <a16:creationId xmlns:a16="http://schemas.microsoft.com/office/drawing/2014/main" id="{D6A0E8CF-6B4A-4845-AB34-962B942A0D51}"/>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DC5F36"/>
                  </a:solidFill>
                  <a:latin typeface="Arial" panose="020B0604020202020204" pitchFamily="34" charset="0"/>
                  <a:cs typeface="Arial" panose="020B0604020202020204" pitchFamily="34" charset="0"/>
                </a:rPr>
                <a:t>Results</a:t>
              </a:r>
              <a:endParaRPr lang="zh-TW" altLang="en-US" sz="2000" b="1" dirty="0">
                <a:solidFill>
                  <a:srgbClr val="DC5F36"/>
                </a:solidFill>
                <a:latin typeface="Arial" panose="020B0604020202020204" pitchFamily="34" charset="0"/>
                <a:cs typeface="Arial" panose="020B0604020202020204" pitchFamily="34" charset="0"/>
              </a:endParaRPr>
            </a:p>
          </p:txBody>
        </p:sp>
        <p:sp>
          <p:nvSpPr>
            <p:cNvPr id="42" name="矩形 41">
              <a:extLst>
                <a:ext uri="{FF2B5EF4-FFF2-40B4-BE49-F238E27FC236}">
                  <a16:creationId xmlns:a16="http://schemas.microsoft.com/office/drawing/2014/main" id="{9530DDC6-B10A-41A2-A2C0-160AA0DCAB98}"/>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43" name="矩形: 圓角 42">
            <a:extLst>
              <a:ext uri="{FF2B5EF4-FFF2-40B4-BE49-F238E27FC236}">
                <a16:creationId xmlns:a16="http://schemas.microsoft.com/office/drawing/2014/main" id="{DD029F74-7BD9-4F9A-8CBD-7A55AE795A37}"/>
              </a:ext>
            </a:extLst>
          </p:cNvPr>
          <p:cNvSpPr/>
          <p:nvPr/>
        </p:nvSpPr>
        <p:spPr>
          <a:xfrm>
            <a:off x="17584" y="609650"/>
            <a:ext cx="1980000" cy="363985"/>
          </a:xfrm>
          <a:prstGeom prst="roundRect">
            <a:avLst>
              <a:gd name="adj" fmla="val 18972"/>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CircALG1</a:t>
            </a:r>
            <a:endParaRPr lang="zh-TW" altLang="en-US" b="1" i="1" dirty="0">
              <a:solidFill>
                <a:sysClr val="windowText" lastClr="000000"/>
              </a:solidFill>
              <a:latin typeface="Arial" panose="020B0604020202020204" pitchFamily="34" charset="0"/>
              <a:cs typeface="Arial" panose="020B0604020202020204" pitchFamily="34" charset="0"/>
            </a:endParaRPr>
          </a:p>
        </p:txBody>
      </p:sp>
      <p:sp>
        <p:nvSpPr>
          <p:cNvPr id="44" name="矩形: 圓角 43">
            <a:extLst>
              <a:ext uri="{FF2B5EF4-FFF2-40B4-BE49-F238E27FC236}">
                <a16:creationId xmlns:a16="http://schemas.microsoft.com/office/drawing/2014/main" id="{AAB902AD-59E8-48D2-A594-D695B6CA49BF}"/>
              </a:ext>
            </a:extLst>
          </p:cNvPr>
          <p:cNvSpPr/>
          <p:nvPr/>
        </p:nvSpPr>
        <p:spPr>
          <a:xfrm>
            <a:off x="8842801" y="692126"/>
            <a:ext cx="1948102"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RNA Pulldown</a:t>
            </a:r>
            <a:endParaRPr lang="zh-TW" altLang="en-US" b="1" dirty="0">
              <a:solidFill>
                <a:sysClr val="windowText" lastClr="000000"/>
              </a:solidFill>
              <a:latin typeface="Arial" panose="020B0604020202020204" pitchFamily="34" charset="0"/>
              <a:cs typeface="Arial" panose="020B0604020202020204" pitchFamily="34" charset="0"/>
            </a:endParaRPr>
          </a:p>
        </p:txBody>
      </p:sp>
      <p:grpSp>
        <p:nvGrpSpPr>
          <p:cNvPr id="45" name="群組 44">
            <a:extLst>
              <a:ext uri="{FF2B5EF4-FFF2-40B4-BE49-F238E27FC236}">
                <a16:creationId xmlns:a16="http://schemas.microsoft.com/office/drawing/2014/main" id="{BA02EDA7-635E-48DA-997D-7BFD926CFEE3}"/>
              </a:ext>
            </a:extLst>
          </p:cNvPr>
          <p:cNvGrpSpPr/>
          <p:nvPr/>
        </p:nvGrpSpPr>
        <p:grpSpPr>
          <a:xfrm>
            <a:off x="277456" y="1344214"/>
            <a:ext cx="1428596" cy="4587243"/>
            <a:chOff x="277456" y="1344214"/>
            <a:chExt cx="1428596" cy="4587243"/>
          </a:xfrm>
        </p:grpSpPr>
        <p:grpSp>
          <p:nvGrpSpPr>
            <p:cNvPr id="46" name="群組 45">
              <a:extLst>
                <a:ext uri="{FF2B5EF4-FFF2-40B4-BE49-F238E27FC236}">
                  <a16:creationId xmlns:a16="http://schemas.microsoft.com/office/drawing/2014/main" id="{ECBC3CD6-6831-400D-82AE-BFD8C30CEF93}"/>
                </a:ext>
              </a:extLst>
            </p:cNvPr>
            <p:cNvGrpSpPr/>
            <p:nvPr/>
          </p:nvGrpSpPr>
          <p:grpSpPr>
            <a:xfrm>
              <a:off x="277456" y="1344214"/>
              <a:ext cx="1428596" cy="4587243"/>
              <a:chOff x="10244321" y="1790183"/>
              <a:chExt cx="1428596" cy="4587243"/>
            </a:xfrm>
          </p:grpSpPr>
          <p:sp>
            <p:nvSpPr>
              <p:cNvPr id="49" name="文字方塊 48">
                <a:extLst>
                  <a:ext uri="{FF2B5EF4-FFF2-40B4-BE49-F238E27FC236}">
                    <a16:creationId xmlns:a16="http://schemas.microsoft.com/office/drawing/2014/main" id="{246EFBFC-03A3-49D7-B4E1-670274F51FDC}"/>
                  </a:ext>
                </a:extLst>
              </p:cNvPr>
              <p:cNvSpPr txBox="1"/>
              <p:nvPr/>
            </p:nvSpPr>
            <p:spPr>
              <a:xfrm>
                <a:off x="10353325" y="1790183"/>
                <a:ext cx="1210588" cy="369332"/>
              </a:xfrm>
              <a:prstGeom prst="rect">
                <a:avLst/>
              </a:prstGeom>
              <a:noFill/>
            </p:spPr>
            <p:txBody>
              <a:bodyPr wrap="none" rtlCol="0">
                <a:spAutoFit/>
              </a:bodyPr>
              <a:lstStyle/>
              <a:p>
                <a:r>
                  <a:rPr lang="en-US" altLang="zh-TW" b="1" i="1" dirty="0"/>
                  <a:t>circALG1</a:t>
                </a:r>
                <a:endParaRPr lang="zh-TW" altLang="en-US" b="1" i="1" dirty="0"/>
              </a:p>
            </p:txBody>
          </p:sp>
          <p:sp>
            <p:nvSpPr>
              <p:cNvPr id="51" name="文字方塊 50">
                <a:extLst>
                  <a:ext uri="{FF2B5EF4-FFF2-40B4-BE49-F238E27FC236}">
                    <a16:creationId xmlns:a16="http://schemas.microsoft.com/office/drawing/2014/main" id="{1745FA6C-BEE9-49EA-9AFF-07D2599CE682}"/>
                  </a:ext>
                </a:extLst>
              </p:cNvPr>
              <p:cNvSpPr txBox="1"/>
              <p:nvPr/>
            </p:nvSpPr>
            <p:spPr>
              <a:xfrm>
                <a:off x="10244321" y="3121920"/>
                <a:ext cx="1428596" cy="369332"/>
              </a:xfrm>
              <a:prstGeom prst="rect">
                <a:avLst/>
              </a:prstGeom>
              <a:noFill/>
            </p:spPr>
            <p:txBody>
              <a:bodyPr wrap="none" rtlCol="0">
                <a:spAutoFit/>
              </a:bodyPr>
              <a:lstStyle/>
              <a:p>
                <a:r>
                  <a:rPr lang="en-US" altLang="zh-TW" b="1" i="1" dirty="0"/>
                  <a:t>miR-342-5p</a:t>
                </a:r>
                <a:endParaRPr lang="zh-TW" altLang="en-US" b="1" i="1" dirty="0"/>
              </a:p>
            </p:txBody>
          </p:sp>
          <p:sp>
            <p:nvSpPr>
              <p:cNvPr id="52" name="文字方塊 51">
                <a:extLst>
                  <a:ext uri="{FF2B5EF4-FFF2-40B4-BE49-F238E27FC236}">
                    <a16:creationId xmlns:a16="http://schemas.microsoft.com/office/drawing/2014/main" id="{B8DD5CE0-5592-414B-AC22-92892006B3D5}"/>
                  </a:ext>
                </a:extLst>
              </p:cNvPr>
              <p:cNvSpPr txBox="1"/>
              <p:nvPr/>
            </p:nvSpPr>
            <p:spPr>
              <a:xfrm>
                <a:off x="10629042" y="4432913"/>
                <a:ext cx="659155" cy="369332"/>
              </a:xfrm>
              <a:prstGeom prst="rect">
                <a:avLst/>
              </a:prstGeom>
              <a:noFill/>
            </p:spPr>
            <p:txBody>
              <a:bodyPr wrap="none" rtlCol="0">
                <a:spAutoFit/>
              </a:bodyPr>
              <a:lstStyle/>
              <a:p>
                <a:r>
                  <a:rPr lang="en-US" altLang="zh-TW" b="1" i="1" dirty="0"/>
                  <a:t>PGF</a:t>
                </a:r>
                <a:endParaRPr lang="zh-TW" altLang="en-US" b="1" i="1" dirty="0"/>
              </a:p>
            </p:txBody>
          </p:sp>
          <p:grpSp>
            <p:nvGrpSpPr>
              <p:cNvPr id="53" name="群組 52">
                <a:extLst>
                  <a:ext uri="{FF2B5EF4-FFF2-40B4-BE49-F238E27FC236}">
                    <a16:creationId xmlns:a16="http://schemas.microsoft.com/office/drawing/2014/main" id="{0D4CA204-FE8C-4B03-9D57-82068C7C3EBE}"/>
                  </a:ext>
                </a:extLst>
              </p:cNvPr>
              <p:cNvGrpSpPr/>
              <p:nvPr/>
            </p:nvGrpSpPr>
            <p:grpSpPr>
              <a:xfrm>
                <a:off x="10803423" y="3645284"/>
                <a:ext cx="310393" cy="633597"/>
                <a:chOff x="9748007" y="3208561"/>
                <a:chExt cx="310393" cy="633597"/>
              </a:xfrm>
            </p:grpSpPr>
            <p:cxnSp>
              <p:nvCxnSpPr>
                <p:cNvPr id="55" name="直線接點 54">
                  <a:extLst>
                    <a:ext uri="{FF2B5EF4-FFF2-40B4-BE49-F238E27FC236}">
                      <a16:creationId xmlns:a16="http://schemas.microsoft.com/office/drawing/2014/main" id="{C7C42498-DD4C-4D0B-8734-8C08A3AA8FB3}"/>
                    </a:ext>
                  </a:extLst>
                </p:cNvPr>
                <p:cNvCxnSpPr>
                  <a:cxnSpLocks/>
                </p:cNvCxnSpPr>
                <p:nvPr/>
              </p:nvCxnSpPr>
              <p:spPr>
                <a:xfrm>
                  <a:off x="9907398" y="3208561"/>
                  <a:ext cx="0" cy="633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45FF9BF4-D004-4779-9CD9-BE9960AE59BC}"/>
                    </a:ext>
                  </a:extLst>
                </p:cNvPr>
                <p:cNvCxnSpPr/>
                <p:nvPr/>
              </p:nvCxnSpPr>
              <p:spPr>
                <a:xfrm>
                  <a:off x="9748007" y="3828905"/>
                  <a:ext cx="3103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文字方塊 53">
                <a:extLst>
                  <a:ext uri="{FF2B5EF4-FFF2-40B4-BE49-F238E27FC236}">
                    <a16:creationId xmlns:a16="http://schemas.microsoft.com/office/drawing/2014/main" id="{03979AFF-3434-4596-B27E-15BA4EAE954E}"/>
                  </a:ext>
                </a:extLst>
              </p:cNvPr>
              <p:cNvSpPr txBox="1"/>
              <p:nvPr/>
            </p:nvSpPr>
            <p:spPr>
              <a:xfrm>
                <a:off x="10346913" y="5731095"/>
                <a:ext cx="1223412" cy="646331"/>
              </a:xfrm>
              <a:prstGeom prst="rect">
                <a:avLst/>
              </a:prstGeom>
              <a:noFill/>
            </p:spPr>
            <p:txBody>
              <a:bodyPr wrap="none" rtlCol="0">
                <a:spAutoFit/>
              </a:bodyPr>
              <a:lstStyle/>
              <a:p>
                <a:pPr algn="ctr"/>
                <a:r>
                  <a:rPr lang="en-US" altLang="zh-TW" b="1" dirty="0"/>
                  <a:t>Migration</a:t>
                </a:r>
              </a:p>
              <a:p>
                <a:pPr algn="ctr"/>
                <a:r>
                  <a:rPr lang="en-US" altLang="zh-TW" b="1" dirty="0"/>
                  <a:t>Invasion</a:t>
                </a:r>
                <a:endParaRPr lang="zh-TW" altLang="en-US" b="1" dirty="0"/>
              </a:p>
            </p:txBody>
          </p:sp>
        </p:grpSp>
        <p:cxnSp>
          <p:nvCxnSpPr>
            <p:cNvPr id="47" name="直線接點 46">
              <a:extLst>
                <a:ext uri="{FF2B5EF4-FFF2-40B4-BE49-F238E27FC236}">
                  <a16:creationId xmlns:a16="http://schemas.microsoft.com/office/drawing/2014/main" id="{94472558-E615-402F-975B-32537A4C4C61}"/>
                </a:ext>
              </a:extLst>
            </p:cNvPr>
            <p:cNvCxnSpPr>
              <a:cxnSpLocks/>
            </p:cNvCxnSpPr>
            <p:nvPr/>
          </p:nvCxnSpPr>
          <p:spPr>
            <a:xfrm>
              <a:off x="991754" y="4482425"/>
              <a:ext cx="0" cy="633597"/>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57" name="矩形: 圓角 56">
            <a:extLst>
              <a:ext uri="{FF2B5EF4-FFF2-40B4-BE49-F238E27FC236}">
                <a16:creationId xmlns:a16="http://schemas.microsoft.com/office/drawing/2014/main" id="{F0927FD8-E8C4-4A64-995F-96A24E4376D3}"/>
              </a:ext>
            </a:extLst>
          </p:cNvPr>
          <p:cNvSpPr/>
          <p:nvPr/>
        </p:nvSpPr>
        <p:spPr>
          <a:xfrm>
            <a:off x="8768816" y="3654420"/>
            <a:ext cx="2096071"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Luciferase Assay</a:t>
            </a:r>
            <a:endParaRPr lang="zh-TW" altLang="en-US" b="1" dirty="0">
              <a:solidFill>
                <a:sysClr val="windowText" lastClr="000000"/>
              </a:solidFill>
              <a:latin typeface="Arial" panose="020B0604020202020204" pitchFamily="34" charset="0"/>
              <a:cs typeface="Arial" panose="020B0604020202020204" pitchFamily="34" charset="0"/>
            </a:endParaRPr>
          </a:p>
        </p:txBody>
      </p:sp>
      <p:cxnSp>
        <p:nvCxnSpPr>
          <p:cNvPr id="33" name="直線接點 32">
            <a:extLst>
              <a:ext uri="{FF2B5EF4-FFF2-40B4-BE49-F238E27FC236}">
                <a16:creationId xmlns:a16="http://schemas.microsoft.com/office/drawing/2014/main" id="{6401B589-7868-4399-8949-8C03C0D15410}"/>
              </a:ext>
            </a:extLst>
          </p:cNvPr>
          <p:cNvCxnSpPr>
            <a:cxnSpLocks/>
          </p:cNvCxnSpPr>
          <p:nvPr/>
        </p:nvCxnSpPr>
        <p:spPr>
          <a:xfrm>
            <a:off x="991754" y="1847380"/>
            <a:ext cx="0" cy="633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B30C5BD7-5CBB-4CAD-BEB8-EAB3A8A76BF2}"/>
              </a:ext>
            </a:extLst>
          </p:cNvPr>
          <p:cNvCxnSpPr/>
          <p:nvPr/>
        </p:nvCxnSpPr>
        <p:spPr>
          <a:xfrm>
            <a:off x="832363" y="2467724"/>
            <a:ext cx="3103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5802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43</a:t>
            </a:fld>
            <a:endParaRPr lang="zh-TW" altLang="en-US"/>
          </a:p>
        </p:txBody>
      </p:sp>
      <p:sp>
        <p:nvSpPr>
          <p:cNvPr id="7" name="矩形 6">
            <a:extLst>
              <a:ext uri="{FF2B5EF4-FFF2-40B4-BE49-F238E27FC236}">
                <a16:creationId xmlns:a16="http://schemas.microsoft.com/office/drawing/2014/main" id="{ABB4D885-C105-4705-87FD-86AEFBACCE3E}"/>
              </a:ext>
            </a:extLst>
          </p:cNvPr>
          <p:cNvSpPr/>
          <p:nvPr/>
        </p:nvSpPr>
        <p:spPr>
          <a:xfrm>
            <a:off x="1799998" y="85828"/>
            <a:ext cx="10062035"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PGF </a:t>
            </a:r>
            <a:r>
              <a:rPr lang="en-US" altLang="zh-TW" sz="2400" b="1" dirty="0">
                <a:latin typeface="Arial" panose="020B0604020202020204" pitchFamily="34" charset="0"/>
                <a:cs typeface="Arial" panose="020B0604020202020204" pitchFamily="34" charset="0"/>
              </a:rPr>
              <a:t>was a Downstream Target of the </a:t>
            </a:r>
            <a:r>
              <a:rPr lang="en-US" altLang="zh-TW" sz="2400" b="1" i="1" dirty="0">
                <a:latin typeface="Arial" panose="020B0604020202020204" pitchFamily="34" charset="0"/>
                <a:cs typeface="Arial" panose="020B0604020202020204" pitchFamily="34" charset="0"/>
              </a:rPr>
              <a:t>CircALG1/miR-342-5p </a:t>
            </a:r>
            <a:r>
              <a:rPr lang="en-US" altLang="zh-TW" sz="2400" b="1" dirty="0">
                <a:latin typeface="Arial" panose="020B0604020202020204" pitchFamily="34" charset="0"/>
                <a:cs typeface="Arial" panose="020B0604020202020204" pitchFamily="34" charset="0"/>
              </a:rPr>
              <a:t>Axis</a:t>
            </a:r>
            <a:endParaRPr lang="zh-TW" altLang="en-US" sz="2400" b="1" dirty="0">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960A3450-9D8C-4C22-8122-9908ADDD6526}"/>
              </a:ext>
            </a:extLst>
          </p:cNvPr>
          <p:cNvPicPr>
            <a:picLocks noChangeAspect="1"/>
          </p:cNvPicPr>
          <p:nvPr/>
        </p:nvPicPr>
        <p:blipFill>
          <a:blip r:embed="rId3"/>
          <a:stretch>
            <a:fillRect/>
          </a:stretch>
        </p:blipFill>
        <p:spPr>
          <a:xfrm>
            <a:off x="1902285" y="863269"/>
            <a:ext cx="10062035" cy="2734516"/>
          </a:xfrm>
          <a:prstGeom prst="rect">
            <a:avLst/>
          </a:prstGeom>
        </p:spPr>
      </p:pic>
      <p:pic>
        <p:nvPicPr>
          <p:cNvPr id="4" name="圖片 3">
            <a:extLst>
              <a:ext uri="{FF2B5EF4-FFF2-40B4-BE49-F238E27FC236}">
                <a16:creationId xmlns:a16="http://schemas.microsoft.com/office/drawing/2014/main" id="{017A47F6-BCF3-42D4-8742-D9529F45B3BE}"/>
              </a:ext>
            </a:extLst>
          </p:cNvPr>
          <p:cNvPicPr>
            <a:picLocks noChangeAspect="1"/>
          </p:cNvPicPr>
          <p:nvPr/>
        </p:nvPicPr>
        <p:blipFill>
          <a:blip r:embed="rId4"/>
          <a:stretch>
            <a:fillRect/>
          </a:stretch>
        </p:blipFill>
        <p:spPr>
          <a:xfrm>
            <a:off x="3020146" y="3903850"/>
            <a:ext cx="3311696" cy="2664195"/>
          </a:xfrm>
          <a:prstGeom prst="rect">
            <a:avLst/>
          </a:prstGeom>
        </p:spPr>
      </p:pic>
      <p:pic>
        <p:nvPicPr>
          <p:cNvPr id="5" name="圖片 4">
            <a:extLst>
              <a:ext uri="{FF2B5EF4-FFF2-40B4-BE49-F238E27FC236}">
                <a16:creationId xmlns:a16="http://schemas.microsoft.com/office/drawing/2014/main" id="{8D028E64-F071-4764-926B-CEF375C07903}"/>
              </a:ext>
            </a:extLst>
          </p:cNvPr>
          <p:cNvPicPr>
            <a:picLocks noChangeAspect="1"/>
          </p:cNvPicPr>
          <p:nvPr/>
        </p:nvPicPr>
        <p:blipFill>
          <a:blip r:embed="rId5"/>
          <a:stretch>
            <a:fillRect/>
          </a:stretch>
        </p:blipFill>
        <p:spPr>
          <a:xfrm>
            <a:off x="7697354" y="3841278"/>
            <a:ext cx="3502892" cy="2789340"/>
          </a:xfrm>
          <a:prstGeom prst="rect">
            <a:avLst/>
          </a:prstGeom>
        </p:spPr>
      </p:pic>
      <p:grpSp>
        <p:nvGrpSpPr>
          <p:cNvPr id="22" name="群組 21">
            <a:extLst>
              <a:ext uri="{FF2B5EF4-FFF2-40B4-BE49-F238E27FC236}">
                <a16:creationId xmlns:a16="http://schemas.microsoft.com/office/drawing/2014/main" id="{3FD7D06E-E9EA-4DE8-B21E-0DA8E8CAA67D}"/>
              </a:ext>
            </a:extLst>
          </p:cNvPr>
          <p:cNvGrpSpPr/>
          <p:nvPr/>
        </p:nvGrpSpPr>
        <p:grpSpPr>
          <a:xfrm>
            <a:off x="0" y="0"/>
            <a:ext cx="1440000" cy="540000"/>
            <a:chOff x="1486249" y="1822052"/>
            <a:chExt cx="1794295" cy="511612"/>
          </a:xfrm>
        </p:grpSpPr>
        <p:sp>
          <p:nvSpPr>
            <p:cNvPr id="23" name="矩形 22">
              <a:extLst>
                <a:ext uri="{FF2B5EF4-FFF2-40B4-BE49-F238E27FC236}">
                  <a16:creationId xmlns:a16="http://schemas.microsoft.com/office/drawing/2014/main" id="{B95A7519-62BB-4340-B02B-B393FF949751}"/>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DC5F36"/>
                  </a:solidFill>
                  <a:latin typeface="Arial" panose="020B0604020202020204" pitchFamily="34" charset="0"/>
                  <a:cs typeface="Arial" panose="020B0604020202020204" pitchFamily="34" charset="0"/>
                </a:rPr>
                <a:t>Results</a:t>
              </a:r>
              <a:endParaRPr lang="zh-TW" altLang="en-US" sz="2000" b="1" dirty="0">
                <a:solidFill>
                  <a:srgbClr val="DC5F36"/>
                </a:solidFill>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E0E4F9FF-8E33-4F7D-9353-9F2C213221BA}"/>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5" name="矩形: 圓角 24">
            <a:extLst>
              <a:ext uri="{FF2B5EF4-FFF2-40B4-BE49-F238E27FC236}">
                <a16:creationId xmlns:a16="http://schemas.microsoft.com/office/drawing/2014/main" id="{A943BFD5-0D57-4148-BB8A-A744B100ACB1}"/>
              </a:ext>
            </a:extLst>
          </p:cNvPr>
          <p:cNvSpPr/>
          <p:nvPr/>
        </p:nvSpPr>
        <p:spPr>
          <a:xfrm>
            <a:off x="17584" y="609650"/>
            <a:ext cx="1980000" cy="363985"/>
          </a:xfrm>
          <a:prstGeom prst="roundRect">
            <a:avLst>
              <a:gd name="adj" fmla="val 18972"/>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CircALG1</a:t>
            </a:r>
            <a:endParaRPr lang="zh-TW" altLang="en-US" b="1" i="1" dirty="0">
              <a:solidFill>
                <a:sysClr val="windowText" lastClr="000000"/>
              </a:solidFill>
              <a:latin typeface="Arial" panose="020B0604020202020204" pitchFamily="34" charset="0"/>
              <a:cs typeface="Arial" panose="020B0604020202020204" pitchFamily="34" charset="0"/>
            </a:endParaRPr>
          </a:p>
        </p:txBody>
      </p:sp>
      <p:grpSp>
        <p:nvGrpSpPr>
          <p:cNvPr id="9" name="群組 8">
            <a:extLst>
              <a:ext uri="{FF2B5EF4-FFF2-40B4-BE49-F238E27FC236}">
                <a16:creationId xmlns:a16="http://schemas.microsoft.com/office/drawing/2014/main" id="{289C7EB6-5A29-4448-9DFD-218FBC767309}"/>
              </a:ext>
            </a:extLst>
          </p:cNvPr>
          <p:cNvGrpSpPr/>
          <p:nvPr/>
        </p:nvGrpSpPr>
        <p:grpSpPr>
          <a:xfrm>
            <a:off x="277456" y="1344214"/>
            <a:ext cx="1428596" cy="4587243"/>
            <a:chOff x="277456" y="1344214"/>
            <a:chExt cx="1428596" cy="4587243"/>
          </a:xfrm>
        </p:grpSpPr>
        <p:grpSp>
          <p:nvGrpSpPr>
            <p:cNvPr id="8" name="群組 7">
              <a:extLst>
                <a:ext uri="{FF2B5EF4-FFF2-40B4-BE49-F238E27FC236}">
                  <a16:creationId xmlns:a16="http://schemas.microsoft.com/office/drawing/2014/main" id="{4359F546-44A5-4EBB-9AB0-BAA39064104B}"/>
                </a:ext>
              </a:extLst>
            </p:cNvPr>
            <p:cNvGrpSpPr/>
            <p:nvPr/>
          </p:nvGrpSpPr>
          <p:grpSpPr>
            <a:xfrm>
              <a:off x="277456" y="1344214"/>
              <a:ext cx="1428596" cy="4587243"/>
              <a:chOff x="10244321" y="1790183"/>
              <a:chExt cx="1428596" cy="4587243"/>
            </a:xfrm>
          </p:grpSpPr>
          <p:sp>
            <p:nvSpPr>
              <p:cNvPr id="12" name="文字方塊 11">
                <a:extLst>
                  <a:ext uri="{FF2B5EF4-FFF2-40B4-BE49-F238E27FC236}">
                    <a16:creationId xmlns:a16="http://schemas.microsoft.com/office/drawing/2014/main" id="{48F28A8D-FACE-4D5C-9E60-8C3FAD8E7AAA}"/>
                  </a:ext>
                </a:extLst>
              </p:cNvPr>
              <p:cNvSpPr txBox="1"/>
              <p:nvPr/>
            </p:nvSpPr>
            <p:spPr>
              <a:xfrm>
                <a:off x="10353325" y="1790183"/>
                <a:ext cx="1210588" cy="369332"/>
              </a:xfrm>
              <a:prstGeom prst="rect">
                <a:avLst/>
              </a:prstGeom>
              <a:noFill/>
            </p:spPr>
            <p:txBody>
              <a:bodyPr wrap="none" rtlCol="0">
                <a:spAutoFit/>
              </a:bodyPr>
              <a:lstStyle/>
              <a:p>
                <a:r>
                  <a:rPr lang="en-US" altLang="zh-TW" b="1" i="1" dirty="0"/>
                  <a:t>circALG1</a:t>
                </a:r>
                <a:endParaRPr lang="zh-TW" altLang="en-US" b="1" i="1" dirty="0"/>
              </a:p>
            </p:txBody>
          </p:sp>
          <p:sp>
            <p:nvSpPr>
              <p:cNvPr id="14" name="文字方塊 13">
                <a:extLst>
                  <a:ext uri="{FF2B5EF4-FFF2-40B4-BE49-F238E27FC236}">
                    <a16:creationId xmlns:a16="http://schemas.microsoft.com/office/drawing/2014/main" id="{276F3D76-4575-4AE1-ACA1-47B846E3CB8F}"/>
                  </a:ext>
                </a:extLst>
              </p:cNvPr>
              <p:cNvSpPr txBox="1"/>
              <p:nvPr/>
            </p:nvSpPr>
            <p:spPr>
              <a:xfrm>
                <a:off x="10244321" y="3121920"/>
                <a:ext cx="1428596" cy="369332"/>
              </a:xfrm>
              <a:prstGeom prst="rect">
                <a:avLst/>
              </a:prstGeom>
              <a:noFill/>
            </p:spPr>
            <p:txBody>
              <a:bodyPr wrap="none" rtlCol="0">
                <a:spAutoFit/>
              </a:bodyPr>
              <a:lstStyle/>
              <a:p>
                <a:r>
                  <a:rPr lang="en-US" altLang="zh-TW" b="1" i="1" dirty="0"/>
                  <a:t>miR-342-5p</a:t>
                </a:r>
                <a:endParaRPr lang="zh-TW" altLang="en-US" b="1" i="1" dirty="0"/>
              </a:p>
            </p:txBody>
          </p:sp>
          <p:sp>
            <p:nvSpPr>
              <p:cNvPr id="15" name="文字方塊 14">
                <a:extLst>
                  <a:ext uri="{FF2B5EF4-FFF2-40B4-BE49-F238E27FC236}">
                    <a16:creationId xmlns:a16="http://schemas.microsoft.com/office/drawing/2014/main" id="{46283964-D3A8-4DC7-9291-B4024F49C1A3}"/>
                  </a:ext>
                </a:extLst>
              </p:cNvPr>
              <p:cNvSpPr txBox="1"/>
              <p:nvPr/>
            </p:nvSpPr>
            <p:spPr>
              <a:xfrm>
                <a:off x="10629042" y="4432913"/>
                <a:ext cx="659155" cy="369332"/>
              </a:xfrm>
              <a:prstGeom prst="rect">
                <a:avLst/>
              </a:prstGeom>
              <a:noFill/>
            </p:spPr>
            <p:txBody>
              <a:bodyPr wrap="none" rtlCol="0">
                <a:spAutoFit/>
              </a:bodyPr>
              <a:lstStyle/>
              <a:p>
                <a:r>
                  <a:rPr lang="en-US" altLang="zh-TW" b="1" i="1" dirty="0"/>
                  <a:t>PGF</a:t>
                </a:r>
                <a:endParaRPr lang="zh-TW" altLang="en-US" b="1" i="1" dirty="0"/>
              </a:p>
            </p:txBody>
          </p:sp>
          <p:grpSp>
            <p:nvGrpSpPr>
              <p:cNvPr id="16" name="群組 15">
                <a:extLst>
                  <a:ext uri="{FF2B5EF4-FFF2-40B4-BE49-F238E27FC236}">
                    <a16:creationId xmlns:a16="http://schemas.microsoft.com/office/drawing/2014/main" id="{27FFD67D-7373-464E-B614-63A46998E376}"/>
                  </a:ext>
                </a:extLst>
              </p:cNvPr>
              <p:cNvGrpSpPr/>
              <p:nvPr/>
            </p:nvGrpSpPr>
            <p:grpSpPr>
              <a:xfrm>
                <a:off x="10803423" y="3645284"/>
                <a:ext cx="310393" cy="633597"/>
                <a:chOff x="9748007" y="3208561"/>
                <a:chExt cx="310393" cy="633597"/>
              </a:xfrm>
            </p:grpSpPr>
            <p:cxnSp>
              <p:nvCxnSpPr>
                <p:cNvPr id="17" name="直線接點 16">
                  <a:extLst>
                    <a:ext uri="{FF2B5EF4-FFF2-40B4-BE49-F238E27FC236}">
                      <a16:creationId xmlns:a16="http://schemas.microsoft.com/office/drawing/2014/main" id="{5263F86F-67F7-4567-B87A-D53693ED50D7}"/>
                    </a:ext>
                  </a:extLst>
                </p:cNvPr>
                <p:cNvCxnSpPr>
                  <a:cxnSpLocks/>
                </p:cNvCxnSpPr>
                <p:nvPr/>
              </p:nvCxnSpPr>
              <p:spPr>
                <a:xfrm>
                  <a:off x="9907398" y="3208561"/>
                  <a:ext cx="0" cy="633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E93C884B-0A72-49BA-A89A-02165EF09085}"/>
                    </a:ext>
                  </a:extLst>
                </p:cNvPr>
                <p:cNvCxnSpPr/>
                <p:nvPr/>
              </p:nvCxnSpPr>
              <p:spPr>
                <a:xfrm>
                  <a:off x="9748007" y="3828905"/>
                  <a:ext cx="3103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文字方塊 5">
                <a:extLst>
                  <a:ext uri="{FF2B5EF4-FFF2-40B4-BE49-F238E27FC236}">
                    <a16:creationId xmlns:a16="http://schemas.microsoft.com/office/drawing/2014/main" id="{C34D5C1E-885C-4628-9B64-33ECFC60C657}"/>
                  </a:ext>
                </a:extLst>
              </p:cNvPr>
              <p:cNvSpPr txBox="1"/>
              <p:nvPr/>
            </p:nvSpPr>
            <p:spPr>
              <a:xfrm>
                <a:off x="10346913" y="5731095"/>
                <a:ext cx="1223412" cy="646331"/>
              </a:xfrm>
              <a:prstGeom prst="rect">
                <a:avLst/>
              </a:prstGeom>
              <a:noFill/>
            </p:spPr>
            <p:txBody>
              <a:bodyPr wrap="none" rtlCol="0">
                <a:spAutoFit/>
              </a:bodyPr>
              <a:lstStyle/>
              <a:p>
                <a:pPr algn="ctr"/>
                <a:r>
                  <a:rPr lang="en-US" altLang="zh-TW" b="1" dirty="0"/>
                  <a:t>Migration</a:t>
                </a:r>
              </a:p>
              <a:p>
                <a:pPr algn="ctr"/>
                <a:r>
                  <a:rPr lang="en-US" altLang="zh-TW" b="1" dirty="0"/>
                  <a:t>Invasion</a:t>
                </a:r>
                <a:endParaRPr lang="zh-TW" altLang="en-US" b="1" dirty="0"/>
              </a:p>
            </p:txBody>
          </p:sp>
        </p:grpSp>
        <p:cxnSp>
          <p:nvCxnSpPr>
            <p:cNvPr id="26" name="直線接點 25">
              <a:extLst>
                <a:ext uri="{FF2B5EF4-FFF2-40B4-BE49-F238E27FC236}">
                  <a16:creationId xmlns:a16="http://schemas.microsoft.com/office/drawing/2014/main" id="{289EF6AC-F6E4-43E2-9A26-1D3FE87D6017}"/>
                </a:ext>
              </a:extLst>
            </p:cNvPr>
            <p:cNvCxnSpPr>
              <a:cxnSpLocks/>
            </p:cNvCxnSpPr>
            <p:nvPr/>
          </p:nvCxnSpPr>
          <p:spPr>
            <a:xfrm>
              <a:off x="991754" y="4482425"/>
              <a:ext cx="0" cy="633597"/>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28" name="直線接點 27">
            <a:extLst>
              <a:ext uri="{FF2B5EF4-FFF2-40B4-BE49-F238E27FC236}">
                <a16:creationId xmlns:a16="http://schemas.microsoft.com/office/drawing/2014/main" id="{CC8941B9-3178-481D-8248-45FACD8B2EA2}"/>
              </a:ext>
            </a:extLst>
          </p:cNvPr>
          <p:cNvCxnSpPr>
            <a:cxnSpLocks/>
          </p:cNvCxnSpPr>
          <p:nvPr/>
        </p:nvCxnSpPr>
        <p:spPr>
          <a:xfrm>
            <a:off x="991754" y="1837547"/>
            <a:ext cx="0" cy="633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88616BF3-2BA2-47BD-990E-A0BBDE30620E}"/>
              </a:ext>
            </a:extLst>
          </p:cNvPr>
          <p:cNvCxnSpPr/>
          <p:nvPr/>
        </p:nvCxnSpPr>
        <p:spPr>
          <a:xfrm>
            <a:off x="832363" y="2457891"/>
            <a:ext cx="3103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3588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7323330-3AF0-48F1-9C55-83D9B6625FFA}"/>
              </a:ext>
            </a:extLst>
          </p:cNvPr>
          <p:cNvPicPr>
            <a:picLocks noChangeAspect="1"/>
          </p:cNvPicPr>
          <p:nvPr/>
        </p:nvPicPr>
        <p:blipFill rotWithShape="1">
          <a:blip r:embed="rId3">
            <a:extLst>
              <a:ext uri="{28A0092B-C50C-407E-A947-70E740481C1C}">
                <a14:useLocalDpi xmlns:a14="http://schemas.microsoft.com/office/drawing/2010/main" val="0"/>
              </a:ext>
            </a:extLst>
          </a:blip>
          <a:srcRect t="3058" r="436" b="8257"/>
          <a:stretch/>
        </p:blipFill>
        <p:spPr>
          <a:xfrm>
            <a:off x="1" y="886470"/>
            <a:ext cx="12191999" cy="5979918"/>
          </a:xfrm>
          <a:prstGeom prst="rect">
            <a:avLst/>
          </a:prstGeom>
        </p:spPr>
      </p:pic>
      <p:sp>
        <p:nvSpPr>
          <p:cNvPr id="2" name="投影片編號版面配置區 1"/>
          <p:cNvSpPr>
            <a:spLocks noGrp="1"/>
          </p:cNvSpPr>
          <p:nvPr>
            <p:ph type="sldNum" sz="quarter" idx="12"/>
          </p:nvPr>
        </p:nvSpPr>
        <p:spPr>
          <a:xfrm>
            <a:off x="9448800" y="6492875"/>
            <a:ext cx="2743200" cy="365125"/>
          </a:xfrm>
        </p:spPr>
        <p:txBody>
          <a:bodyPr/>
          <a:lstStyle/>
          <a:p>
            <a:fld id="{0C4D0668-C53B-4A51-870C-8A290EF953AE}" type="slidenum">
              <a:rPr lang="zh-TW" altLang="en-US" smtClean="0"/>
              <a:t>44</a:t>
            </a:fld>
            <a:endParaRPr lang="zh-TW" altLang="en-US" dirty="0"/>
          </a:p>
        </p:txBody>
      </p:sp>
      <p:grpSp>
        <p:nvGrpSpPr>
          <p:cNvPr id="4" name="群組 3">
            <a:extLst>
              <a:ext uri="{FF2B5EF4-FFF2-40B4-BE49-F238E27FC236}">
                <a16:creationId xmlns:a16="http://schemas.microsoft.com/office/drawing/2014/main" id="{0B58A85E-D601-418C-B5A9-AA0F4223EC52}"/>
              </a:ext>
            </a:extLst>
          </p:cNvPr>
          <p:cNvGrpSpPr/>
          <p:nvPr/>
        </p:nvGrpSpPr>
        <p:grpSpPr>
          <a:xfrm>
            <a:off x="0" y="0"/>
            <a:ext cx="1800000" cy="540000"/>
            <a:chOff x="0" y="0"/>
            <a:chExt cx="1800000" cy="540000"/>
          </a:xfrm>
        </p:grpSpPr>
        <p:grpSp>
          <p:nvGrpSpPr>
            <p:cNvPr id="16" name="群組 15">
              <a:extLst>
                <a:ext uri="{FF2B5EF4-FFF2-40B4-BE49-F238E27FC236}">
                  <a16:creationId xmlns:a16="http://schemas.microsoft.com/office/drawing/2014/main" id="{B5015E5D-1BA9-42E4-BEC2-084F000B9685}"/>
                </a:ext>
              </a:extLst>
            </p:cNvPr>
            <p:cNvGrpSpPr/>
            <p:nvPr/>
          </p:nvGrpSpPr>
          <p:grpSpPr>
            <a:xfrm>
              <a:off x="0" y="0"/>
              <a:ext cx="1800000" cy="540000"/>
              <a:chOff x="-1" y="0"/>
              <a:chExt cx="1794295" cy="511612"/>
            </a:xfrm>
          </p:grpSpPr>
          <p:sp>
            <p:nvSpPr>
              <p:cNvPr id="18" name="矩形 17">
                <a:extLst>
                  <a:ext uri="{FF2B5EF4-FFF2-40B4-BE49-F238E27FC236}">
                    <a16:creationId xmlns:a16="http://schemas.microsoft.com/office/drawing/2014/main" id="{0CC4721F-3C37-4704-8392-C030DD4E8A68}"/>
                  </a:ext>
                </a:extLst>
              </p:cNvPr>
              <p:cNvSpPr/>
              <p:nvPr/>
            </p:nvSpPr>
            <p:spPr>
              <a:xfrm>
                <a:off x="0" y="0"/>
                <a:ext cx="1794294" cy="419934"/>
              </a:xfrm>
              <a:prstGeom prst="rect">
                <a:avLst/>
              </a:prstGeom>
              <a:solidFill>
                <a:srgbClr val="DBC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95D9389D-D808-46B9-82A8-3117CDF194A9}"/>
                  </a:ext>
                </a:extLst>
              </p:cNvPr>
              <p:cNvSpPr/>
              <p:nvPr/>
            </p:nvSpPr>
            <p:spPr>
              <a:xfrm>
                <a:off x="-1" y="419934"/>
                <a:ext cx="1794293" cy="91678"/>
              </a:xfrm>
              <a:prstGeom prst="rect">
                <a:avLst/>
              </a:prstGeom>
              <a:solidFill>
                <a:srgbClr val="ACB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20" name="文字方塊 19">
              <a:extLst>
                <a:ext uri="{FF2B5EF4-FFF2-40B4-BE49-F238E27FC236}">
                  <a16:creationId xmlns:a16="http://schemas.microsoft.com/office/drawing/2014/main" id="{BEE188B6-3842-4FBD-BCA0-7D1A8811284D}"/>
                </a:ext>
              </a:extLst>
            </p:cNvPr>
            <p:cNvSpPr txBox="1"/>
            <p:nvPr/>
          </p:nvSpPr>
          <p:spPr>
            <a:xfrm>
              <a:off x="223371" y="16305"/>
              <a:ext cx="1353256" cy="400110"/>
            </a:xfrm>
            <a:prstGeom prst="rect">
              <a:avLst/>
            </a:prstGeom>
            <a:noFill/>
          </p:spPr>
          <p:txBody>
            <a:bodyPr wrap="none" rtlCol="0">
              <a:spAutoFit/>
            </a:bodyPr>
            <a:lstStyle/>
            <a:p>
              <a:r>
                <a:rPr lang="en-US" altLang="zh-TW" sz="2000" b="1" dirty="0">
                  <a:solidFill>
                    <a:srgbClr val="7F5072"/>
                  </a:solidFill>
                  <a:latin typeface="Arial" panose="020B0604020202020204" pitchFamily="34" charset="0"/>
                  <a:cs typeface="Arial" panose="020B0604020202020204" pitchFamily="34" charset="0"/>
                </a:rPr>
                <a:t>Summary</a:t>
              </a:r>
              <a:endParaRPr lang="zh-TW" altLang="en-US" sz="2000" dirty="0">
                <a:solidFill>
                  <a:srgbClr val="7F5072"/>
                </a:solidFill>
              </a:endParaRPr>
            </a:p>
          </p:txBody>
        </p:sp>
      </p:grpSp>
      <p:grpSp>
        <p:nvGrpSpPr>
          <p:cNvPr id="74" name="群組 73">
            <a:extLst>
              <a:ext uri="{FF2B5EF4-FFF2-40B4-BE49-F238E27FC236}">
                <a16:creationId xmlns:a16="http://schemas.microsoft.com/office/drawing/2014/main" id="{5EF3E16E-B50E-421E-AE72-070EF9EBFB96}"/>
              </a:ext>
            </a:extLst>
          </p:cNvPr>
          <p:cNvGrpSpPr/>
          <p:nvPr/>
        </p:nvGrpSpPr>
        <p:grpSpPr>
          <a:xfrm>
            <a:off x="1154247" y="4328073"/>
            <a:ext cx="3689045" cy="2469489"/>
            <a:chOff x="1154247" y="4328073"/>
            <a:chExt cx="3689045" cy="2469489"/>
          </a:xfrm>
        </p:grpSpPr>
        <p:grpSp>
          <p:nvGrpSpPr>
            <p:cNvPr id="75" name="群組 74">
              <a:extLst>
                <a:ext uri="{FF2B5EF4-FFF2-40B4-BE49-F238E27FC236}">
                  <a16:creationId xmlns:a16="http://schemas.microsoft.com/office/drawing/2014/main" id="{6D2BA4CE-A27D-497D-BE54-739FC3CCE9E4}"/>
                </a:ext>
              </a:extLst>
            </p:cNvPr>
            <p:cNvGrpSpPr/>
            <p:nvPr/>
          </p:nvGrpSpPr>
          <p:grpSpPr>
            <a:xfrm>
              <a:off x="2246799" y="4990228"/>
              <a:ext cx="2596493" cy="1807334"/>
              <a:chOff x="3922633" y="4842901"/>
              <a:chExt cx="2596493" cy="1807334"/>
            </a:xfrm>
          </p:grpSpPr>
          <p:grpSp>
            <p:nvGrpSpPr>
              <p:cNvPr id="77" name="群組 76">
                <a:extLst>
                  <a:ext uri="{FF2B5EF4-FFF2-40B4-BE49-F238E27FC236}">
                    <a16:creationId xmlns:a16="http://schemas.microsoft.com/office/drawing/2014/main" id="{F0E2EEAE-D91C-4388-9075-6C142AE1578D}"/>
                  </a:ext>
                </a:extLst>
              </p:cNvPr>
              <p:cNvGrpSpPr/>
              <p:nvPr/>
            </p:nvGrpSpPr>
            <p:grpSpPr>
              <a:xfrm>
                <a:off x="3922633" y="5128973"/>
                <a:ext cx="1712579" cy="1521262"/>
                <a:chOff x="4767361" y="5090266"/>
                <a:chExt cx="1712579" cy="1521262"/>
              </a:xfrm>
            </p:grpSpPr>
            <p:grpSp>
              <p:nvGrpSpPr>
                <p:cNvPr id="81" name="群組 80">
                  <a:extLst>
                    <a:ext uri="{FF2B5EF4-FFF2-40B4-BE49-F238E27FC236}">
                      <a16:creationId xmlns:a16="http://schemas.microsoft.com/office/drawing/2014/main" id="{33972E2C-CFCA-41EB-BFCE-55EA74A4CFDA}"/>
                    </a:ext>
                  </a:extLst>
                </p:cNvPr>
                <p:cNvGrpSpPr/>
                <p:nvPr/>
              </p:nvGrpSpPr>
              <p:grpSpPr>
                <a:xfrm>
                  <a:off x="4767361" y="5090266"/>
                  <a:ext cx="1712579" cy="1521262"/>
                  <a:chOff x="4800917" y="5190769"/>
                  <a:chExt cx="1712579" cy="1521262"/>
                </a:xfrm>
              </p:grpSpPr>
              <p:grpSp>
                <p:nvGrpSpPr>
                  <p:cNvPr id="83" name="群組 82">
                    <a:extLst>
                      <a:ext uri="{FF2B5EF4-FFF2-40B4-BE49-F238E27FC236}">
                        <a16:creationId xmlns:a16="http://schemas.microsoft.com/office/drawing/2014/main" id="{47A10644-CC49-40AB-AD27-E6407942A7E3}"/>
                      </a:ext>
                    </a:extLst>
                  </p:cNvPr>
                  <p:cNvGrpSpPr/>
                  <p:nvPr/>
                </p:nvGrpSpPr>
                <p:grpSpPr>
                  <a:xfrm>
                    <a:off x="5828693" y="5190769"/>
                    <a:ext cx="684803" cy="591960"/>
                    <a:chOff x="9516112" y="2382050"/>
                    <a:chExt cx="684803" cy="591960"/>
                  </a:xfrm>
                </p:grpSpPr>
                <p:sp>
                  <p:nvSpPr>
                    <p:cNvPr id="85" name="橢圓 84">
                      <a:extLst>
                        <a:ext uri="{FF2B5EF4-FFF2-40B4-BE49-F238E27FC236}">
                          <a16:creationId xmlns:a16="http://schemas.microsoft.com/office/drawing/2014/main" id="{4C7598DB-6009-4DED-9A85-21556F20A418}"/>
                        </a:ext>
                      </a:extLst>
                    </p:cNvPr>
                    <p:cNvSpPr/>
                    <p:nvPr/>
                  </p:nvSpPr>
                  <p:spPr>
                    <a:xfrm>
                      <a:off x="9549668" y="2382050"/>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86" name="文字方塊 85">
                      <a:extLst>
                        <a:ext uri="{FF2B5EF4-FFF2-40B4-BE49-F238E27FC236}">
                          <a16:creationId xmlns:a16="http://schemas.microsoft.com/office/drawing/2014/main" id="{0021DF44-FE44-4642-822A-05ED349DF470}"/>
                        </a:ext>
                      </a:extLst>
                    </p:cNvPr>
                    <p:cNvSpPr txBox="1"/>
                    <p:nvPr/>
                  </p:nvSpPr>
                  <p:spPr>
                    <a:xfrm>
                      <a:off x="9516112" y="2493364"/>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84" name="圖片 83">
                    <a:extLst>
                      <a:ext uri="{FF2B5EF4-FFF2-40B4-BE49-F238E27FC236}">
                        <a16:creationId xmlns:a16="http://schemas.microsoft.com/office/drawing/2014/main" id="{AA1E5F15-FA12-4549-B597-A1AF16B8CD3E}"/>
                      </a:ext>
                    </a:extLst>
                  </p:cNvPr>
                  <p:cNvPicPr>
                    <a:picLocks noChangeAspect="1"/>
                  </p:cNvPicPr>
                  <p:nvPr/>
                </p:nvPicPr>
                <p:blipFill rotWithShape="1">
                  <a:blip r:embed="rId4">
                    <a:extLst>
                      <a:ext uri="{28A0092B-C50C-407E-A947-70E740481C1C}">
                        <a14:useLocalDpi xmlns:a14="http://schemas.microsoft.com/office/drawing/2010/main" val="0"/>
                      </a:ext>
                    </a:extLst>
                  </a:blip>
                  <a:srcRect l="26618" t="25555" r="37110" b="22222"/>
                  <a:stretch/>
                </p:blipFill>
                <p:spPr>
                  <a:xfrm>
                    <a:off x="4800917" y="5343264"/>
                    <a:ext cx="1358132" cy="1368767"/>
                  </a:xfrm>
                  <a:prstGeom prst="rect">
                    <a:avLst/>
                  </a:prstGeom>
                </p:spPr>
              </p:pic>
            </p:grpSp>
            <p:sp>
              <p:nvSpPr>
                <p:cNvPr id="82" name="文字方塊 81">
                  <a:extLst>
                    <a:ext uri="{FF2B5EF4-FFF2-40B4-BE49-F238E27FC236}">
                      <a16:creationId xmlns:a16="http://schemas.microsoft.com/office/drawing/2014/main" id="{CFED7ABC-7C2D-45A4-B7C7-E8B62A7677EF}"/>
                    </a:ext>
                  </a:extLst>
                </p:cNvPr>
                <p:cNvSpPr txBox="1"/>
                <p:nvPr/>
              </p:nvSpPr>
              <p:spPr>
                <a:xfrm>
                  <a:off x="4905253" y="5742478"/>
                  <a:ext cx="1082348" cy="369332"/>
                </a:xfrm>
                <a:prstGeom prst="rect">
                  <a:avLst/>
                </a:prstGeom>
                <a:noFill/>
              </p:spPr>
              <p:txBody>
                <a:bodyPr wrap="none" rtlCol="0">
                  <a:spAutoFit/>
                </a:bodyPr>
                <a:lstStyle/>
                <a:p>
                  <a:r>
                    <a:rPr lang="en-US" altLang="zh-TW" b="1" i="1" dirty="0"/>
                    <a:t>circMET</a:t>
                  </a:r>
                  <a:endParaRPr lang="zh-TW" altLang="en-US" b="1" i="1" dirty="0"/>
                </a:p>
              </p:txBody>
            </p:sp>
          </p:grpSp>
          <p:grpSp>
            <p:nvGrpSpPr>
              <p:cNvPr id="78" name="群組 77">
                <a:extLst>
                  <a:ext uri="{FF2B5EF4-FFF2-40B4-BE49-F238E27FC236}">
                    <a16:creationId xmlns:a16="http://schemas.microsoft.com/office/drawing/2014/main" id="{7B448C48-C7AB-4756-A7ED-6B0EA7807D3E}"/>
                  </a:ext>
                </a:extLst>
              </p:cNvPr>
              <p:cNvGrpSpPr/>
              <p:nvPr/>
            </p:nvGrpSpPr>
            <p:grpSpPr>
              <a:xfrm>
                <a:off x="5327626" y="4842901"/>
                <a:ext cx="1191500" cy="480646"/>
                <a:chOff x="6737179" y="5044287"/>
                <a:chExt cx="1191500" cy="480646"/>
              </a:xfrm>
            </p:grpSpPr>
            <p:sp>
              <p:nvSpPr>
                <p:cNvPr id="79" name="橢圓 78">
                  <a:extLst>
                    <a:ext uri="{FF2B5EF4-FFF2-40B4-BE49-F238E27FC236}">
                      <a16:creationId xmlns:a16="http://schemas.microsoft.com/office/drawing/2014/main" id="{946F8741-C998-4E91-ADF3-B7915329E852}"/>
                    </a:ext>
                  </a:extLst>
                </p:cNvPr>
                <p:cNvSpPr/>
                <p:nvPr/>
              </p:nvSpPr>
              <p:spPr>
                <a:xfrm>
                  <a:off x="6737179" y="5044287"/>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80" name="文字方塊 79">
                  <a:extLst>
                    <a:ext uri="{FF2B5EF4-FFF2-40B4-BE49-F238E27FC236}">
                      <a16:creationId xmlns:a16="http://schemas.microsoft.com/office/drawing/2014/main" id="{9B994951-CDF7-46BA-AADB-5CB03E495BB9}"/>
                    </a:ext>
                  </a:extLst>
                </p:cNvPr>
                <p:cNvSpPr txBox="1"/>
                <p:nvPr/>
              </p:nvSpPr>
              <p:spPr>
                <a:xfrm>
                  <a:off x="6778931" y="5099944"/>
                  <a:ext cx="1107996" cy="369332"/>
                </a:xfrm>
                <a:prstGeom prst="rect">
                  <a:avLst/>
                </a:prstGeom>
                <a:noFill/>
              </p:spPr>
              <p:txBody>
                <a:bodyPr wrap="none" rtlCol="0">
                  <a:spAutoFit/>
                </a:bodyPr>
                <a:lstStyle/>
                <a:p>
                  <a:pPr algn="ctr"/>
                  <a:r>
                    <a:rPr lang="en-US" altLang="zh-TW" b="1" dirty="0"/>
                    <a:t>YTHDC1</a:t>
                  </a:r>
                  <a:endParaRPr lang="zh-TW" altLang="en-US" b="1" dirty="0"/>
                </a:p>
              </p:txBody>
            </p:sp>
          </p:grpSp>
        </p:grpSp>
        <p:pic>
          <p:nvPicPr>
            <p:cNvPr id="76" name="圖片 75">
              <a:extLst>
                <a:ext uri="{FF2B5EF4-FFF2-40B4-BE49-F238E27FC236}">
                  <a16:creationId xmlns:a16="http://schemas.microsoft.com/office/drawing/2014/main" id="{CBE0C590-48F3-45F9-B870-5C48588582F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537" b="87805" l="8850" r="94248">
                          <a14:foregroundMark x1="9292" y1="71951" x2="9292" y2="71951"/>
                          <a14:foregroundMark x1="91150" y1="79268" x2="91150" y2="79268"/>
                          <a14:foregroundMark x1="94248" y1="86585" x2="94248" y2="86585"/>
                        </a14:backgroundRemoval>
                      </a14:imgEffect>
                    </a14:imgLayer>
                  </a14:imgProps>
                </a:ext>
              </a:extLst>
            </a:blip>
            <a:stretch>
              <a:fillRect/>
            </a:stretch>
          </p:blipFill>
          <p:spPr>
            <a:xfrm rot="13996574">
              <a:off x="631118" y="4851202"/>
              <a:ext cx="1691932" cy="645674"/>
            </a:xfrm>
            <a:prstGeom prst="rect">
              <a:avLst/>
            </a:prstGeom>
          </p:spPr>
        </p:pic>
      </p:grpSp>
      <p:grpSp>
        <p:nvGrpSpPr>
          <p:cNvPr id="87" name="群組 86">
            <a:extLst>
              <a:ext uri="{FF2B5EF4-FFF2-40B4-BE49-F238E27FC236}">
                <a16:creationId xmlns:a16="http://schemas.microsoft.com/office/drawing/2014/main" id="{77EC3A09-15AC-4966-8D00-B06B1B68A7C2}"/>
              </a:ext>
            </a:extLst>
          </p:cNvPr>
          <p:cNvGrpSpPr/>
          <p:nvPr/>
        </p:nvGrpSpPr>
        <p:grpSpPr>
          <a:xfrm>
            <a:off x="702929" y="2449552"/>
            <a:ext cx="3077199" cy="2112833"/>
            <a:chOff x="702929" y="2449552"/>
            <a:chExt cx="3077199" cy="2112833"/>
          </a:xfrm>
        </p:grpSpPr>
        <p:grpSp>
          <p:nvGrpSpPr>
            <p:cNvPr id="88" name="群組 87">
              <a:extLst>
                <a:ext uri="{FF2B5EF4-FFF2-40B4-BE49-F238E27FC236}">
                  <a16:creationId xmlns:a16="http://schemas.microsoft.com/office/drawing/2014/main" id="{8EB0919B-0E89-4EBA-B853-B1C2E0B196AB}"/>
                </a:ext>
              </a:extLst>
            </p:cNvPr>
            <p:cNvGrpSpPr/>
            <p:nvPr/>
          </p:nvGrpSpPr>
          <p:grpSpPr>
            <a:xfrm>
              <a:off x="702929" y="2449552"/>
              <a:ext cx="3077199" cy="2061934"/>
              <a:chOff x="702929" y="2449552"/>
              <a:chExt cx="3077199" cy="2061934"/>
            </a:xfrm>
          </p:grpSpPr>
          <p:grpSp>
            <p:nvGrpSpPr>
              <p:cNvPr id="90" name="群組 89">
                <a:extLst>
                  <a:ext uri="{FF2B5EF4-FFF2-40B4-BE49-F238E27FC236}">
                    <a16:creationId xmlns:a16="http://schemas.microsoft.com/office/drawing/2014/main" id="{02CDD680-2AEB-42E7-B3AF-67162D440F94}"/>
                  </a:ext>
                </a:extLst>
              </p:cNvPr>
              <p:cNvGrpSpPr/>
              <p:nvPr/>
            </p:nvGrpSpPr>
            <p:grpSpPr>
              <a:xfrm>
                <a:off x="2187125" y="2449552"/>
                <a:ext cx="1191500" cy="480646"/>
                <a:chOff x="7273254" y="5057239"/>
                <a:chExt cx="1191500" cy="480646"/>
              </a:xfrm>
            </p:grpSpPr>
            <p:sp>
              <p:nvSpPr>
                <p:cNvPr id="100" name="橢圓 99">
                  <a:extLst>
                    <a:ext uri="{FF2B5EF4-FFF2-40B4-BE49-F238E27FC236}">
                      <a16:creationId xmlns:a16="http://schemas.microsoft.com/office/drawing/2014/main" id="{167B6708-35F2-4559-9344-9BFDF233EE7F}"/>
                    </a:ext>
                  </a:extLst>
                </p:cNvPr>
                <p:cNvSpPr/>
                <p:nvPr/>
              </p:nvSpPr>
              <p:spPr>
                <a:xfrm>
                  <a:off x="7273254" y="5057239"/>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01" name="文字方塊 100">
                  <a:extLst>
                    <a:ext uri="{FF2B5EF4-FFF2-40B4-BE49-F238E27FC236}">
                      <a16:creationId xmlns:a16="http://schemas.microsoft.com/office/drawing/2014/main" id="{FF1FDE92-4DA5-49C6-BED0-F1C48DB3FE0E}"/>
                    </a:ext>
                  </a:extLst>
                </p:cNvPr>
                <p:cNvSpPr txBox="1"/>
                <p:nvPr/>
              </p:nvSpPr>
              <p:spPr>
                <a:xfrm>
                  <a:off x="7327829" y="5112896"/>
                  <a:ext cx="1082349" cy="369332"/>
                </a:xfrm>
                <a:prstGeom prst="rect">
                  <a:avLst/>
                </a:prstGeom>
                <a:noFill/>
                <a:ln>
                  <a:noFill/>
                </a:ln>
              </p:spPr>
              <p:txBody>
                <a:bodyPr wrap="none" rtlCol="0">
                  <a:spAutoFit/>
                </a:bodyPr>
                <a:lstStyle/>
                <a:p>
                  <a:pPr algn="ctr"/>
                  <a:r>
                    <a:rPr lang="en-US" altLang="zh-TW" b="1" dirty="0"/>
                    <a:t>YTHDF2</a:t>
                  </a:r>
                  <a:endParaRPr lang="zh-TW" altLang="en-US" b="1" dirty="0"/>
                </a:p>
              </p:txBody>
            </p:sp>
          </p:grpSp>
          <p:grpSp>
            <p:nvGrpSpPr>
              <p:cNvPr id="91" name="群組 90">
                <a:extLst>
                  <a:ext uri="{FF2B5EF4-FFF2-40B4-BE49-F238E27FC236}">
                    <a16:creationId xmlns:a16="http://schemas.microsoft.com/office/drawing/2014/main" id="{ABB31C79-988A-4FFE-9B4B-4A7213418185}"/>
                  </a:ext>
                </a:extLst>
              </p:cNvPr>
              <p:cNvGrpSpPr/>
              <p:nvPr/>
            </p:nvGrpSpPr>
            <p:grpSpPr>
              <a:xfrm>
                <a:off x="702929" y="2667013"/>
                <a:ext cx="1747395" cy="1523974"/>
                <a:chOff x="5303436" y="5100506"/>
                <a:chExt cx="1747395" cy="1523974"/>
              </a:xfrm>
            </p:grpSpPr>
            <p:grpSp>
              <p:nvGrpSpPr>
                <p:cNvPr id="94" name="群組 93">
                  <a:extLst>
                    <a:ext uri="{FF2B5EF4-FFF2-40B4-BE49-F238E27FC236}">
                      <a16:creationId xmlns:a16="http://schemas.microsoft.com/office/drawing/2014/main" id="{A42C58DF-FF28-4631-9833-3E9C407B35A1}"/>
                    </a:ext>
                  </a:extLst>
                </p:cNvPr>
                <p:cNvGrpSpPr/>
                <p:nvPr/>
              </p:nvGrpSpPr>
              <p:grpSpPr>
                <a:xfrm>
                  <a:off x="5303436" y="5100506"/>
                  <a:ext cx="1747395" cy="1523974"/>
                  <a:chOff x="5336992" y="5201009"/>
                  <a:chExt cx="1747395" cy="1523974"/>
                </a:xfrm>
              </p:grpSpPr>
              <p:grpSp>
                <p:nvGrpSpPr>
                  <p:cNvPr id="96" name="群組 95">
                    <a:extLst>
                      <a:ext uri="{FF2B5EF4-FFF2-40B4-BE49-F238E27FC236}">
                        <a16:creationId xmlns:a16="http://schemas.microsoft.com/office/drawing/2014/main" id="{B9442F0C-310A-4D09-93FF-1D6681D64B0F}"/>
                      </a:ext>
                    </a:extLst>
                  </p:cNvPr>
                  <p:cNvGrpSpPr/>
                  <p:nvPr/>
                </p:nvGrpSpPr>
                <p:grpSpPr>
                  <a:xfrm>
                    <a:off x="6399584" y="5201009"/>
                    <a:ext cx="684803" cy="591960"/>
                    <a:chOff x="10087003" y="2392290"/>
                    <a:chExt cx="684803" cy="591960"/>
                  </a:xfrm>
                </p:grpSpPr>
                <p:sp>
                  <p:nvSpPr>
                    <p:cNvPr id="98" name="橢圓 97">
                      <a:extLst>
                        <a:ext uri="{FF2B5EF4-FFF2-40B4-BE49-F238E27FC236}">
                          <a16:creationId xmlns:a16="http://schemas.microsoft.com/office/drawing/2014/main" id="{EDADCCE4-5BF2-49BA-A769-7E101B1A5496}"/>
                        </a:ext>
                      </a:extLst>
                    </p:cNvPr>
                    <p:cNvSpPr/>
                    <p:nvPr/>
                  </p:nvSpPr>
                  <p:spPr>
                    <a:xfrm>
                      <a:off x="10120559" y="2392290"/>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99" name="文字方塊 98">
                      <a:extLst>
                        <a:ext uri="{FF2B5EF4-FFF2-40B4-BE49-F238E27FC236}">
                          <a16:creationId xmlns:a16="http://schemas.microsoft.com/office/drawing/2014/main" id="{4E3196BA-C01E-4233-9689-53D5B2119028}"/>
                        </a:ext>
                      </a:extLst>
                    </p:cNvPr>
                    <p:cNvSpPr txBox="1"/>
                    <p:nvPr/>
                  </p:nvSpPr>
                  <p:spPr>
                    <a:xfrm>
                      <a:off x="10087003" y="2503604"/>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97" name="圖片 96">
                    <a:extLst>
                      <a:ext uri="{FF2B5EF4-FFF2-40B4-BE49-F238E27FC236}">
                        <a16:creationId xmlns:a16="http://schemas.microsoft.com/office/drawing/2014/main" id="{2A59B250-F74E-4103-96CD-B27073314AE3}"/>
                      </a:ext>
                    </a:extLst>
                  </p:cNvPr>
                  <p:cNvPicPr>
                    <a:picLocks noChangeAspect="1"/>
                  </p:cNvPicPr>
                  <p:nvPr/>
                </p:nvPicPr>
                <p:blipFill rotWithShape="1">
                  <a:blip r:embed="rId4">
                    <a:extLst>
                      <a:ext uri="{28A0092B-C50C-407E-A947-70E740481C1C}">
                        <a14:useLocalDpi xmlns:a14="http://schemas.microsoft.com/office/drawing/2010/main" val="0"/>
                      </a:ext>
                    </a:extLst>
                  </a:blip>
                  <a:srcRect l="26618" t="25555" r="37110" b="22222"/>
                  <a:stretch/>
                </p:blipFill>
                <p:spPr>
                  <a:xfrm>
                    <a:off x="5336992" y="5356216"/>
                    <a:ext cx="1358132" cy="1368767"/>
                  </a:xfrm>
                  <a:prstGeom prst="rect">
                    <a:avLst/>
                  </a:prstGeom>
                </p:spPr>
              </p:pic>
            </p:grpSp>
            <p:sp>
              <p:nvSpPr>
                <p:cNvPr id="95" name="文字方塊 94">
                  <a:extLst>
                    <a:ext uri="{FF2B5EF4-FFF2-40B4-BE49-F238E27FC236}">
                      <a16:creationId xmlns:a16="http://schemas.microsoft.com/office/drawing/2014/main" id="{C2BBAFBA-B3B9-4670-817F-A1F3220F99D3}"/>
                    </a:ext>
                  </a:extLst>
                </p:cNvPr>
                <p:cNvSpPr txBox="1"/>
                <p:nvPr/>
              </p:nvSpPr>
              <p:spPr>
                <a:xfrm>
                  <a:off x="5441328" y="5755430"/>
                  <a:ext cx="1082348" cy="369332"/>
                </a:xfrm>
                <a:prstGeom prst="rect">
                  <a:avLst/>
                </a:prstGeom>
                <a:noFill/>
              </p:spPr>
              <p:txBody>
                <a:bodyPr wrap="none" rtlCol="0">
                  <a:spAutoFit/>
                </a:bodyPr>
                <a:lstStyle/>
                <a:p>
                  <a:r>
                    <a:rPr lang="en-US" altLang="zh-TW" b="1" i="1" dirty="0"/>
                    <a:t>circMET</a:t>
                  </a:r>
                  <a:endParaRPr lang="zh-TW" altLang="en-US" b="1" i="1" dirty="0"/>
                </a:p>
              </p:txBody>
            </p:sp>
          </p:grpSp>
          <p:pic>
            <p:nvPicPr>
              <p:cNvPr id="92" name="圖片 91">
                <a:extLst>
                  <a:ext uri="{FF2B5EF4-FFF2-40B4-BE49-F238E27FC236}">
                    <a16:creationId xmlns:a16="http://schemas.microsoft.com/office/drawing/2014/main" id="{35D257F0-6154-433A-8DF3-B92F1648B86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375" b="89583" l="9859" r="92354">
                            <a14:foregroundMark x1="29376" y1="85417" x2="29376" y2="85417"/>
                            <a14:foregroundMark x1="92354" y1="42708" x2="92354" y2="42708"/>
                            <a14:foregroundMark x1="82294" y1="15625" x2="82294" y2="15625"/>
                            <a14:foregroundMark x1="79074" y1="10417" x2="79074" y2="10417"/>
                          </a14:backgroundRemoval>
                        </a14:imgEffect>
                      </a14:imgLayer>
                    </a14:imgProps>
                  </a:ext>
                </a:extLst>
              </a:blip>
              <a:stretch>
                <a:fillRect/>
              </a:stretch>
            </p:blipFill>
            <p:spPr>
              <a:xfrm rot="19781474">
                <a:off x="1039407" y="3277870"/>
                <a:ext cx="2740721" cy="529395"/>
              </a:xfrm>
              <a:prstGeom prst="rect">
                <a:avLst/>
              </a:prstGeom>
            </p:spPr>
          </p:pic>
          <p:sp>
            <p:nvSpPr>
              <p:cNvPr id="93" name="文字方塊 92">
                <a:extLst>
                  <a:ext uri="{FF2B5EF4-FFF2-40B4-BE49-F238E27FC236}">
                    <a16:creationId xmlns:a16="http://schemas.microsoft.com/office/drawing/2014/main" id="{9A3F8B00-7491-4EF3-8F83-C57E826412F3}"/>
                  </a:ext>
                </a:extLst>
              </p:cNvPr>
              <p:cNvSpPr txBox="1"/>
              <p:nvPr/>
            </p:nvSpPr>
            <p:spPr>
              <a:xfrm>
                <a:off x="1686853" y="4142154"/>
                <a:ext cx="1146468" cy="369332"/>
              </a:xfrm>
              <a:prstGeom prst="rect">
                <a:avLst/>
              </a:prstGeom>
              <a:noFill/>
            </p:spPr>
            <p:txBody>
              <a:bodyPr wrap="none" rtlCol="0">
                <a:spAutoFit/>
              </a:bodyPr>
              <a:lstStyle/>
              <a:p>
                <a:r>
                  <a:rPr lang="en-US" altLang="zh-TW" b="1" i="1" dirty="0"/>
                  <a:t>CDNK2A</a:t>
                </a:r>
                <a:endParaRPr lang="zh-TW" altLang="en-US" b="1" i="1" dirty="0"/>
              </a:p>
            </p:txBody>
          </p:sp>
        </p:grpSp>
        <p:sp>
          <p:nvSpPr>
            <p:cNvPr id="89" name="箭號: 向下 88">
              <a:extLst>
                <a:ext uri="{FF2B5EF4-FFF2-40B4-BE49-F238E27FC236}">
                  <a16:creationId xmlns:a16="http://schemas.microsoft.com/office/drawing/2014/main" id="{3FF566DA-C5D5-4E3B-AB33-81D4AD6F61EB}"/>
                </a:ext>
              </a:extLst>
            </p:cNvPr>
            <p:cNvSpPr/>
            <p:nvPr/>
          </p:nvSpPr>
          <p:spPr>
            <a:xfrm>
              <a:off x="2816085" y="4081739"/>
              <a:ext cx="338102" cy="480646"/>
            </a:xfrm>
            <a:prstGeom prst="downArrow">
              <a:avLst>
                <a:gd name="adj1" fmla="val 34397"/>
                <a:gd name="adj2" fmla="val 5780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102" name="群組 101">
            <a:extLst>
              <a:ext uri="{FF2B5EF4-FFF2-40B4-BE49-F238E27FC236}">
                <a16:creationId xmlns:a16="http://schemas.microsoft.com/office/drawing/2014/main" id="{2CC4FA78-1775-4F57-8717-7B31612A80E7}"/>
              </a:ext>
            </a:extLst>
          </p:cNvPr>
          <p:cNvGrpSpPr/>
          <p:nvPr/>
        </p:nvGrpSpPr>
        <p:grpSpPr>
          <a:xfrm>
            <a:off x="1151163" y="1761758"/>
            <a:ext cx="1833973" cy="480646"/>
            <a:chOff x="1151163" y="1761758"/>
            <a:chExt cx="1833973" cy="480646"/>
          </a:xfrm>
        </p:grpSpPr>
        <p:sp>
          <p:nvSpPr>
            <p:cNvPr id="103" name="文字方塊 102">
              <a:extLst>
                <a:ext uri="{FF2B5EF4-FFF2-40B4-BE49-F238E27FC236}">
                  <a16:creationId xmlns:a16="http://schemas.microsoft.com/office/drawing/2014/main" id="{6DAB8A1C-A294-47CE-AAFD-971FFB888574}"/>
                </a:ext>
              </a:extLst>
            </p:cNvPr>
            <p:cNvSpPr txBox="1"/>
            <p:nvPr/>
          </p:nvSpPr>
          <p:spPr>
            <a:xfrm>
              <a:off x="1151163" y="1827708"/>
              <a:ext cx="1544012" cy="369332"/>
            </a:xfrm>
            <a:prstGeom prst="rect">
              <a:avLst/>
            </a:prstGeom>
            <a:noFill/>
          </p:spPr>
          <p:txBody>
            <a:bodyPr wrap="none" rtlCol="0">
              <a:spAutoFit/>
            </a:bodyPr>
            <a:lstStyle/>
            <a:p>
              <a:r>
                <a:rPr lang="en-US" altLang="zh-TW" b="1" dirty="0"/>
                <a:t>Proliferation</a:t>
              </a:r>
              <a:endParaRPr lang="zh-TW" altLang="en-US" b="1" dirty="0"/>
            </a:p>
          </p:txBody>
        </p:sp>
        <p:sp>
          <p:nvSpPr>
            <p:cNvPr id="104" name="箭號: 向下 103">
              <a:extLst>
                <a:ext uri="{FF2B5EF4-FFF2-40B4-BE49-F238E27FC236}">
                  <a16:creationId xmlns:a16="http://schemas.microsoft.com/office/drawing/2014/main" id="{391114DB-6D6F-4BFF-AE0B-60C761ED04D0}"/>
                </a:ext>
              </a:extLst>
            </p:cNvPr>
            <p:cNvSpPr/>
            <p:nvPr/>
          </p:nvSpPr>
          <p:spPr>
            <a:xfrm rot="10800000">
              <a:off x="2647034" y="1761758"/>
              <a:ext cx="338102" cy="480646"/>
            </a:xfrm>
            <a:prstGeom prst="downArrow">
              <a:avLst>
                <a:gd name="adj1" fmla="val 34397"/>
                <a:gd name="adj2" fmla="val 5780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105" name="群組 104">
            <a:extLst>
              <a:ext uri="{FF2B5EF4-FFF2-40B4-BE49-F238E27FC236}">
                <a16:creationId xmlns:a16="http://schemas.microsoft.com/office/drawing/2014/main" id="{2FF5E6D8-EB08-4536-89E4-8356DB002497}"/>
              </a:ext>
            </a:extLst>
          </p:cNvPr>
          <p:cNvGrpSpPr/>
          <p:nvPr/>
        </p:nvGrpSpPr>
        <p:grpSpPr>
          <a:xfrm>
            <a:off x="6640331" y="2474868"/>
            <a:ext cx="1540929" cy="646331"/>
            <a:chOff x="1444207" y="1651617"/>
            <a:chExt cx="1540929" cy="646331"/>
          </a:xfrm>
        </p:grpSpPr>
        <p:sp>
          <p:nvSpPr>
            <p:cNvPr id="106" name="文字方塊 105">
              <a:extLst>
                <a:ext uri="{FF2B5EF4-FFF2-40B4-BE49-F238E27FC236}">
                  <a16:creationId xmlns:a16="http://schemas.microsoft.com/office/drawing/2014/main" id="{735E66E9-053D-4ABD-8444-6C89C80DB115}"/>
                </a:ext>
              </a:extLst>
            </p:cNvPr>
            <p:cNvSpPr txBox="1"/>
            <p:nvPr/>
          </p:nvSpPr>
          <p:spPr>
            <a:xfrm>
              <a:off x="1444207" y="1651617"/>
              <a:ext cx="1223412" cy="646331"/>
            </a:xfrm>
            <a:prstGeom prst="rect">
              <a:avLst/>
            </a:prstGeom>
            <a:noFill/>
          </p:spPr>
          <p:txBody>
            <a:bodyPr wrap="none" rtlCol="0">
              <a:spAutoFit/>
            </a:bodyPr>
            <a:lstStyle/>
            <a:p>
              <a:pPr algn="ctr"/>
              <a:r>
                <a:rPr lang="en-US" altLang="zh-TW" b="1" dirty="0"/>
                <a:t>Migration</a:t>
              </a:r>
            </a:p>
            <a:p>
              <a:pPr algn="ctr"/>
              <a:r>
                <a:rPr lang="en-US" altLang="zh-TW" b="1" dirty="0"/>
                <a:t>Invasion</a:t>
              </a:r>
              <a:endParaRPr lang="zh-TW" altLang="en-US" b="1" dirty="0"/>
            </a:p>
          </p:txBody>
        </p:sp>
        <p:sp>
          <p:nvSpPr>
            <p:cNvPr id="107" name="箭號: 向下 106">
              <a:extLst>
                <a:ext uri="{FF2B5EF4-FFF2-40B4-BE49-F238E27FC236}">
                  <a16:creationId xmlns:a16="http://schemas.microsoft.com/office/drawing/2014/main" id="{D0EBA39F-1206-43CF-8350-E0DD7846FA5F}"/>
                </a:ext>
              </a:extLst>
            </p:cNvPr>
            <p:cNvSpPr/>
            <p:nvPr/>
          </p:nvSpPr>
          <p:spPr>
            <a:xfrm rot="10800000">
              <a:off x="2647034" y="1761758"/>
              <a:ext cx="338102" cy="480646"/>
            </a:xfrm>
            <a:prstGeom prst="downArrow">
              <a:avLst>
                <a:gd name="adj1" fmla="val 34397"/>
                <a:gd name="adj2" fmla="val 5780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3" name="群組 2">
            <a:extLst>
              <a:ext uri="{FF2B5EF4-FFF2-40B4-BE49-F238E27FC236}">
                <a16:creationId xmlns:a16="http://schemas.microsoft.com/office/drawing/2014/main" id="{C4C5347D-B660-4A3C-8F91-96E1D41DCAAE}"/>
              </a:ext>
            </a:extLst>
          </p:cNvPr>
          <p:cNvGrpSpPr/>
          <p:nvPr/>
        </p:nvGrpSpPr>
        <p:grpSpPr>
          <a:xfrm>
            <a:off x="4818871" y="1458456"/>
            <a:ext cx="3281159" cy="2710333"/>
            <a:chOff x="4818871" y="1458456"/>
            <a:chExt cx="3281159" cy="2710333"/>
          </a:xfrm>
        </p:grpSpPr>
        <p:grpSp>
          <p:nvGrpSpPr>
            <p:cNvPr id="58" name="群組 57">
              <a:extLst>
                <a:ext uri="{FF2B5EF4-FFF2-40B4-BE49-F238E27FC236}">
                  <a16:creationId xmlns:a16="http://schemas.microsoft.com/office/drawing/2014/main" id="{FE941997-ED1A-49E9-AABF-BD07E1532421}"/>
                </a:ext>
              </a:extLst>
            </p:cNvPr>
            <p:cNvGrpSpPr/>
            <p:nvPr/>
          </p:nvGrpSpPr>
          <p:grpSpPr>
            <a:xfrm>
              <a:off x="4818871" y="1458456"/>
              <a:ext cx="3281159" cy="2710333"/>
              <a:chOff x="4548652" y="1450065"/>
              <a:chExt cx="3281159" cy="2710333"/>
            </a:xfrm>
          </p:grpSpPr>
          <p:grpSp>
            <p:nvGrpSpPr>
              <p:cNvPr id="34" name="群組 33">
                <a:extLst>
                  <a:ext uri="{FF2B5EF4-FFF2-40B4-BE49-F238E27FC236}">
                    <a16:creationId xmlns:a16="http://schemas.microsoft.com/office/drawing/2014/main" id="{0F4C55C7-0D96-439D-8F10-69B175BC0573}"/>
                  </a:ext>
                </a:extLst>
              </p:cNvPr>
              <p:cNvGrpSpPr/>
              <p:nvPr/>
            </p:nvGrpSpPr>
            <p:grpSpPr>
              <a:xfrm>
                <a:off x="5854466" y="1450065"/>
                <a:ext cx="1191500" cy="480646"/>
                <a:chOff x="7136334" y="4994194"/>
                <a:chExt cx="1191500" cy="480646"/>
              </a:xfrm>
            </p:grpSpPr>
            <p:sp>
              <p:nvSpPr>
                <p:cNvPr id="38" name="橢圓 37">
                  <a:extLst>
                    <a:ext uri="{FF2B5EF4-FFF2-40B4-BE49-F238E27FC236}">
                      <a16:creationId xmlns:a16="http://schemas.microsoft.com/office/drawing/2014/main" id="{D50600F9-5780-40EC-85EF-E28E87018EA6}"/>
                    </a:ext>
                  </a:extLst>
                </p:cNvPr>
                <p:cNvSpPr/>
                <p:nvPr/>
              </p:nvSpPr>
              <p:spPr>
                <a:xfrm>
                  <a:off x="7136334" y="4994194"/>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39" name="文字方塊 38">
                  <a:extLst>
                    <a:ext uri="{FF2B5EF4-FFF2-40B4-BE49-F238E27FC236}">
                      <a16:creationId xmlns:a16="http://schemas.microsoft.com/office/drawing/2014/main" id="{4CEDC594-E06E-4632-9285-C392F2AF22CD}"/>
                    </a:ext>
                  </a:extLst>
                </p:cNvPr>
                <p:cNvSpPr txBox="1"/>
                <p:nvPr/>
              </p:nvSpPr>
              <p:spPr>
                <a:xfrm>
                  <a:off x="7190909" y="5049851"/>
                  <a:ext cx="1082349" cy="369332"/>
                </a:xfrm>
                <a:prstGeom prst="rect">
                  <a:avLst/>
                </a:prstGeom>
                <a:noFill/>
                <a:ln>
                  <a:noFill/>
                </a:ln>
              </p:spPr>
              <p:txBody>
                <a:bodyPr wrap="none" rtlCol="0">
                  <a:spAutoFit/>
                </a:bodyPr>
                <a:lstStyle/>
                <a:p>
                  <a:pPr algn="ctr"/>
                  <a:r>
                    <a:rPr lang="en-US" altLang="zh-TW" b="1" dirty="0"/>
                    <a:t>YTHDF1</a:t>
                  </a:r>
                  <a:endParaRPr lang="zh-TW" altLang="en-US" b="1" dirty="0"/>
                </a:p>
              </p:txBody>
            </p:sp>
          </p:grpSp>
          <p:grpSp>
            <p:nvGrpSpPr>
              <p:cNvPr id="40" name="群組 39">
                <a:extLst>
                  <a:ext uri="{FF2B5EF4-FFF2-40B4-BE49-F238E27FC236}">
                    <a16:creationId xmlns:a16="http://schemas.microsoft.com/office/drawing/2014/main" id="{C36AB088-6825-4738-975C-19905B93E1C0}"/>
                  </a:ext>
                </a:extLst>
              </p:cNvPr>
              <p:cNvGrpSpPr/>
              <p:nvPr/>
            </p:nvGrpSpPr>
            <p:grpSpPr>
              <a:xfrm>
                <a:off x="4548652" y="1797963"/>
                <a:ext cx="1747395" cy="1523974"/>
                <a:chOff x="5303436" y="5100506"/>
                <a:chExt cx="1747395" cy="1523974"/>
              </a:xfrm>
            </p:grpSpPr>
            <p:grpSp>
              <p:nvGrpSpPr>
                <p:cNvPr id="41" name="群組 40">
                  <a:extLst>
                    <a:ext uri="{FF2B5EF4-FFF2-40B4-BE49-F238E27FC236}">
                      <a16:creationId xmlns:a16="http://schemas.microsoft.com/office/drawing/2014/main" id="{B73A8C3C-E4D5-4ECF-8A5D-63B0807FF20A}"/>
                    </a:ext>
                  </a:extLst>
                </p:cNvPr>
                <p:cNvGrpSpPr/>
                <p:nvPr/>
              </p:nvGrpSpPr>
              <p:grpSpPr>
                <a:xfrm>
                  <a:off x="5303436" y="5100506"/>
                  <a:ext cx="1747395" cy="1523974"/>
                  <a:chOff x="5336992" y="5201009"/>
                  <a:chExt cx="1747395" cy="1523974"/>
                </a:xfrm>
              </p:grpSpPr>
              <p:grpSp>
                <p:nvGrpSpPr>
                  <p:cNvPr id="43" name="群組 42">
                    <a:extLst>
                      <a:ext uri="{FF2B5EF4-FFF2-40B4-BE49-F238E27FC236}">
                        <a16:creationId xmlns:a16="http://schemas.microsoft.com/office/drawing/2014/main" id="{2117B8E6-5F49-4E93-8473-71DEF43205FF}"/>
                      </a:ext>
                    </a:extLst>
                  </p:cNvPr>
                  <p:cNvGrpSpPr/>
                  <p:nvPr/>
                </p:nvGrpSpPr>
                <p:grpSpPr>
                  <a:xfrm>
                    <a:off x="6399584" y="5201009"/>
                    <a:ext cx="684803" cy="591960"/>
                    <a:chOff x="10087003" y="2392290"/>
                    <a:chExt cx="684803" cy="591960"/>
                  </a:xfrm>
                </p:grpSpPr>
                <p:sp>
                  <p:nvSpPr>
                    <p:cNvPr id="45" name="橢圓 44">
                      <a:extLst>
                        <a:ext uri="{FF2B5EF4-FFF2-40B4-BE49-F238E27FC236}">
                          <a16:creationId xmlns:a16="http://schemas.microsoft.com/office/drawing/2014/main" id="{9CA35904-4DB1-44E3-9568-F77392D0623C}"/>
                        </a:ext>
                      </a:extLst>
                    </p:cNvPr>
                    <p:cNvSpPr/>
                    <p:nvPr/>
                  </p:nvSpPr>
                  <p:spPr>
                    <a:xfrm>
                      <a:off x="10120559" y="2392290"/>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46" name="文字方塊 45">
                      <a:extLst>
                        <a:ext uri="{FF2B5EF4-FFF2-40B4-BE49-F238E27FC236}">
                          <a16:creationId xmlns:a16="http://schemas.microsoft.com/office/drawing/2014/main" id="{21F0237F-DC35-4173-8847-0591C2A48574}"/>
                        </a:ext>
                      </a:extLst>
                    </p:cNvPr>
                    <p:cNvSpPr txBox="1"/>
                    <p:nvPr/>
                  </p:nvSpPr>
                  <p:spPr>
                    <a:xfrm>
                      <a:off x="10087003" y="2503604"/>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44" name="圖片 43">
                    <a:extLst>
                      <a:ext uri="{FF2B5EF4-FFF2-40B4-BE49-F238E27FC236}">
                        <a16:creationId xmlns:a16="http://schemas.microsoft.com/office/drawing/2014/main" id="{FBF11D12-F4C3-44C5-B071-E21B3F07F069}"/>
                      </a:ext>
                    </a:extLst>
                  </p:cNvPr>
                  <p:cNvPicPr>
                    <a:picLocks noChangeAspect="1"/>
                  </p:cNvPicPr>
                  <p:nvPr/>
                </p:nvPicPr>
                <p:blipFill rotWithShape="1">
                  <a:blip r:embed="rId4">
                    <a:extLst>
                      <a:ext uri="{28A0092B-C50C-407E-A947-70E740481C1C}">
                        <a14:useLocalDpi xmlns:a14="http://schemas.microsoft.com/office/drawing/2010/main" val="0"/>
                      </a:ext>
                    </a:extLst>
                  </a:blip>
                  <a:srcRect l="26618" t="25555" r="37110" b="22222"/>
                  <a:stretch/>
                </p:blipFill>
                <p:spPr>
                  <a:xfrm>
                    <a:off x="5336992" y="5356216"/>
                    <a:ext cx="1358132" cy="1368767"/>
                  </a:xfrm>
                  <a:prstGeom prst="rect">
                    <a:avLst/>
                  </a:prstGeom>
                </p:spPr>
              </p:pic>
            </p:grpSp>
            <p:sp>
              <p:nvSpPr>
                <p:cNvPr id="42" name="文字方塊 41">
                  <a:extLst>
                    <a:ext uri="{FF2B5EF4-FFF2-40B4-BE49-F238E27FC236}">
                      <a16:creationId xmlns:a16="http://schemas.microsoft.com/office/drawing/2014/main" id="{441B4F35-2D88-4A59-85DF-E433DBE83B9E}"/>
                    </a:ext>
                  </a:extLst>
                </p:cNvPr>
                <p:cNvSpPr txBox="1"/>
                <p:nvPr/>
              </p:nvSpPr>
              <p:spPr>
                <a:xfrm>
                  <a:off x="5375362" y="5760376"/>
                  <a:ext cx="1210588" cy="369332"/>
                </a:xfrm>
                <a:prstGeom prst="rect">
                  <a:avLst/>
                </a:prstGeom>
                <a:noFill/>
              </p:spPr>
              <p:txBody>
                <a:bodyPr wrap="none" rtlCol="0">
                  <a:spAutoFit/>
                </a:bodyPr>
                <a:lstStyle/>
                <a:p>
                  <a:r>
                    <a:rPr lang="en-US" altLang="zh-TW" b="1" i="1" dirty="0"/>
                    <a:t>circALG1</a:t>
                  </a:r>
                  <a:endParaRPr lang="zh-TW" altLang="en-US" b="1" i="1" dirty="0"/>
                </a:p>
              </p:txBody>
            </p:sp>
          </p:grpSp>
          <p:pic>
            <p:nvPicPr>
              <p:cNvPr id="47" name="圖片 46">
                <a:extLst>
                  <a:ext uri="{FF2B5EF4-FFF2-40B4-BE49-F238E27FC236}">
                    <a16:creationId xmlns:a16="http://schemas.microsoft.com/office/drawing/2014/main" id="{9DA03B2A-B440-4FD4-A193-3B448A68232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375" b="89583" l="9859" r="92354">
                            <a14:foregroundMark x1="29376" y1="85417" x2="29376" y2="85417"/>
                            <a14:foregroundMark x1="92354" y1="42708" x2="92354" y2="42708"/>
                            <a14:foregroundMark x1="82294" y1="15625" x2="82294" y2="15625"/>
                            <a14:foregroundMark x1="79074" y1="10417" x2="79074" y2="10417"/>
                          </a14:backgroundRemoval>
                        </a14:imgEffect>
                      </a14:imgLayer>
                    </a14:imgProps>
                  </a:ext>
                </a:extLst>
              </a:blip>
              <a:stretch>
                <a:fillRect/>
              </a:stretch>
            </p:blipFill>
            <p:spPr>
              <a:xfrm rot="20729488">
                <a:off x="5089090" y="3583517"/>
                <a:ext cx="2740721" cy="529395"/>
              </a:xfrm>
              <a:prstGeom prst="rect">
                <a:avLst/>
              </a:prstGeom>
            </p:spPr>
          </p:pic>
          <p:pic>
            <p:nvPicPr>
              <p:cNvPr id="13" name="圖片 12">
                <a:extLst>
                  <a:ext uri="{FF2B5EF4-FFF2-40B4-BE49-F238E27FC236}">
                    <a16:creationId xmlns:a16="http://schemas.microsoft.com/office/drawing/2014/main" id="{FE4EB3B7-67D1-4B41-AF0E-55A8A5F0892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122" b="89796" l="8182" r="91818">
                            <a14:foregroundMark x1="8182" y1="48980" x2="8182" y2="48980"/>
                            <a14:foregroundMark x1="91818" y1="48980" x2="91818" y2="48980"/>
                          </a14:backgroundRemoval>
                        </a14:imgEffect>
                      </a14:imgLayer>
                    </a14:imgProps>
                  </a:ext>
                </a:extLst>
              </a:blip>
              <a:stretch>
                <a:fillRect/>
              </a:stretch>
            </p:blipFill>
            <p:spPr>
              <a:xfrm rot="8188890">
                <a:off x="5305340" y="2972831"/>
                <a:ext cx="873985" cy="389321"/>
              </a:xfrm>
              <a:prstGeom prst="rect">
                <a:avLst/>
              </a:prstGeom>
            </p:spPr>
          </p:pic>
          <p:pic>
            <p:nvPicPr>
              <p:cNvPr id="48" name="圖片 47">
                <a:extLst>
                  <a:ext uri="{FF2B5EF4-FFF2-40B4-BE49-F238E27FC236}">
                    <a16:creationId xmlns:a16="http://schemas.microsoft.com/office/drawing/2014/main" id="{20075C21-CC01-4B2F-98D0-5CF9F811416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122" b="89796" l="8182" r="91818">
                            <a14:foregroundMark x1="8182" y1="48980" x2="8182" y2="48980"/>
                            <a14:foregroundMark x1="91818" y1="48980" x2="91818" y2="48980"/>
                          </a14:backgroundRemoval>
                        </a14:imgEffect>
                      </a14:imgLayer>
                    </a14:imgProps>
                  </a:ext>
                </a:extLst>
              </a:blip>
              <a:stretch>
                <a:fillRect/>
              </a:stretch>
            </p:blipFill>
            <p:spPr>
              <a:xfrm rot="19452465">
                <a:off x="5984963" y="3496608"/>
                <a:ext cx="873985" cy="389321"/>
              </a:xfrm>
              <a:prstGeom prst="rect">
                <a:avLst/>
              </a:prstGeom>
            </p:spPr>
          </p:pic>
          <p:sp>
            <p:nvSpPr>
              <p:cNvPr id="49" name="文字方塊 48">
                <a:extLst>
                  <a:ext uri="{FF2B5EF4-FFF2-40B4-BE49-F238E27FC236}">
                    <a16:creationId xmlns:a16="http://schemas.microsoft.com/office/drawing/2014/main" id="{F61A986C-929A-4EA1-95A3-6DD9ACD21585}"/>
                  </a:ext>
                </a:extLst>
              </p:cNvPr>
              <p:cNvSpPr txBox="1"/>
              <p:nvPr/>
            </p:nvSpPr>
            <p:spPr>
              <a:xfrm>
                <a:off x="6748936" y="3791066"/>
                <a:ext cx="659155" cy="369332"/>
              </a:xfrm>
              <a:prstGeom prst="rect">
                <a:avLst/>
              </a:prstGeom>
              <a:noFill/>
            </p:spPr>
            <p:txBody>
              <a:bodyPr wrap="none" rtlCol="0">
                <a:spAutoFit/>
              </a:bodyPr>
              <a:lstStyle/>
              <a:p>
                <a:r>
                  <a:rPr lang="en-US" altLang="zh-TW" b="1" i="1" dirty="0"/>
                  <a:t>PGF</a:t>
                </a:r>
                <a:endParaRPr lang="zh-TW" altLang="en-US" b="1" i="1" dirty="0"/>
              </a:p>
            </p:txBody>
          </p:sp>
          <p:sp>
            <p:nvSpPr>
              <p:cNvPr id="15" name="文字方塊 14">
                <a:extLst>
                  <a:ext uri="{FF2B5EF4-FFF2-40B4-BE49-F238E27FC236}">
                    <a16:creationId xmlns:a16="http://schemas.microsoft.com/office/drawing/2014/main" id="{75EFD884-2BD5-487E-B1A0-13164116A556}"/>
                  </a:ext>
                </a:extLst>
              </p:cNvPr>
              <p:cNvSpPr txBox="1"/>
              <p:nvPr/>
            </p:nvSpPr>
            <p:spPr>
              <a:xfrm>
                <a:off x="4867451" y="3487818"/>
                <a:ext cx="1428596" cy="369332"/>
              </a:xfrm>
              <a:prstGeom prst="rect">
                <a:avLst/>
              </a:prstGeom>
              <a:noFill/>
            </p:spPr>
            <p:txBody>
              <a:bodyPr wrap="none" rtlCol="0">
                <a:spAutoFit/>
              </a:bodyPr>
              <a:lstStyle/>
              <a:p>
                <a:r>
                  <a:rPr lang="en-US" altLang="zh-TW" b="1" i="1" dirty="0"/>
                  <a:t>miR-342-5p</a:t>
                </a:r>
                <a:endParaRPr lang="zh-TW" altLang="en-US" b="1" i="1" dirty="0"/>
              </a:p>
            </p:txBody>
          </p:sp>
        </p:grpSp>
        <p:sp>
          <p:nvSpPr>
            <p:cNvPr id="108" name="箭號: 向下 107">
              <a:extLst>
                <a:ext uri="{FF2B5EF4-FFF2-40B4-BE49-F238E27FC236}">
                  <a16:creationId xmlns:a16="http://schemas.microsoft.com/office/drawing/2014/main" id="{24597680-7492-42F2-A29A-75E39D1CE20D}"/>
                </a:ext>
              </a:extLst>
            </p:cNvPr>
            <p:cNvSpPr/>
            <p:nvPr/>
          </p:nvSpPr>
          <p:spPr>
            <a:xfrm rot="10800000">
              <a:off x="7588065" y="3672316"/>
              <a:ext cx="338102" cy="480646"/>
            </a:xfrm>
            <a:prstGeom prst="downArrow">
              <a:avLst>
                <a:gd name="adj1" fmla="val 34397"/>
                <a:gd name="adj2" fmla="val 5780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72" name="群組 71">
            <a:extLst>
              <a:ext uri="{FF2B5EF4-FFF2-40B4-BE49-F238E27FC236}">
                <a16:creationId xmlns:a16="http://schemas.microsoft.com/office/drawing/2014/main" id="{8CDE13F5-C195-477A-B584-2C3FA47437AB}"/>
              </a:ext>
            </a:extLst>
          </p:cNvPr>
          <p:cNvGrpSpPr/>
          <p:nvPr/>
        </p:nvGrpSpPr>
        <p:grpSpPr>
          <a:xfrm>
            <a:off x="5551289" y="4976376"/>
            <a:ext cx="2686793" cy="1713044"/>
            <a:chOff x="4201752" y="4950143"/>
            <a:chExt cx="2686793" cy="1713044"/>
          </a:xfrm>
        </p:grpSpPr>
        <p:grpSp>
          <p:nvGrpSpPr>
            <p:cNvPr id="73" name="群組 72">
              <a:extLst>
                <a:ext uri="{FF2B5EF4-FFF2-40B4-BE49-F238E27FC236}">
                  <a16:creationId xmlns:a16="http://schemas.microsoft.com/office/drawing/2014/main" id="{F6168803-778A-4251-A7C4-8EA65A6BD5FE}"/>
                </a:ext>
              </a:extLst>
            </p:cNvPr>
            <p:cNvGrpSpPr/>
            <p:nvPr/>
          </p:nvGrpSpPr>
          <p:grpSpPr>
            <a:xfrm>
              <a:off x="4201752" y="4950143"/>
              <a:ext cx="2089255" cy="1713044"/>
              <a:chOff x="5046480" y="4911436"/>
              <a:chExt cx="2089255" cy="1713044"/>
            </a:xfrm>
          </p:grpSpPr>
          <p:grpSp>
            <p:nvGrpSpPr>
              <p:cNvPr id="112" name="群組 111">
                <a:extLst>
                  <a:ext uri="{FF2B5EF4-FFF2-40B4-BE49-F238E27FC236}">
                    <a16:creationId xmlns:a16="http://schemas.microsoft.com/office/drawing/2014/main" id="{232AC93B-9B71-4D98-A695-CCD503A755FE}"/>
                  </a:ext>
                </a:extLst>
              </p:cNvPr>
              <p:cNvGrpSpPr/>
              <p:nvPr/>
            </p:nvGrpSpPr>
            <p:grpSpPr>
              <a:xfrm>
                <a:off x="5303436" y="5255713"/>
                <a:ext cx="1832299" cy="1368767"/>
                <a:chOff x="5336992" y="5356216"/>
                <a:chExt cx="1832299" cy="1368767"/>
              </a:xfrm>
            </p:grpSpPr>
            <p:grpSp>
              <p:nvGrpSpPr>
                <p:cNvPr id="114" name="群組 113">
                  <a:extLst>
                    <a:ext uri="{FF2B5EF4-FFF2-40B4-BE49-F238E27FC236}">
                      <a16:creationId xmlns:a16="http://schemas.microsoft.com/office/drawing/2014/main" id="{88E15E21-E72A-4847-8E7E-F81DB2C996C9}"/>
                    </a:ext>
                  </a:extLst>
                </p:cNvPr>
                <p:cNvGrpSpPr/>
                <p:nvPr/>
              </p:nvGrpSpPr>
              <p:grpSpPr>
                <a:xfrm>
                  <a:off x="6484488" y="5623758"/>
                  <a:ext cx="684803" cy="591960"/>
                  <a:chOff x="10171907" y="2815039"/>
                  <a:chExt cx="684803" cy="591960"/>
                </a:xfrm>
              </p:grpSpPr>
              <p:sp>
                <p:nvSpPr>
                  <p:cNvPr id="116" name="橢圓 115">
                    <a:extLst>
                      <a:ext uri="{FF2B5EF4-FFF2-40B4-BE49-F238E27FC236}">
                        <a16:creationId xmlns:a16="http://schemas.microsoft.com/office/drawing/2014/main" id="{BBBF4CAD-912F-498C-A42C-575669945313}"/>
                      </a:ext>
                    </a:extLst>
                  </p:cNvPr>
                  <p:cNvSpPr/>
                  <p:nvPr/>
                </p:nvSpPr>
                <p:spPr>
                  <a:xfrm>
                    <a:off x="10205463" y="2815039"/>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117" name="文字方塊 116">
                    <a:extLst>
                      <a:ext uri="{FF2B5EF4-FFF2-40B4-BE49-F238E27FC236}">
                        <a16:creationId xmlns:a16="http://schemas.microsoft.com/office/drawing/2014/main" id="{3BEC1C13-6FA4-4422-AB38-B2F1DEDAF442}"/>
                      </a:ext>
                    </a:extLst>
                  </p:cNvPr>
                  <p:cNvSpPr txBox="1"/>
                  <p:nvPr/>
                </p:nvSpPr>
                <p:spPr>
                  <a:xfrm>
                    <a:off x="10171907" y="2926353"/>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115" name="圖片 114">
                  <a:extLst>
                    <a:ext uri="{FF2B5EF4-FFF2-40B4-BE49-F238E27FC236}">
                      <a16:creationId xmlns:a16="http://schemas.microsoft.com/office/drawing/2014/main" id="{BAFA54A2-86AD-4CDE-83C2-C3138DCE5218}"/>
                    </a:ext>
                  </a:extLst>
                </p:cNvPr>
                <p:cNvPicPr>
                  <a:picLocks noChangeAspect="1"/>
                </p:cNvPicPr>
                <p:nvPr/>
              </p:nvPicPr>
              <p:blipFill rotWithShape="1">
                <a:blip r:embed="rId4">
                  <a:extLst>
                    <a:ext uri="{28A0092B-C50C-407E-A947-70E740481C1C}">
                      <a14:useLocalDpi xmlns:a14="http://schemas.microsoft.com/office/drawing/2010/main" val="0"/>
                    </a:ext>
                  </a:extLst>
                </a:blip>
                <a:srcRect l="26618" t="25555" r="37110" b="22222"/>
                <a:stretch/>
              </p:blipFill>
              <p:spPr>
                <a:xfrm>
                  <a:off x="5336992" y="5356216"/>
                  <a:ext cx="1358132" cy="1368767"/>
                </a:xfrm>
                <a:prstGeom prst="rect">
                  <a:avLst/>
                </a:prstGeom>
              </p:spPr>
            </p:pic>
          </p:grpSp>
          <p:sp>
            <p:nvSpPr>
              <p:cNvPr id="113" name="文字方塊 112">
                <a:extLst>
                  <a:ext uri="{FF2B5EF4-FFF2-40B4-BE49-F238E27FC236}">
                    <a16:creationId xmlns:a16="http://schemas.microsoft.com/office/drawing/2014/main" id="{705017A2-5D81-41B5-B8BF-BA60A5CF861F}"/>
                  </a:ext>
                </a:extLst>
              </p:cNvPr>
              <p:cNvSpPr txBox="1"/>
              <p:nvPr/>
            </p:nvSpPr>
            <p:spPr>
              <a:xfrm>
                <a:off x="5046480" y="4911436"/>
                <a:ext cx="1851789" cy="369332"/>
              </a:xfrm>
              <a:prstGeom prst="rect">
                <a:avLst/>
              </a:prstGeom>
              <a:noFill/>
            </p:spPr>
            <p:txBody>
              <a:bodyPr wrap="none" rtlCol="0">
                <a:spAutoFit/>
              </a:bodyPr>
              <a:lstStyle/>
              <a:p>
                <a:r>
                  <a:rPr lang="en-US" altLang="zh-TW" b="1" i="1" dirty="0"/>
                  <a:t>circARHGAP35</a:t>
                </a:r>
                <a:endParaRPr lang="zh-TW" altLang="en-US" b="1" i="1" dirty="0"/>
              </a:p>
            </p:txBody>
          </p:sp>
        </p:grpSp>
        <p:grpSp>
          <p:nvGrpSpPr>
            <p:cNvPr id="109" name="群組 108">
              <a:extLst>
                <a:ext uri="{FF2B5EF4-FFF2-40B4-BE49-F238E27FC236}">
                  <a16:creationId xmlns:a16="http://schemas.microsoft.com/office/drawing/2014/main" id="{60B2ACEF-7A80-4005-AB3A-BCDB070AF209}"/>
                </a:ext>
              </a:extLst>
            </p:cNvPr>
            <p:cNvGrpSpPr/>
            <p:nvPr/>
          </p:nvGrpSpPr>
          <p:grpSpPr>
            <a:xfrm>
              <a:off x="5697045" y="6017553"/>
              <a:ext cx="1191500" cy="480646"/>
              <a:chOff x="7106598" y="6218939"/>
              <a:chExt cx="1191500" cy="480646"/>
            </a:xfrm>
          </p:grpSpPr>
          <p:sp>
            <p:nvSpPr>
              <p:cNvPr id="110" name="橢圓 109">
                <a:extLst>
                  <a:ext uri="{FF2B5EF4-FFF2-40B4-BE49-F238E27FC236}">
                    <a16:creationId xmlns:a16="http://schemas.microsoft.com/office/drawing/2014/main" id="{6991E77A-2F07-4DA1-9B94-D01AF18DF066}"/>
                  </a:ext>
                </a:extLst>
              </p:cNvPr>
              <p:cNvSpPr/>
              <p:nvPr/>
            </p:nvSpPr>
            <p:spPr>
              <a:xfrm>
                <a:off x="7106598" y="6218939"/>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11" name="文字方塊 110">
                <a:extLst>
                  <a:ext uri="{FF2B5EF4-FFF2-40B4-BE49-F238E27FC236}">
                    <a16:creationId xmlns:a16="http://schemas.microsoft.com/office/drawing/2014/main" id="{F04DDDFD-6CEA-4663-AFF9-0A1BF745A037}"/>
                  </a:ext>
                </a:extLst>
              </p:cNvPr>
              <p:cNvSpPr txBox="1"/>
              <p:nvPr/>
            </p:nvSpPr>
            <p:spPr>
              <a:xfrm>
                <a:off x="7129115" y="6274596"/>
                <a:ext cx="1146469" cy="369332"/>
              </a:xfrm>
              <a:prstGeom prst="rect">
                <a:avLst/>
              </a:prstGeom>
              <a:noFill/>
            </p:spPr>
            <p:txBody>
              <a:bodyPr wrap="none" rtlCol="0">
                <a:spAutoFit/>
              </a:bodyPr>
              <a:lstStyle/>
              <a:p>
                <a:pPr algn="ctr"/>
                <a:r>
                  <a:rPr lang="en-US" altLang="zh-TW" b="1" dirty="0"/>
                  <a:t>HNRNPL</a:t>
                </a:r>
                <a:endParaRPr lang="zh-TW" altLang="en-US" b="1" dirty="0"/>
              </a:p>
            </p:txBody>
          </p:sp>
        </p:grpSp>
      </p:grpSp>
    </p:spTree>
    <p:extLst>
      <p:ext uri="{BB962C8B-B14F-4D97-AF65-F5344CB8AC3E}">
        <p14:creationId xmlns:p14="http://schemas.microsoft.com/office/powerpoint/2010/main" val="3389550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3A36200-1011-45A0-9570-2E7D59700CA1}"/>
              </a:ext>
            </a:extLst>
          </p:cNvPr>
          <p:cNvSpPr/>
          <p:nvPr/>
        </p:nvSpPr>
        <p:spPr>
          <a:xfrm>
            <a:off x="6852" y="86961"/>
            <a:ext cx="12185148"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CircARHGAP35 </a:t>
            </a:r>
            <a:r>
              <a:rPr lang="en-US" altLang="zh-TW" sz="2400" b="1" dirty="0">
                <a:latin typeface="Arial" panose="020B0604020202020204" pitchFamily="34" charset="0"/>
                <a:cs typeface="Arial" panose="020B0604020202020204" pitchFamily="34" charset="0"/>
              </a:rPr>
              <a:t>Encode a Protein with m</a:t>
            </a:r>
            <a:r>
              <a:rPr lang="en-US" altLang="zh-TW" sz="2400" b="1" baseline="30000" dirty="0">
                <a:latin typeface="Arial" panose="020B0604020202020204" pitchFamily="34" charset="0"/>
                <a:cs typeface="Arial" panose="020B0604020202020204" pitchFamily="34" charset="0"/>
              </a:rPr>
              <a:t>6</a:t>
            </a:r>
            <a:r>
              <a:rPr lang="en-US" altLang="zh-TW" sz="2400" b="1" dirty="0">
                <a:latin typeface="Arial" panose="020B0604020202020204" pitchFamily="34" charset="0"/>
                <a:cs typeface="Arial" panose="020B0604020202020204" pitchFamily="34" charset="0"/>
              </a:rPr>
              <a:t>A</a:t>
            </a:r>
            <a:r>
              <a:rPr lang="en-US" altLang="zh-TW" sz="2400" b="1" i="1" dirty="0">
                <a:latin typeface="Arial" panose="020B0604020202020204" pitchFamily="34" charset="0"/>
                <a:cs typeface="Arial" panose="020B0604020202020204" pitchFamily="34" charset="0"/>
              </a:rPr>
              <a:t> M</a:t>
            </a:r>
            <a:r>
              <a:rPr lang="en-US" altLang="zh-TW" sz="2400" b="1" dirty="0">
                <a:latin typeface="Arial" panose="020B0604020202020204" pitchFamily="34" charset="0"/>
                <a:cs typeface="Arial" panose="020B0604020202020204" pitchFamily="34" charset="0"/>
              </a:rPr>
              <a:t>odification </a:t>
            </a:r>
            <a:endParaRPr lang="zh-TW" altLang="en-US" sz="2400" b="1" i="1" dirty="0">
              <a:latin typeface="Arial" panose="020B0604020202020204" pitchFamily="34" charset="0"/>
              <a:cs typeface="Arial" panose="020B0604020202020204" pitchFamily="34" charset="0"/>
            </a:endParaRPr>
          </a:p>
        </p:txBody>
      </p:sp>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45</a:t>
            </a:fld>
            <a:endParaRPr lang="zh-TW" altLang="en-US"/>
          </a:p>
        </p:txBody>
      </p:sp>
      <p:pic>
        <p:nvPicPr>
          <p:cNvPr id="6" name="圖片 5">
            <a:extLst>
              <a:ext uri="{FF2B5EF4-FFF2-40B4-BE49-F238E27FC236}">
                <a16:creationId xmlns:a16="http://schemas.microsoft.com/office/drawing/2014/main" id="{D70DFD3D-68C6-4555-B0B5-C517820A3084}"/>
              </a:ext>
            </a:extLst>
          </p:cNvPr>
          <p:cNvPicPr>
            <a:picLocks noChangeAspect="1"/>
          </p:cNvPicPr>
          <p:nvPr/>
        </p:nvPicPr>
        <p:blipFill>
          <a:blip r:embed="rId3"/>
          <a:stretch>
            <a:fillRect/>
          </a:stretch>
        </p:blipFill>
        <p:spPr>
          <a:xfrm>
            <a:off x="603700" y="1125591"/>
            <a:ext cx="3557593" cy="2590740"/>
          </a:xfrm>
          <a:prstGeom prst="rect">
            <a:avLst/>
          </a:prstGeom>
        </p:spPr>
      </p:pic>
      <p:pic>
        <p:nvPicPr>
          <p:cNvPr id="7" name="圖片 6">
            <a:extLst>
              <a:ext uri="{FF2B5EF4-FFF2-40B4-BE49-F238E27FC236}">
                <a16:creationId xmlns:a16="http://schemas.microsoft.com/office/drawing/2014/main" id="{C701EB3A-54AB-482E-B7F3-869FDA362986}"/>
              </a:ext>
            </a:extLst>
          </p:cNvPr>
          <p:cNvPicPr>
            <a:picLocks noChangeAspect="1"/>
          </p:cNvPicPr>
          <p:nvPr/>
        </p:nvPicPr>
        <p:blipFill>
          <a:blip r:embed="rId4"/>
          <a:stretch>
            <a:fillRect/>
          </a:stretch>
        </p:blipFill>
        <p:spPr>
          <a:xfrm>
            <a:off x="4553962" y="796777"/>
            <a:ext cx="4544735" cy="2935622"/>
          </a:xfrm>
          <a:prstGeom prst="rect">
            <a:avLst/>
          </a:prstGeom>
        </p:spPr>
      </p:pic>
      <p:pic>
        <p:nvPicPr>
          <p:cNvPr id="8" name="圖片 7">
            <a:extLst>
              <a:ext uri="{FF2B5EF4-FFF2-40B4-BE49-F238E27FC236}">
                <a16:creationId xmlns:a16="http://schemas.microsoft.com/office/drawing/2014/main" id="{24C5BE8E-1100-42F4-A73D-4F0A49ACEF48}"/>
              </a:ext>
            </a:extLst>
          </p:cNvPr>
          <p:cNvPicPr>
            <a:picLocks noChangeAspect="1"/>
          </p:cNvPicPr>
          <p:nvPr/>
        </p:nvPicPr>
        <p:blipFill>
          <a:blip r:embed="rId5"/>
          <a:stretch>
            <a:fillRect/>
          </a:stretch>
        </p:blipFill>
        <p:spPr>
          <a:xfrm>
            <a:off x="603700" y="3815648"/>
            <a:ext cx="4349606" cy="2872141"/>
          </a:xfrm>
          <a:prstGeom prst="rect">
            <a:avLst/>
          </a:prstGeom>
        </p:spPr>
      </p:pic>
      <p:pic>
        <p:nvPicPr>
          <p:cNvPr id="11" name="圖片 10">
            <a:extLst>
              <a:ext uri="{FF2B5EF4-FFF2-40B4-BE49-F238E27FC236}">
                <a16:creationId xmlns:a16="http://schemas.microsoft.com/office/drawing/2014/main" id="{F70CA8FF-C806-4F98-96D2-5AB8E510DBA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817" b="96831" l="1266" r="98734">
                        <a14:foregroundMark x1="66667" y1="17430" x2="77426" y2="3873"/>
                        <a14:foregroundMark x1="77426" y1="3873" x2="64135" y2="15493"/>
                        <a14:foregroundMark x1="64135" y1="15493" x2="81857" y2="2993"/>
                        <a14:foregroundMark x1="81857" y1="2993" x2="74684" y2="16373"/>
                        <a14:foregroundMark x1="74684" y1="16373" x2="77848" y2="5458"/>
                        <a14:foregroundMark x1="88608" y1="9331" x2="92616" y2="10035"/>
                        <a14:foregroundMark x1="82068" y1="16021" x2="88608" y2="10035"/>
                        <a14:foregroundMark x1="90506" y1="11796" x2="91561" y2="8275"/>
                        <a14:foregroundMark x1="91772" y1="9155" x2="76793" y2="19366"/>
                        <a14:foregroundMark x1="76793" y1="19366" x2="84177" y2="5634"/>
                        <a14:foregroundMark x1="84177" y1="5634" x2="74262" y2="17782"/>
                        <a14:foregroundMark x1="74262" y1="17782" x2="78481" y2="15669"/>
                        <a14:foregroundMark x1="92616" y1="10211" x2="83544" y2="16901"/>
                        <a14:foregroundMark x1="90084" y1="17782" x2="90084" y2="17077"/>
                        <a14:foregroundMark x1="93249" y1="19190" x2="93671" y2="89437"/>
                        <a14:foregroundMark x1="93671" y1="89437" x2="78481" y2="99120"/>
                        <a14:foregroundMark x1="78481" y1="99120" x2="60970" y2="96127"/>
                        <a14:foregroundMark x1="60970" y1="96127" x2="80802" y2="91901"/>
                        <a14:foregroundMark x1="80802" y1="91901" x2="86076" y2="87148"/>
                        <a14:foregroundMark x1="93671" y1="93486" x2="93038" y2="14789"/>
                        <a14:foregroundMark x1="93038" y1="14789" x2="94726" y2="48239"/>
                        <a14:foregroundMark x1="94726" y1="48239" x2="94726" y2="30810"/>
                        <a14:foregroundMark x1="94726" y1="30810" x2="98945" y2="48063"/>
                        <a14:foregroundMark x1="98945" y1="48063" x2="97257" y2="21655"/>
                        <a14:foregroundMark x1="97257" y1="14789" x2="97257" y2="14789"/>
                        <a14:foregroundMark x1="97679" y1="16197" x2="98312" y2="23063"/>
                        <a14:foregroundMark x1="96414" y1="91901" x2="74684" y2="98592"/>
                        <a14:foregroundMark x1="74684" y1="98592" x2="97257" y2="93662"/>
                        <a14:foregroundMark x1="97257" y1="93662" x2="78481" y2="97359"/>
                        <a14:foregroundMark x1="78481" y1="97359" x2="78481" y2="97359"/>
                        <a14:foregroundMark x1="66667" y1="18310" x2="66034" y2="18310"/>
                        <a14:foregroundMark x1="97890" y1="17430" x2="99367" y2="18662"/>
                        <a14:foregroundMark x1="18776" y1="30634" x2="62025" y2="27641"/>
                        <a14:foregroundMark x1="57173" y1="32042" x2="43671" y2="41901"/>
                        <a14:foregroundMark x1="43671" y1="41901" x2="3586" y2="44014"/>
                        <a14:foregroundMark x1="1266" y1="42606" x2="21730" y2="42077"/>
                        <a14:foregroundMark x1="21730" y1="42077" x2="45148" y2="42077"/>
                        <a14:foregroundMark x1="15190" y1="30634" x2="33333" y2="29049"/>
                        <a14:foregroundMark x1="33333" y1="29049" x2="35865" y2="29049"/>
                        <a14:foregroundMark x1="18354" y1="30986" x2="39451" y2="30810"/>
                        <a14:foregroundMark x1="39451" y1="30810" x2="49156" y2="30986"/>
                        <a14:foregroundMark x1="13080" y1="43838" x2="34388" y2="43838"/>
                        <a14:foregroundMark x1="34388" y1="43838" x2="45992" y2="43486"/>
                        <a14:foregroundMark x1="81435" y1="3697" x2="82489" y2="2817"/>
                        <a14:foregroundMark x1="82489" y1="3697" x2="85654" y2="5458"/>
                        <a14:foregroundMark x1="16245" y1="29754" x2="50000" y2="28169"/>
                        <a14:foregroundMark x1="14346" y1="28873" x2="49156" y2="27641"/>
                        <a14:foregroundMark x1="15823" y1="32394" x2="34810" y2="32394"/>
                        <a14:foregroundMark x1="34810" y1="32394" x2="48101" y2="31866"/>
                        <a14:foregroundMark x1="2321" y1="42077" x2="21519" y2="41373"/>
                        <a14:foregroundMark x1="21519" y1="41373" x2="21941" y2="41021"/>
                        <a14:foregroundMark x1="2954" y1="40845" x2="15823" y2="40141"/>
                      </a14:backgroundRemoval>
                    </a14:imgEffect>
                  </a14:imgLayer>
                </a14:imgProps>
              </a:ext>
            </a:extLst>
          </a:blip>
          <a:stretch>
            <a:fillRect/>
          </a:stretch>
        </p:blipFill>
        <p:spPr>
          <a:xfrm>
            <a:off x="5075177" y="3611731"/>
            <a:ext cx="2636465" cy="3159308"/>
          </a:xfrm>
          <a:prstGeom prst="rect">
            <a:avLst/>
          </a:prstGeom>
        </p:spPr>
      </p:pic>
      <p:grpSp>
        <p:nvGrpSpPr>
          <p:cNvPr id="16" name="群組 15">
            <a:extLst>
              <a:ext uri="{FF2B5EF4-FFF2-40B4-BE49-F238E27FC236}">
                <a16:creationId xmlns:a16="http://schemas.microsoft.com/office/drawing/2014/main" id="{62BB79D7-8C73-4D67-A7DF-BF0129687D8F}"/>
              </a:ext>
            </a:extLst>
          </p:cNvPr>
          <p:cNvGrpSpPr/>
          <p:nvPr/>
        </p:nvGrpSpPr>
        <p:grpSpPr>
          <a:xfrm>
            <a:off x="0" y="0"/>
            <a:ext cx="1440000" cy="540000"/>
            <a:chOff x="1486249" y="1822052"/>
            <a:chExt cx="1794295" cy="511612"/>
          </a:xfrm>
        </p:grpSpPr>
        <p:sp>
          <p:nvSpPr>
            <p:cNvPr id="17" name="矩形 16">
              <a:extLst>
                <a:ext uri="{FF2B5EF4-FFF2-40B4-BE49-F238E27FC236}">
                  <a16:creationId xmlns:a16="http://schemas.microsoft.com/office/drawing/2014/main" id="{316E140D-B80F-454B-BF61-B8B907652441}"/>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DC5F36"/>
                  </a:solidFill>
                  <a:latin typeface="Arial" panose="020B0604020202020204" pitchFamily="34" charset="0"/>
                  <a:cs typeface="Arial" panose="020B0604020202020204" pitchFamily="34" charset="0"/>
                </a:rPr>
                <a:t>Results</a:t>
              </a:r>
              <a:endParaRPr lang="zh-TW" altLang="en-US" sz="2000" b="1" dirty="0">
                <a:solidFill>
                  <a:srgbClr val="DC5F36"/>
                </a:solidFill>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B6AB0636-E6CC-4347-AD36-0C3DFE206753}"/>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9" name="矩形: 圓角 18">
            <a:extLst>
              <a:ext uri="{FF2B5EF4-FFF2-40B4-BE49-F238E27FC236}">
                <a16:creationId xmlns:a16="http://schemas.microsoft.com/office/drawing/2014/main" id="{AEC4D17F-D13C-40AE-949B-756DAB40DF66}"/>
              </a:ext>
            </a:extLst>
          </p:cNvPr>
          <p:cNvSpPr/>
          <p:nvPr/>
        </p:nvSpPr>
        <p:spPr>
          <a:xfrm>
            <a:off x="6852" y="672094"/>
            <a:ext cx="1980000" cy="363985"/>
          </a:xfrm>
          <a:prstGeom prst="roundRect">
            <a:avLst>
              <a:gd name="adj" fmla="val 18972"/>
            </a:avLst>
          </a:prstGeom>
          <a:solidFill>
            <a:srgbClr val="FEF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CircARHGAP35</a:t>
            </a:r>
            <a:endParaRPr lang="zh-TW" altLang="en-US" b="1" i="1" dirty="0">
              <a:solidFill>
                <a:sysClr val="windowText" lastClr="000000"/>
              </a:solidFill>
              <a:latin typeface="Arial" panose="020B0604020202020204" pitchFamily="34" charset="0"/>
              <a:cs typeface="Arial" panose="020B0604020202020204" pitchFamily="34" charset="0"/>
            </a:endParaRPr>
          </a:p>
        </p:txBody>
      </p:sp>
      <p:pic>
        <p:nvPicPr>
          <p:cNvPr id="20" name="圖片 19">
            <a:extLst>
              <a:ext uri="{FF2B5EF4-FFF2-40B4-BE49-F238E27FC236}">
                <a16:creationId xmlns:a16="http://schemas.microsoft.com/office/drawing/2014/main" id="{182286EF-4875-49D1-8258-A64D9FFF176D}"/>
              </a:ext>
            </a:extLst>
          </p:cNvPr>
          <p:cNvPicPr>
            <a:picLocks noChangeAspect="1"/>
          </p:cNvPicPr>
          <p:nvPr/>
        </p:nvPicPr>
        <p:blipFill>
          <a:blip r:embed="rId8"/>
          <a:stretch>
            <a:fillRect/>
          </a:stretch>
        </p:blipFill>
        <p:spPr>
          <a:xfrm>
            <a:off x="8339521" y="4087963"/>
            <a:ext cx="3051717" cy="2310784"/>
          </a:xfrm>
          <a:prstGeom prst="rect">
            <a:avLst/>
          </a:prstGeom>
        </p:spPr>
      </p:pic>
      <p:grpSp>
        <p:nvGrpSpPr>
          <p:cNvPr id="28" name="群組 27">
            <a:extLst>
              <a:ext uri="{FF2B5EF4-FFF2-40B4-BE49-F238E27FC236}">
                <a16:creationId xmlns:a16="http://schemas.microsoft.com/office/drawing/2014/main" id="{4773BE44-A54C-4535-9BB4-169FFA56F83B}"/>
              </a:ext>
            </a:extLst>
          </p:cNvPr>
          <p:cNvGrpSpPr/>
          <p:nvPr/>
        </p:nvGrpSpPr>
        <p:grpSpPr>
          <a:xfrm>
            <a:off x="9676290" y="1325952"/>
            <a:ext cx="2330510" cy="2056227"/>
            <a:chOff x="244043" y="1297602"/>
            <a:chExt cx="2330510" cy="2056227"/>
          </a:xfrm>
        </p:grpSpPr>
        <p:sp>
          <p:nvSpPr>
            <p:cNvPr id="29" name="矩形: 圓角 28">
              <a:extLst>
                <a:ext uri="{FF2B5EF4-FFF2-40B4-BE49-F238E27FC236}">
                  <a16:creationId xmlns:a16="http://schemas.microsoft.com/office/drawing/2014/main" id="{09DD411F-94EA-490B-A0F0-847124B57B9B}"/>
                </a:ext>
              </a:extLst>
            </p:cNvPr>
            <p:cNvSpPr/>
            <p:nvPr/>
          </p:nvSpPr>
          <p:spPr>
            <a:xfrm>
              <a:off x="248306" y="1297602"/>
              <a:ext cx="2281048" cy="2056227"/>
            </a:xfrm>
            <a:prstGeom prst="roundRect">
              <a:avLst>
                <a:gd name="adj" fmla="val 10101"/>
              </a:avLst>
            </a:prstGeom>
            <a:solidFill>
              <a:srgbClr val="E6F2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pic>
          <p:nvPicPr>
            <p:cNvPr id="30" name="圖片 29">
              <a:extLst>
                <a:ext uri="{FF2B5EF4-FFF2-40B4-BE49-F238E27FC236}">
                  <a16:creationId xmlns:a16="http://schemas.microsoft.com/office/drawing/2014/main" id="{3ED75031-B974-4DB9-B7ED-9059063073F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269" b="95522" l="5353" r="95075">
                          <a14:foregroundMark x1="15418" y1="51343" x2="29550" y2="28358"/>
                          <a14:foregroundMark x1="29550" y1="28358" x2="47966" y2="18507"/>
                          <a14:foregroundMark x1="47966" y1="18507" x2="68308" y2="21194"/>
                          <a14:foregroundMark x1="68308" y1="21194" x2="80086" y2="55821"/>
                          <a14:foregroundMark x1="93576" y1="59104" x2="95503" y2="72836"/>
                          <a14:foregroundMark x1="95503" y1="60000" x2="95717" y2="60597"/>
                          <a14:foregroundMark x1="56103" y1="9552" x2="44325" y2="6567"/>
                          <a14:foregroundMark x1="10064" y1="56716" x2="7066" y2="73433"/>
                          <a14:foregroundMark x1="16274" y1="86866" x2="18201" y2="95522"/>
                          <a14:foregroundMark x1="7495" y1="63881" x2="5567" y2="61194"/>
                          <a14:foregroundMark x1="71949" y1="95522" x2="71949" y2="95522"/>
                        </a14:backgroundRemoval>
                      </a14:imgEffect>
                    </a14:imgLayer>
                  </a14:imgProps>
                </a:ext>
              </a:extLst>
            </a:blip>
            <a:stretch>
              <a:fillRect/>
            </a:stretch>
          </p:blipFill>
          <p:spPr>
            <a:xfrm>
              <a:off x="536889" y="1447681"/>
              <a:ext cx="1741357" cy="858677"/>
            </a:xfrm>
            <a:prstGeom prst="rect">
              <a:avLst/>
            </a:prstGeom>
          </p:spPr>
        </p:pic>
        <p:sp>
          <p:nvSpPr>
            <p:cNvPr id="31" name="文字方塊 30">
              <a:extLst>
                <a:ext uri="{FF2B5EF4-FFF2-40B4-BE49-F238E27FC236}">
                  <a16:creationId xmlns:a16="http://schemas.microsoft.com/office/drawing/2014/main" id="{C3AA6DC5-9345-40B7-8731-8FA802864514}"/>
                </a:ext>
              </a:extLst>
            </p:cNvPr>
            <p:cNvSpPr txBox="1"/>
            <p:nvPr/>
          </p:nvSpPr>
          <p:spPr>
            <a:xfrm>
              <a:off x="1105938" y="1500651"/>
              <a:ext cx="642163" cy="369332"/>
            </a:xfrm>
            <a:prstGeom prst="rect">
              <a:avLst/>
            </a:prstGeom>
            <a:noFill/>
          </p:spPr>
          <p:txBody>
            <a:bodyPr wrap="none" rtlCol="0">
              <a:spAutoFit/>
            </a:bodyPr>
            <a:lstStyle/>
            <a:p>
              <a:r>
                <a:rPr lang="en-US" altLang="zh-TW" b="1" dirty="0"/>
                <a:t>FTO</a:t>
              </a:r>
              <a:endParaRPr lang="zh-TW" altLang="en-US" b="1" dirty="0"/>
            </a:p>
          </p:txBody>
        </p:sp>
        <p:sp>
          <p:nvSpPr>
            <p:cNvPr id="32" name="文字方塊 31">
              <a:extLst>
                <a:ext uri="{FF2B5EF4-FFF2-40B4-BE49-F238E27FC236}">
                  <a16:creationId xmlns:a16="http://schemas.microsoft.com/office/drawing/2014/main" id="{1B367C80-0F71-416F-998E-F48D30F6E0F6}"/>
                </a:ext>
              </a:extLst>
            </p:cNvPr>
            <p:cNvSpPr txBox="1"/>
            <p:nvPr/>
          </p:nvSpPr>
          <p:spPr>
            <a:xfrm>
              <a:off x="244043" y="2872022"/>
              <a:ext cx="2330510" cy="369332"/>
            </a:xfrm>
            <a:prstGeom prst="rect">
              <a:avLst/>
            </a:prstGeom>
            <a:noFill/>
          </p:spPr>
          <p:txBody>
            <a:bodyPr wrap="square" rtlCol="0">
              <a:spAutoFit/>
            </a:bodyPr>
            <a:lstStyle/>
            <a:p>
              <a:pPr algn="ctr"/>
              <a:r>
                <a:rPr lang="en-US" altLang="zh-TW" b="1" dirty="0"/>
                <a:t>RNA Demethylation</a:t>
              </a:r>
              <a:endParaRPr lang="zh-TW" altLang="en-US" b="1" dirty="0"/>
            </a:p>
          </p:txBody>
        </p:sp>
        <p:pic>
          <p:nvPicPr>
            <p:cNvPr id="33" name="圖片 32">
              <a:extLst>
                <a:ext uri="{FF2B5EF4-FFF2-40B4-BE49-F238E27FC236}">
                  <a16:creationId xmlns:a16="http://schemas.microsoft.com/office/drawing/2014/main" id="{17BB1120-823E-4CFC-AC31-48040A41A73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511" b="89362" l="2973" r="94865">
                          <a14:foregroundMark x1="5946" y1="57447" x2="54595" y2="74468"/>
                          <a14:foregroundMark x1="54595" y1="74468" x2="90541" y2="59574"/>
                          <a14:foregroundMark x1="92162" y1="53191" x2="95135" y2="38298"/>
                          <a14:foregroundMark x1="6216" y1="57447" x2="22432" y2="34043"/>
                          <a14:foregroundMark x1="22432" y1="34043" x2="50270" y2="48936"/>
                          <a14:foregroundMark x1="2973" y1="53191" x2="2973" y2="53191"/>
                          <a14:foregroundMark x1="59459" y1="21277" x2="59459" y2="21277"/>
                          <a14:foregroundMark x1="55946" y1="89362" x2="55946" y2="89362"/>
                        </a14:backgroundRemoval>
                      </a14:imgEffect>
                    </a14:imgLayer>
                  </a14:imgProps>
                </a:ext>
              </a:extLst>
            </a:blip>
            <a:stretch>
              <a:fillRect/>
            </a:stretch>
          </p:blipFill>
          <p:spPr>
            <a:xfrm>
              <a:off x="433133" y="2466407"/>
              <a:ext cx="1832288" cy="232749"/>
            </a:xfrm>
            <a:prstGeom prst="rect">
              <a:avLst/>
            </a:prstGeom>
          </p:spPr>
        </p:pic>
      </p:grpSp>
      <p:grpSp>
        <p:nvGrpSpPr>
          <p:cNvPr id="34" name="群組 33">
            <a:extLst>
              <a:ext uri="{FF2B5EF4-FFF2-40B4-BE49-F238E27FC236}">
                <a16:creationId xmlns:a16="http://schemas.microsoft.com/office/drawing/2014/main" id="{1A8E3994-141B-4D53-B54D-E9458C18614D}"/>
              </a:ext>
            </a:extLst>
          </p:cNvPr>
          <p:cNvGrpSpPr/>
          <p:nvPr/>
        </p:nvGrpSpPr>
        <p:grpSpPr>
          <a:xfrm>
            <a:off x="10566331" y="2023241"/>
            <a:ext cx="505267" cy="504000"/>
            <a:chOff x="1134084" y="1994891"/>
            <a:chExt cx="505267" cy="504000"/>
          </a:xfrm>
        </p:grpSpPr>
        <p:sp>
          <p:nvSpPr>
            <p:cNvPr id="35" name="橢圓 34">
              <a:extLst>
                <a:ext uri="{FF2B5EF4-FFF2-40B4-BE49-F238E27FC236}">
                  <a16:creationId xmlns:a16="http://schemas.microsoft.com/office/drawing/2014/main" id="{746D62C1-8E74-454E-8D78-AAFDDDDC5032}"/>
                </a:ext>
              </a:extLst>
            </p:cNvPr>
            <p:cNvSpPr/>
            <p:nvPr/>
          </p:nvSpPr>
          <p:spPr>
            <a:xfrm>
              <a:off x="1134717" y="1994891"/>
              <a:ext cx="504000" cy="50400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36" name="文字方塊 35">
              <a:extLst>
                <a:ext uri="{FF2B5EF4-FFF2-40B4-BE49-F238E27FC236}">
                  <a16:creationId xmlns:a16="http://schemas.microsoft.com/office/drawing/2014/main" id="{66D310D4-DB4C-4364-BCBD-8A0E0FF2AEDE}"/>
                </a:ext>
              </a:extLst>
            </p:cNvPr>
            <p:cNvSpPr txBox="1"/>
            <p:nvPr/>
          </p:nvSpPr>
          <p:spPr>
            <a:xfrm>
              <a:off x="1134084" y="2061934"/>
              <a:ext cx="505267" cy="369332"/>
            </a:xfrm>
            <a:prstGeom prst="rect">
              <a:avLst/>
            </a:prstGeom>
            <a:noFill/>
          </p:spPr>
          <p:txBody>
            <a:bodyPr wrap="none" rtlCol="0">
              <a:spAutoFit/>
            </a:bodyPr>
            <a:lstStyle/>
            <a:p>
              <a:r>
                <a:rPr lang="en-US" altLang="zh-TW" b="1" dirty="0"/>
                <a:t>Me</a:t>
              </a:r>
              <a:endParaRPr lang="zh-TW" altLang="en-US" b="1" dirty="0"/>
            </a:p>
          </p:txBody>
        </p:sp>
      </p:grpSp>
    </p:spTree>
    <p:extLst>
      <p:ext uri="{BB962C8B-B14F-4D97-AF65-F5344CB8AC3E}">
        <p14:creationId xmlns:p14="http://schemas.microsoft.com/office/powerpoint/2010/main" val="2448274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3A36200-1011-45A0-9570-2E7D59700CA1}"/>
              </a:ext>
            </a:extLst>
          </p:cNvPr>
          <p:cNvSpPr/>
          <p:nvPr/>
        </p:nvSpPr>
        <p:spPr>
          <a:xfrm>
            <a:off x="0" y="86724"/>
            <a:ext cx="12192000"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The </a:t>
            </a:r>
            <a:r>
              <a:rPr lang="en-US" altLang="zh-TW" sz="2400" b="1" i="1" dirty="0">
                <a:latin typeface="Arial" panose="020B0604020202020204" pitchFamily="34" charset="0"/>
                <a:cs typeface="Arial" panose="020B0604020202020204" pitchFamily="34" charset="0"/>
              </a:rPr>
              <a:t>circARHGAP35</a:t>
            </a:r>
            <a:r>
              <a:rPr lang="en-US" altLang="zh-TW" sz="2400" b="1" dirty="0">
                <a:latin typeface="Arial" panose="020B0604020202020204" pitchFamily="34" charset="0"/>
                <a:cs typeface="Arial" panose="020B0604020202020204" pitchFamily="34" charset="0"/>
              </a:rPr>
              <a:t> Protein Interacts with TFII-I in the Nucleus</a:t>
            </a:r>
            <a:endParaRPr lang="zh-TW" altLang="en-US" sz="2400" b="1" dirty="0">
              <a:latin typeface="Arial" panose="020B0604020202020204" pitchFamily="34" charset="0"/>
              <a:cs typeface="Arial" panose="020B0604020202020204" pitchFamily="34" charset="0"/>
            </a:endParaRPr>
          </a:p>
        </p:txBody>
      </p:sp>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46</a:t>
            </a:fld>
            <a:endParaRPr lang="zh-TW" altLang="en-US"/>
          </a:p>
        </p:txBody>
      </p:sp>
      <p:grpSp>
        <p:nvGrpSpPr>
          <p:cNvPr id="20" name="群組 19">
            <a:extLst>
              <a:ext uri="{FF2B5EF4-FFF2-40B4-BE49-F238E27FC236}">
                <a16:creationId xmlns:a16="http://schemas.microsoft.com/office/drawing/2014/main" id="{2DE768BB-3990-4442-8A3A-FBDAAAFFF599}"/>
              </a:ext>
            </a:extLst>
          </p:cNvPr>
          <p:cNvGrpSpPr/>
          <p:nvPr/>
        </p:nvGrpSpPr>
        <p:grpSpPr>
          <a:xfrm>
            <a:off x="0" y="0"/>
            <a:ext cx="1440000" cy="540000"/>
            <a:chOff x="1486249" y="1822052"/>
            <a:chExt cx="1794295" cy="511612"/>
          </a:xfrm>
        </p:grpSpPr>
        <p:sp>
          <p:nvSpPr>
            <p:cNvPr id="21" name="矩形 20">
              <a:extLst>
                <a:ext uri="{FF2B5EF4-FFF2-40B4-BE49-F238E27FC236}">
                  <a16:creationId xmlns:a16="http://schemas.microsoft.com/office/drawing/2014/main" id="{24EAFBD1-89AE-4726-81B8-5FCF1FEBEE4E}"/>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DC5F36"/>
                  </a:solidFill>
                  <a:latin typeface="Arial" panose="020B0604020202020204" pitchFamily="34" charset="0"/>
                  <a:cs typeface="Arial" panose="020B0604020202020204" pitchFamily="34" charset="0"/>
                </a:rPr>
                <a:t>Results</a:t>
              </a:r>
              <a:endParaRPr lang="zh-TW" altLang="en-US" sz="2000" b="1" dirty="0">
                <a:solidFill>
                  <a:srgbClr val="DC5F36"/>
                </a:solidFill>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106A0F71-F0D5-470B-9E6F-86D46CD17D66}"/>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23" name="矩形: 圓角 22">
            <a:extLst>
              <a:ext uri="{FF2B5EF4-FFF2-40B4-BE49-F238E27FC236}">
                <a16:creationId xmlns:a16="http://schemas.microsoft.com/office/drawing/2014/main" id="{ED6D76BE-72F1-4480-8B4B-28EBBE7A084D}"/>
              </a:ext>
            </a:extLst>
          </p:cNvPr>
          <p:cNvSpPr/>
          <p:nvPr/>
        </p:nvSpPr>
        <p:spPr>
          <a:xfrm>
            <a:off x="6852" y="672094"/>
            <a:ext cx="1980000" cy="363985"/>
          </a:xfrm>
          <a:prstGeom prst="roundRect">
            <a:avLst>
              <a:gd name="adj" fmla="val 18972"/>
            </a:avLst>
          </a:prstGeom>
          <a:solidFill>
            <a:srgbClr val="FEF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CircARHGAP35</a:t>
            </a:r>
            <a:endParaRPr lang="zh-TW" altLang="en-US" b="1" i="1" dirty="0">
              <a:solidFill>
                <a:sysClr val="windowText" lastClr="000000"/>
              </a:solidFill>
              <a:latin typeface="Arial" panose="020B0604020202020204" pitchFamily="34" charset="0"/>
              <a:cs typeface="Arial" panose="020B0604020202020204" pitchFamily="34" charset="0"/>
            </a:endParaRPr>
          </a:p>
        </p:txBody>
      </p:sp>
      <p:pic>
        <p:nvPicPr>
          <p:cNvPr id="25" name="圖片 24">
            <a:extLst>
              <a:ext uri="{FF2B5EF4-FFF2-40B4-BE49-F238E27FC236}">
                <a16:creationId xmlns:a16="http://schemas.microsoft.com/office/drawing/2014/main" id="{115B8374-B40E-4711-AE7E-CC5A5D152FA5}"/>
              </a:ext>
            </a:extLst>
          </p:cNvPr>
          <p:cNvPicPr>
            <a:picLocks noChangeAspect="1"/>
          </p:cNvPicPr>
          <p:nvPr/>
        </p:nvPicPr>
        <p:blipFill>
          <a:blip r:embed="rId3"/>
          <a:stretch>
            <a:fillRect/>
          </a:stretch>
        </p:blipFill>
        <p:spPr>
          <a:xfrm>
            <a:off x="1986852" y="1643255"/>
            <a:ext cx="7840585" cy="2490272"/>
          </a:xfrm>
          <a:prstGeom prst="rect">
            <a:avLst/>
          </a:prstGeom>
        </p:spPr>
      </p:pic>
      <p:pic>
        <p:nvPicPr>
          <p:cNvPr id="26" name="圖片 25">
            <a:extLst>
              <a:ext uri="{FF2B5EF4-FFF2-40B4-BE49-F238E27FC236}">
                <a16:creationId xmlns:a16="http://schemas.microsoft.com/office/drawing/2014/main" id="{62D74E7F-6567-4872-A261-3975F96F3060}"/>
              </a:ext>
            </a:extLst>
          </p:cNvPr>
          <p:cNvPicPr>
            <a:picLocks noChangeAspect="1"/>
          </p:cNvPicPr>
          <p:nvPr/>
        </p:nvPicPr>
        <p:blipFill>
          <a:blip r:embed="rId4"/>
          <a:stretch>
            <a:fillRect/>
          </a:stretch>
        </p:blipFill>
        <p:spPr>
          <a:xfrm>
            <a:off x="1144004" y="4252351"/>
            <a:ext cx="4664842" cy="2259533"/>
          </a:xfrm>
          <a:prstGeom prst="rect">
            <a:avLst/>
          </a:prstGeom>
        </p:spPr>
      </p:pic>
      <p:grpSp>
        <p:nvGrpSpPr>
          <p:cNvPr id="27" name="群組 26">
            <a:extLst>
              <a:ext uri="{FF2B5EF4-FFF2-40B4-BE49-F238E27FC236}">
                <a16:creationId xmlns:a16="http://schemas.microsoft.com/office/drawing/2014/main" id="{50AF2DB9-A465-4FE4-94CF-569F9A94C0CA}"/>
              </a:ext>
            </a:extLst>
          </p:cNvPr>
          <p:cNvGrpSpPr/>
          <p:nvPr/>
        </p:nvGrpSpPr>
        <p:grpSpPr>
          <a:xfrm>
            <a:off x="6172176" y="4224901"/>
            <a:ext cx="3819645" cy="2259533"/>
            <a:chOff x="6249798" y="3589698"/>
            <a:chExt cx="4205978" cy="2495165"/>
          </a:xfrm>
        </p:grpSpPr>
        <p:pic>
          <p:nvPicPr>
            <p:cNvPr id="28" name="圖片 27">
              <a:extLst>
                <a:ext uri="{FF2B5EF4-FFF2-40B4-BE49-F238E27FC236}">
                  <a16:creationId xmlns:a16="http://schemas.microsoft.com/office/drawing/2014/main" id="{9BB0626B-A734-47E2-ADDA-2B7F595BA557}"/>
                </a:ext>
              </a:extLst>
            </p:cNvPr>
            <p:cNvPicPr>
              <a:picLocks noChangeAspect="1"/>
            </p:cNvPicPr>
            <p:nvPr/>
          </p:nvPicPr>
          <p:blipFill>
            <a:blip r:embed="rId5"/>
            <a:stretch>
              <a:fillRect/>
            </a:stretch>
          </p:blipFill>
          <p:spPr>
            <a:xfrm>
              <a:off x="6263611" y="3589698"/>
              <a:ext cx="4192165" cy="2495165"/>
            </a:xfrm>
            <a:prstGeom prst="rect">
              <a:avLst/>
            </a:prstGeom>
          </p:spPr>
        </p:pic>
        <p:sp>
          <p:nvSpPr>
            <p:cNvPr id="29" name="矩形 28">
              <a:extLst>
                <a:ext uri="{FF2B5EF4-FFF2-40B4-BE49-F238E27FC236}">
                  <a16:creationId xmlns:a16="http://schemas.microsoft.com/office/drawing/2014/main" id="{E27B6C6C-390D-4C23-B3B8-B8B704FEE6E6}"/>
                </a:ext>
              </a:extLst>
            </p:cNvPr>
            <p:cNvSpPr/>
            <p:nvPr/>
          </p:nvSpPr>
          <p:spPr>
            <a:xfrm>
              <a:off x="6249798" y="3632433"/>
              <a:ext cx="218114" cy="323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pic>
        <p:nvPicPr>
          <p:cNvPr id="2" name="圖片 1">
            <a:extLst>
              <a:ext uri="{FF2B5EF4-FFF2-40B4-BE49-F238E27FC236}">
                <a16:creationId xmlns:a16="http://schemas.microsoft.com/office/drawing/2014/main" id="{F3E57809-68EE-4833-81F9-50842005BC47}"/>
              </a:ext>
            </a:extLst>
          </p:cNvPr>
          <p:cNvPicPr>
            <a:picLocks noChangeAspect="1"/>
          </p:cNvPicPr>
          <p:nvPr/>
        </p:nvPicPr>
        <p:blipFill>
          <a:blip r:embed="rId6"/>
          <a:stretch>
            <a:fillRect/>
          </a:stretch>
        </p:blipFill>
        <p:spPr>
          <a:xfrm>
            <a:off x="3026083" y="854086"/>
            <a:ext cx="6317273" cy="704034"/>
          </a:xfrm>
          <a:prstGeom prst="rect">
            <a:avLst/>
          </a:prstGeom>
        </p:spPr>
      </p:pic>
    </p:spTree>
    <p:extLst>
      <p:ext uri="{BB962C8B-B14F-4D97-AF65-F5344CB8AC3E}">
        <p14:creationId xmlns:p14="http://schemas.microsoft.com/office/powerpoint/2010/main" val="4083042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47</a:t>
            </a:fld>
            <a:endParaRPr lang="zh-TW" altLang="en-US"/>
          </a:p>
        </p:txBody>
      </p:sp>
      <p:sp>
        <p:nvSpPr>
          <p:cNvPr id="11" name="矩形 10">
            <a:extLst>
              <a:ext uri="{FF2B5EF4-FFF2-40B4-BE49-F238E27FC236}">
                <a16:creationId xmlns:a16="http://schemas.microsoft.com/office/drawing/2014/main" id="{224E1E98-AF54-41E2-83D9-6FEC52833225}"/>
              </a:ext>
            </a:extLst>
          </p:cNvPr>
          <p:cNvSpPr/>
          <p:nvPr/>
        </p:nvSpPr>
        <p:spPr>
          <a:xfrm>
            <a:off x="1283516" y="80286"/>
            <a:ext cx="10908484"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CircARHGAP35</a:t>
            </a:r>
            <a:r>
              <a:rPr lang="en-US" altLang="zh-TW" sz="2400" b="1" dirty="0">
                <a:latin typeface="Arial" panose="020B0604020202020204" pitchFamily="34" charset="0"/>
                <a:cs typeface="Arial" panose="020B0604020202020204" pitchFamily="34" charset="0"/>
              </a:rPr>
              <a:t> Protein Interacts with TFII-I in the Nucleus</a:t>
            </a:r>
            <a:endParaRPr lang="zh-TW" altLang="en-US" sz="2400" b="1" dirty="0">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B2594C04-33EE-4F79-9D32-3F6F8A32F3E4}"/>
              </a:ext>
            </a:extLst>
          </p:cNvPr>
          <p:cNvPicPr>
            <a:picLocks noChangeAspect="1"/>
          </p:cNvPicPr>
          <p:nvPr/>
        </p:nvPicPr>
        <p:blipFill>
          <a:blip r:embed="rId3"/>
          <a:stretch>
            <a:fillRect/>
          </a:stretch>
        </p:blipFill>
        <p:spPr>
          <a:xfrm>
            <a:off x="3008312" y="791322"/>
            <a:ext cx="3774963" cy="2610666"/>
          </a:xfrm>
          <a:prstGeom prst="rect">
            <a:avLst/>
          </a:prstGeom>
        </p:spPr>
      </p:pic>
      <p:pic>
        <p:nvPicPr>
          <p:cNvPr id="6" name="圖片 5">
            <a:extLst>
              <a:ext uri="{FF2B5EF4-FFF2-40B4-BE49-F238E27FC236}">
                <a16:creationId xmlns:a16="http://schemas.microsoft.com/office/drawing/2014/main" id="{C6572E75-82BC-4695-8229-A80F1B1693BE}"/>
              </a:ext>
            </a:extLst>
          </p:cNvPr>
          <p:cNvPicPr>
            <a:picLocks noChangeAspect="1"/>
          </p:cNvPicPr>
          <p:nvPr/>
        </p:nvPicPr>
        <p:blipFill>
          <a:blip r:embed="rId4"/>
          <a:stretch>
            <a:fillRect/>
          </a:stretch>
        </p:blipFill>
        <p:spPr>
          <a:xfrm>
            <a:off x="7846199" y="943012"/>
            <a:ext cx="3474670" cy="2561833"/>
          </a:xfrm>
          <a:prstGeom prst="rect">
            <a:avLst/>
          </a:prstGeom>
        </p:spPr>
      </p:pic>
      <p:pic>
        <p:nvPicPr>
          <p:cNvPr id="7" name="圖片 6">
            <a:extLst>
              <a:ext uri="{FF2B5EF4-FFF2-40B4-BE49-F238E27FC236}">
                <a16:creationId xmlns:a16="http://schemas.microsoft.com/office/drawing/2014/main" id="{197B4A91-BFCE-4C14-B86A-0C01EC0CDC4B}"/>
              </a:ext>
            </a:extLst>
          </p:cNvPr>
          <p:cNvPicPr>
            <a:picLocks noChangeAspect="1"/>
          </p:cNvPicPr>
          <p:nvPr/>
        </p:nvPicPr>
        <p:blipFill>
          <a:blip r:embed="rId5"/>
          <a:stretch>
            <a:fillRect/>
          </a:stretch>
        </p:blipFill>
        <p:spPr>
          <a:xfrm>
            <a:off x="2142472" y="3504845"/>
            <a:ext cx="5500543" cy="3226161"/>
          </a:xfrm>
          <a:prstGeom prst="rect">
            <a:avLst/>
          </a:prstGeom>
        </p:spPr>
      </p:pic>
      <p:pic>
        <p:nvPicPr>
          <p:cNvPr id="8" name="圖片 7">
            <a:extLst>
              <a:ext uri="{FF2B5EF4-FFF2-40B4-BE49-F238E27FC236}">
                <a16:creationId xmlns:a16="http://schemas.microsoft.com/office/drawing/2014/main" id="{23406FA5-E90E-4C1A-8248-B3EA1A7B519E}"/>
              </a:ext>
            </a:extLst>
          </p:cNvPr>
          <p:cNvPicPr>
            <a:picLocks noChangeAspect="1"/>
          </p:cNvPicPr>
          <p:nvPr/>
        </p:nvPicPr>
        <p:blipFill>
          <a:blip r:embed="rId6"/>
          <a:stretch>
            <a:fillRect/>
          </a:stretch>
        </p:blipFill>
        <p:spPr>
          <a:xfrm>
            <a:off x="7868705" y="3794962"/>
            <a:ext cx="3465415" cy="2982752"/>
          </a:xfrm>
          <a:prstGeom prst="rect">
            <a:avLst/>
          </a:prstGeom>
        </p:spPr>
      </p:pic>
      <p:grpSp>
        <p:nvGrpSpPr>
          <p:cNvPr id="16" name="群組 15">
            <a:extLst>
              <a:ext uri="{FF2B5EF4-FFF2-40B4-BE49-F238E27FC236}">
                <a16:creationId xmlns:a16="http://schemas.microsoft.com/office/drawing/2014/main" id="{1C66DEFF-FA11-447D-8AE9-704BEA2526AC}"/>
              </a:ext>
            </a:extLst>
          </p:cNvPr>
          <p:cNvGrpSpPr/>
          <p:nvPr/>
        </p:nvGrpSpPr>
        <p:grpSpPr>
          <a:xfrm>
            <a:off x="0" y="0"/>
            <a:ext cx="1440000" cy="540000"/>
            <a:chOff x="1486249" y="1822052"/>
            <a:chExt cx="1794295" cy="511612"/>
          </a:xfrm>
        </p:grpSpPr>
        <p:sp>
          <p:nvSpPr>
            <p:cNvPr id="17" name="矩形 16">
              <a:extLst>
                <a:ext uri="{FF2B5EF4-FFF2-40B4-BE49-F238E27FC236}">
                  <a16:creationId xmlns:a16="http://schemas.microsoft.com/office/drawing/2014/main" id="{DB3D17B0-3EC6-4A5F-AEE4-6CAA26B0263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DC5F36"/>
                  </a:solidFill>
                  <a:latin typeface="Arial" panose="020B0604020202020204" pitchFamily="34" charset="0"/>
                  <a:cs typeface="Arial" panose="020B0604020202020204" pitchFamily="34" charset="0"/>
                </a:rPr>
                <a:t>Results</a:t>
              </a:r>
              <a:endParaRPr lang="zh-TW" altLang="en-US" sz="2000" b="1" dirty="0">
                <a:solidFill>
                  <a:srgbClr val="DC5F36"/>
                </a:solidFill>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C3370DAE-07D0-42B2-BBD9-45524C6905E7}"/>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9" name="矩形: 圓角 18">
            <a:extLst>
              <a:ext uri="{FF2B5EF4-FFF2-40B4-BE49-F238E27FC236}">
                <a16:creationId xmlns:a16="http://schemas.microsoft.com/office/drawing/2014/main" id="{CCFF240D-FA6E-4592-BEFA-764CDB4859E2}"/>
              </a:ext>
            </a:extLst>
          </p:cNvPr>
          <p:cNvSpPr/>
          <p:nvPr/>
        </p:nvSpPr>
        <p:spPr>
          <a:xfrm>
            <a:off x="6852" y="672094"/>
            <a:ext cx="1980000" cy="363985"/>
          </a:xfrm>
          <a:prstGeom prst="roundRect">
            <a:avLst>
              <a:gd name="adj" fmla="val 18972"/>
            </a:avLst>
          </a:prstGeom>
          <a:solidFill>
            <a:srgbClr val="FEF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CircARHGAP35</a:t>
            </a:r>
            <a:endParaRPr lang="zh-TW" altLang="en-US" b="1" i="1" dirty="0">
              <a:solidFill>
                <a:sysClr val="windowText" lastClr="000000"/>
              </a:solidFill>
              <a:latin typeface="Arial" panose="020B0604020202020204" pitchFamily="34" charset="0"/>
              <a:cs typeface="Arial" panose="020B0604020202020204" pitchFamily="34" charset="0"/>
            </a:endParaRPr>
          </a:p>
        </p:txBody>
      </p:sp>
      <p:grpSp>
        <p:nvGrpSpPr>
          <p:cNvPr id="20" name="群組 19">
            <a:extLst>
              <a:ext uri="{FF2B5EF4-FFF2-40B4-BE49-F238E27FC236}">
                <a16:creationId xmlns:a16="http://schemas.microsoft.com/office/drawing/2014/main" id="{D4BFF715-9DDA-44F3-89F0-6C36479C260A}"/>
              </a:ext>
            </a:extLst>
          </p:cNvPr>
          <p:cNvGrpSpPr/>
          <p:nvPr/>
        </p:nvGrpSpPr>
        <p:grpSpPr>
          <a:xfrm>
            <a:off x="57906" y="1344214"/>
            <a:ext cx="1859742" cy="4620798"/>
            <a:chOff x="10024771" y="1790183"/>
            <a:chExt cx="1859742" cy="4620798"/>
          </a:xfrm>
        </p:grpSpPr>
        <p:sp>
          <p:nvSpPr>
            <p:cNvPr id="21" name="文字方塊 20">
              <a:extLst>
                <a:ext uri="{FF2B5EF4-FFF2-40B4-BE49-F238E27FC236}">
                  <a16:creationId xmlns:a16="http://schemas.microsoft.com/office/drawing/2014/main" id="{801CA720-DF46-4179-B85D-A09A388E9D27}"/>
                </a:ext>
              </a:extLst>
            </p:cNvPr>
            <p:cNvSpPr txBox="1"/>
            <p:nvPr/>
          </p:nvSpPr>
          <p:spPr>
            <a:xfrm>
              <a:off x="10032724" y="1790183"/>
              <a:ext cx="1851789" cy="369332"/>
            </a:xfrm>
            <a:prstGeom prst="rect">
              <a:avLst/>
            </a:prstGeom>
            <a:noFill/>
          </p:spPr>
          <p:txBody>
            <a:bodyPr wrap="none" rtlCol="0">
              <a:spAutoFit/>
            </a:bodyPr>
            <a:lstStyle/>
            <a:p>
              <a:r>
                <a:rPr lang="en-US" altLang="zh-TW" b="1" i="1" dirty="0"/>
                <a:t>circARHGAP35</a:t>
              </a:r>
              <a:endParaRPr lang="zh-TW" altLang="en-US" b="1" i="1" dirty="0"/>
            </a:p>
          </p:txBody>
        </p:sp>
        <p:cxnSp>
          <p:nvCxnSpPr>
            <p:cNvPr id="22" name="直線單箭頭接點 21">
              <a:extLst>
                <a:ext uri="{FF2B5EF4-FFF2-40B4-BE49-F238E27FC236}">
                  <a16:creationId xmlns:a16="http://schemas.microsoft.com/office/drawing/2014/main" id="{5D231E5B-E0A9-44CA-97E7-E2DA32830B9F}"/>
                </a:ext>
              </a:extLst>
            </p:cNvPr>
            <p:cNvCxnSpPr/>
            <p:nvPr/>
          </p:nvCxnSpPr>
          <p:spPr>
            <a:xfrm>
              <a:off x="10958619" y="2313547"/>
              <a:ext cx="0" cy="65434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C2AEFDFE-5181-4331-BF93-E92AA76074D7}"/>
                </a:ext>
              </a:extLst>
            </p:cNvPr>
            <p:cNvSpPr txBox="1"/>
            <p:nvPr/>
          </p:nvSpPr>
          <p:spPr>
            <a:xfrm>
              <a:off x="10024771" y="3088365"/>
              <a:ext cx="1851789" cy="646331"/>
            </a:xfrm>
            <a:prstGeom prst="rect">
              <a:avLst/>
            </a:prstGeom>
            <a:noFill/>
          </p:spPr>
          <p:txBody>
            <a:bodyPr wrap="none" rtlCol="0">
              <a:spAutoFit/>
            </a:bodyPr>
            <a:lstStyle/>
            <a:p>
              <a:pPr algn="ctr"/>
              <a:r>
                <a:rPr lang="en-US" altLang="zh-TW" b="1" i="1" dirty="0"/>
                <a:t>circARHGAP35</a:t>
              </a:r>
            </a:p>
            <a:p>
              <a:pPr algn="ctr"/>
              <a:r>
                <a:rPr lang="en-US" altLang="zh-TW" b="1" dirty="0"/>
                <a:t>Protein</a:t>
              </a:r>
              <a:endParaRPr lang="zh-TW" altLang="en-US" b="1" dirty="0"/>
            </a:p>
          </p:txBody>
        </p:sp>
        <p:sp>
          <p:nvSpPr>
            <p:cNvPr id="24" name="文字方塊 23">
              <a:extLst>
                <a:ext uri="{FF2B5EF4-FFF2-40B4-BE49-F238E27FC236}">
                  <a16:creationId xmlns:a16="http://schemas.microsoft.com/office/drawing/2014/main" id="{D8CBA8A1-E0F6-4C7A-8BCC-F5CB8AB5D7B3}"/>
                </a:ext>
              </a:extLst>
            </p:cNvPr>
            <p:cNvSpPr txBox="1"/>
            <p:nvPr/>
          </p:nvSpPr>
          <p:spPr>
            <a:xfrm>
              <a:off x="10629042" y="4432913"/>
              <a:ext cx="736099" cy="369332"/>
            </a:xfrm>
            <a:prstGeom prst="rect">
              <a:avLst/>
            </a:prstGeom>
            <a:noFill/>
          </p:spPr>
          <p:txBody>
            <a:bodyPr wrap="none" rtlCol="0">
              <a:spAutoFit/>
            </a:bodyPr>
            <a:lstStyle/>
            <a:p>
              <a:r>
                <a:rPr lang="en-US" altLang="zh-TW" b="1" i="1" dirty="0"/>
                <a:t>TFII-I</a:t>
              </a:r>
              <a:endParaRPr lang="zh-TW" altLang="en-US" b="1" i="1" dirty="0"/>
            </a:p>
          </p:txBody>
        </p:sp>
        <p:cxnSp>
          <p:nvCxnSpPr>
            <p:cNvPr id="28" name="直線接點 27">
              <a:extLst>
                <a:ext uri="{FF2B5EF4-FFF2-40B4-BE49-F238E27FC236}">
                  <a16:creationId xmlns:a16="http://schemas.microsoft.com/office/drawing/2014/main" id="{B0949674-EB4D-4357-9724-7EEDA619AF0A}"/>
                </a:ext>
              </a:extLst>
            </p:cNvPr>
            <p:cNvCxnSpPr>
              <a:cxnSpLocks/>
            </p:cNvCxnSpPr>
            <p:nvPr/>
          </p:nvCxnSpPr>
          <p:spPr>
            <a:xfrm>
              <a:off x="10950665" y="3734696"/>
              <a:ext cx="0" cy="633597"/>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60F3C25E-94ED-4AB9-9E67-4B20D7AF3BA6}"/>
                </a:ext>
              </a:extLst>
            </p:cNvPr>
            <p:cNvCxnSpPr/>
            <p:nvPr/>
          </p:nvCxnSpPr>
          <p:spPr>
            <a:xfrm>
              <a:off x="10958619" y="4956277"/>
              <a:ext cx="0" cy="65434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4FEE25B3-F301-45D9-9BBA-4E9241BC2B38}"/>
                </a:ext>
              </a:extLst>
            </p:cNvPr>
            <p:cNvSpPr txBox="1"/>
            <p:nvPr/>
          </p:nvSpPr>
          <p:spPr>
            <a:xfrm>
              <a:off x="10186612" y="5764650"/>
              <a:ext cx="1544012" cy="646331"/>
            </a:xfrm>
            <a:prstGeom prst="rect">
              <a:avLst/>
            </a:prstGeom>
            <a:noFill/>
          </p:spPr>
          <p:txBody>
            <a:bodyPr wrap="none" rtlCol="0">
              <a:spAutoFit/>
            </a:bodyPr>
            <a:lstStyle/>
            <a:p>
              <a:pPr algn="ctr"/>
              <a:r>
                <a:rPr lang="en-US" altLang="zh-TW" b="1" dirty="0"/>
                <a:t>Proliferation</a:t>
              </a:r>
            </a:p>
            <a:p>
              <a:pPr algn="ctr"/>
              <a:r>
                <a:rPr lang="en-US" altLang="zh-TW" b="1" dirty="0"/>
                <a:t>Migration</a:t>
              </a:r>
              <a:endParaRPr lang="zh-TW" altLang="en-US" b="1" dirty="0"/>
            </a:p>
          </p:txBody>
        </p:sp>
      </p:grpSp>
    </p:spTree>
    <p:extLst>
      <p:ext uri="{BB962C8B-B14F-4D97-AF65-F5344CB8AC3E}">
        <p14:creationId xmlns:p14="http://schemas.microsoft.com/office/powerpoint/2010/main" val="3094541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7323330-3AF0-48F1-9C55-83D9B6625FFA}"/>
              </a:ext>
            </a:extLst>
          </p:cNvPr>
          <p:cNvPicPr>
            <a:picLocks noChangeAspect="1"/>
          </p:cNvPicPr>
          <p:nvPr/>
        </p:nvPicPr>
        <p:blipFill rotWithShape="1">
          <a:blip r:embed="rId3">
            <a:extLst>
              <a:ext uri="{28A0092B-C50C-407E-A947-70E740481C1C}">
                <a14:useLocalDpi xmlns:a14="http://schemas.microsoft.com/office/drawing/2010/main" val="0"/>
              </a:ext>
            </a:extLst>
          </a:blip>
          <a:srcRect t="3058" r="436" b="8257"/>
          <a:stretch/>
        </p:blipFill>
        <p:spPr>
          <a:xfrm>
            <a:off x="1" y="886470"/>
            <a:ext cx="12191999" cy="5979918"/>
          </a:xfrm>
          <a:prstGeom prst="rect">
            <a:avLst/>
          </a:prstGeom>
        </p:spPr>
      </p:pic>
      <p:sp>
        <p:nvSpPr>
          <p:cNvPr id="2" name="投影片編號版面配置區 1"/>
          <p:cNvSpPr>
            <a:spLocks noGrp="1"/>
          </p:cNvSpPr>
          <p:nvPr>
            <p:ph type="sldNum" sz="quarter" idx="12"/>
          </p:nvPr>
        </p:nvSpPr>
        <p:spPr>
          <a:xfrm>
            <a:off x="9448800" y="6492875"/>
            <a:ext cx="2743200" cy="365125"/>
          </a:xfrm>
        </p:spPr>
        <p:txBody>
          <a:bodyPr/>
          <a:lstStyle/>
          <a:p>
            <a:fld id="{0C4D0668-C53B-4A51-870C-8A290EF953AE}" type="slidenum">
              <a:rPr lang="zh-TW" altLang="en-US" smtClean="0"/>
              <a:t>48</a:t>
            </a:fld>
            <a:endParaRPr lang="zh-TW" altLang="en-US" dirty="0"/>
          </a:p>
        </p:txBody>
      </p:sp>
      <p:grpSp>
        <p:nvGrpSpPr>
          <p:cNvPr id="4" name="群組 3">
            <a:extLst>
              <a:ext uri="{FF2B5EF4-FFF2-40B4-BE49-F238E27FC236}">
                <a16:creationId xmlns:a16="http://schemas.microsoft.com/office/drawing/2014/main" id="{0B58A85E-D601-418C-B5A9-AA0F4223EC52}"/>
              </a:ext>
            </a:extLst>
          </p:cNvPr>
          <p:cNvGrpSpPr/>
          <p:nvPr/>
        </p:nvGrpSpPr>
        <p:grpSpPr>
          <a:xfrm>
            <a:off x="0" y="0"/>
            <a:ext cx="1800000" cy="540000"/>
            <a:chOff x="0" y="0"/>
            <a:chExt cx="1800000" cy="540000"/>
          </a:xfrm>
        </p:grpSpPr>
        <p:grpSp>
          <p:nvGrpSpPr>
            <p:cNvPr id="16" name="群組 15">
              <a:extLst>
                <a:ext uri="{FF2B5EF4-FFF2-40B4-BE49-F238E27FC236}">
                  <a16:creationId xmlns:a16="http://schemas.microsoft.com/office/drawing/2014/main" id="{B5015E5D-1BA9-42E4-BEC2-084F000B9685}"/>
                </a:ext>
              </a:extLst>
            </p:cNvPr>
            <p:cNvGrpSpPr/>
            <p:nvPr/>
          </p:nvGrpSpPr>
          <p:grpSpPr>
            <a:xfrm>
              <a:off x="0" y="0"/>
              <a:ext cx="1800000" cy="540000"/>
              <a:chOff x="-1" y="0"/>
              <a:chExt cx="1794295" cy="511612"/>
            </a:xfrm>
          </p:grpSpPr>
          <p:sp>
            <p:nvSpPr>
              <p:cNvPr id="18" name="矩形 17">
                <a:extLst>
                  <a:ext uri="{FF2B5EF4-FFF2-40B4-BE49-F238E27FC236}">
                    <a16:creationId xmlns:a16="http://schemas.microsoft.com/office/drawing/2014/main" id="{0CC4721F-3C37-4704-8392-C030DD4E8A68}"/>
                  </a:ext>
                </a:extLst>
              </p:cNvPr>
              <p:cNvSpPr/>
              <p:nvPr/>
            </p:nvSpPr>
            <p:spPr>
              <a:xfrm>
                <a:off x="0" y="0"/>
                <a:ext cx="1794294" cy="419934"/>
              </a:xfrm>
              <a:prstGeom prst="rect">
                <a:avLst/>
              </a:prstGeom>
              <a:solidFill>
                <a:srgbClr val="DBC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95D9389D-D808-46B9-82A8-3117CDF194A9}"/>
                  </a:ext>
                </a:extLst>
              </p:cNvPr>
              <p:cNvSpPr/>
              <p:nvPr/>
            </p:nvSpPr>
            <p:spPr>
              <a:xfrm>
                <a:off x="-1" y="419934"/>
                <a:ext cx="1794293" cy="91678"/>
              </a:xfrm>
              <a:prstGeom prst="rect">
                <a:avLst/>
              </a:prstGeom>
              <a:solidFill>
                <a:srgbClr val="ACB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20" name="文字方塊 19">
              <a:extLst>
                <a:ext uri="{FF2B5EF4-FFF2-40B4-BE49-F238E27FC236}">
                  <a16:creationId xmlns:a16="http://schemas.microsoft.com/office/drawing/2014/main" id="{BEE188B6-3842-4FBD-BCA0-7D1A8811284D}"/>
                </a:ext>
              </a:extLst>
            </p:cNvPr>
            <p:cNvSpPr txBox="1"/>
            <p:nvPr/>
          </p:nvSpPr>
          <p:spPr>
            <a:xfrm>
              <a:off x="223371" y="16305"/>
              <a:ext cx="1353256" cy="400110"/>
            </a:xfrm>
            <a:prstGeom prst="rect">
              <a:avLst/>
            </a:prstGeom>
            <a:noFill/>
          </p:spPr>
          <p:txBody>
            <a:bodyPr wrap="none" rtlCol="0">
              <a:spAutoFit/>
            </a:bodyPr>
            <a:lstStyle/>
            <a:p>
              <a:r>
                <a:rPr lang="en-US" altLang="zh-TW" sz="2000" b="1" dirty="0">
                  <a:solidFill>
                    <a:srgbClr val="7F5072"/>
                  </a:solidFill>
                  <a:latin typeface="Arial" panose="020B0604020202020204" pitchFamily="34" charset="0"/>
                  <a:cs typeface="Arial" panose="020B0604020202020204" pitchFamily="34" charset="0"/>
                </a:rPr>
                <a:t>Summary</a:t>
              </a:r>
              <a:endParaRPr lang="zh-TW" altLang="en-US" sz="2000" dirty="0">
                <a:solidFill>
                  <a:srgbClr val="7F5072"/>
                </a:solidFill>
              </a:endParaRPr>
            </a:p>
          </p:txBody>
        </p:sp>
      </p:grpSp>
      <p:grpSp>
        <p:nvGrpSpPr>
          <p:cNvPr id="71" name="群組 70">
            <a:extLst>
              <a:ext uri="{FF2B5EF4-FFF2-40B4-BE49-F238E27FC236}">
                <a16:creationId xmlns:a16="http://schemas.microsoft.com/office/drawing/2014/main" id="{735B28F1-419D-4FF5-A7B6-222CE1E2E087}"/>
              </a:ext>
            </a:extLst>
          </p:cNvPr>
          <p:cNvGrpSpPr/>
          <p:nvPr/>
        </p:nvGrpSpPr>
        <p:grpSpPr>
          <a:xfrm>
            <a:off x="8839963" y="2020983"/>
            <a:ext cx="3073671" cy="2581406"/>
            <a:chOff x="8839963" y="2020983"/>
            <a:chExt cx="3073671" cy="2581406"/>
          </a:xfrm>
        </p:grpSpPr>
        <p:pic>
          <p:nvPicPr>
            <p:cNvPr id="17" name="圖片 16">
              <a:extLst>
                <a:ext uri="{FF2B5EF4-FFF2-40B4-BE49-F238E27FC236}">
                  <a16:creationId xmlns:a16="http://schemas.microsoft.com/office/drawing/2014/main" id="{32FD9216-75DD-447B-B072-0A09835EA9B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22" b="95425" l="6667" r="94000">
                          <a14:foregroundMark x1="50000" y1="8497" x2="54667" y2="8497"/>
                          <a14:foregroundMark x1="9333" y1="37255" x2="7333" y2="37908"/>
                          <a14:foregroundMark x1="14000" y1="28758" x2="15333" y2="27451"/>
                          <a14:foregroundMark x1="48667" y1="5229" x2="48667" y2="4575"/>
                          <a14:foregroundMark x1="60000" y1="5882" x2="60000" y2="5882"/>
                          <a14:foregroundMark x1="88000" y1="61438" x2="89333" y2="61438"/>
                          <a14:foregroundMark x1="90667" y1="74510" x2="94000" y2="75817"/>
                          <a14:foregroundMark x1="59333" y1="92157" x2="52667" y2="92157"/>
                          <a14:foregroundMark x1="57333" y1="94771" x2="56667" y2="95425"/>
                          <a14:foregroundMark x1="26000" y1="26144" x2="25333" y2="24837"/>
                          <a14:foregroundMark x1="34667" y1="22876" x2="30667" y2="17647"/>
                          <a14:foregroundMark x1="35333" y1="15686" x2="35333" y2="15033"/>
                          <a14:foregroundMark x1="13333" y1="35294" x2="8000" y2="32680"/>
                        </a14:backgroundRemoval>
                      </a14:imgEffect>
                    </a14:imgLayer>
                  </a14:imgProps>
                </a:ext>
              </a:extLst>
            </a:blip>
            <a:stretch>
              <a:fillRect/>
            </a:stretch>
          </p:blipFill>
          <p:spPr>
            <a:xfrm rot="6915327">
              <a:off x="9896840" y="2995768"/>
              <a:ext cx="558269" cy="569435"/>
            </a:xfrm>
            <a:prstGeom prst="rect">
              <a:avLst/>
            </a:prstGeom>
          </p:spPr>
        </p:pic>
        <p:grpSp>
          <p:nvGrpSpPr>
            <p:cNvPr id="21" name="群組 20">
              <a:extLst>
                <a:ext uri="{FF2B5EF4-FFF2-40B4-BE49-F238E27FC236}">
                  <a16:creationId xmlns:a16="http://schemas.microsoft.com/office/drawing/2014/main" id="{B7DE29B0-8797-48CE-9A9D-877DEC4DA975}"/>
                </a:ext>
              </a:extLst>
            </p:cNvPr>
            <p:cNvGrpSpPr/>
            <p:nvPr/>
          </p:nvGrpSpPr>
          <p:grpSpPr>
            <a:xfrm>
              <a:off x="8839963" y="2020983"/>
              <a:ext cx="3073671" cy="2581406"/>
              <a:chOff x="8839963" y="2020983"/>
              <a:chExt cx="3073671" cy="2581406"/>
            </a:xfrm>
          </p:grpSpPr>
          <p:grpSp>
            <p:nvGrpSpPr>
              <p:cNvPr id="50" name="群組 49">
                <a:extLst>
                  <a:ext uri="{FF2B5EF4-FFF2-40B4-BE49-F238E27FC236}">
                    <a16:creationId xmlns:a16="http://schemas.microsoft.com/office/drawing/2014/main" id="{E4CB6FB9-63BB-40D1-A813-0B7E6CF2749F}"/>
                  </a:ext>
                </a:extLst>
              </p:cNvPr>
              <p:cNvGrpSpPr/>
              <p:nvPr/>
            </p:nvGrpSpPr>
            <p:grpSpPr>
              <a:xfrm>
                <a:off x="8839963" y="2020983"/>
                <a:ext cx="1856004" cy="1607141"/>
                <a:chOff x="5194827" y="4769034"/>
                <a:chExt cx="1856004" cy="1607141"/>
              </a:xfrm>
            </p:grpSpPr>
            <p:grpSp>
              <p:nvGrpSpPr>
                <p:cNvPr id="51" name="群組 50">
                  <a:extLst>
                    <a:ext uri="{FF2B5EF4-FFF2-40B4-BE49-F238E27FC236}">
                      <a16:creationId xmlns:a16="http://schemas.microsoft.com/office/drawing/2014/main" id="{4649B5BA-89C2-4DA3-A357-B0F7828D57EF}"/>
                    </a:ext>
                  </a:extLst>
                </p:cNvPr>
                <p:cNvGrpSpPr/>
                <p:nvPr/>
              </p:nvGrpSpPr>
              <p:grpSpPr>
                <a:xfrm>
                  <a:off x="5547357" y="5100506"/>
                  <a:ext cx="1503474" cy="1275669"/>
                  <a:chOff x="5580913" y="5201009"/>
                  <a:chExt cx="1503474" cy="1275669"/>
                </a:xfrm>
              </p:grpSpPr>
              <p:grpSp>
                <p:nvGrpSpPr>
                  <p:cNvPr id="53" name="群組 52">
                    <a:extLst>
                      <a:ext uri="{FF2B5EF4-FFF2-40B4-BE49-F238E27FC236}">
                        <a16:creationId xmlns:a16="http://schemas.microsoft.com/office/drawing/2014/main" id="{E69D15AA-5F1F-4371-8991-D3DCB1EC3BB8}"/>
                      </a:ext>
                    </a:extLst>
                  </p:cNvPr>
                  <p:cNvGrpSpPr/>
                  <p:nvPr/>
                </p:nvGrpSpPr>
                <p:grpSpPr>
                  <a:xfrm>
                    <a:off x="6399584" y="5201009"/>
                    <a:ext cx="684803" cy="591960"/>
                    <a:chOff x="10087003" y="2392290"/>
                    <a:chExt cx="684803" cy="591960"/>
                  </a:xfrm>
                </p:grpSpPr>
                <p:sp>
                  <p:nvSpPr>
                    <p:cNvPr id="55" name="橢圓 54">
                      <a:extLst>
                        <a:ext uri="{FF2B5EF4-FFF2-40B4-BE49-F238E27FC236}">
                          <a16:creationId xmlns:a16="http://schemas.microsoft.com/office/drawing/2014/main" id="{F0F95439-FBB9-45DF-98DE-409362FA0E69}"/>
                        </a:ext>
                      </a:extLst>
                    </p:cNvPr>
                    <p:cNvSpPr/>
                    <p:nvPr/>
                  </p:nvSpPr>
                  <p:spPr>
                    <a:xfrm>
                      <a:off x="10120559" y="2392290"/>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56" name="文字方塊 55">
                      <a:extLst>
                        <a:ext uri="{FF2B5EF4-FFF2-40B4-BE49-F238E27FC236}">
                          <a16:creationId xmlns:a16="http://schemas.microsoft.com/office/drawing/2014/main" id="{C67C9F4A-76A6-4405-B918-39D78B576F27}"/>
                        </a:ext>
                      </a:extLst>
                    </p:cNvPr>
                    <p:cNvSpPr txBox="1"/>
                    <p:nvPr/>
                  </p:nvSpPr>
                  <p:spPr>
                    <a:xfrm>
                      <a:off x="10087003" y="2503604"/>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54" name="圖片 53">
                    <a:extLst>
                      <a:ext uri="{FF2B5EF4-FFF2-40B4-BE49-F238E27FC236}">
                        <a16:creationId xmlns:a16="http://schemas.microsoft.com/office/drawing/2014/main" id="{511DE394-32F7-4A55-AFF9-8D6DC9A59B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618" t="25555" r="37110" b="22222"/>
                  <a:stretch/>
                </p:blipFill>
                <p:spPr>
                  <a:xfrm>
                    <a:off x="5580913" y="5412104"/>
                    <a:ext cx="1056303" cy="1064574"/>
                  </a:xfrm>
                  <a:prstGeom prst="rect">
                    <a:avLst/>
                  </a:prstGeom>
                </p:spPr>
              </p:pic>
            </p:grpSp>
            <p:sp>
              <p:nvSpPr>
                <p:cNvPr id="52" name="文字方塊 51">
                  <a:extLst>
                    <a:ext uri="{FF2B5EF4-FFF2-40B4-BE49-F238E27FC236}">
                      <a16:creationId xmlns:a16="http://schemas.microsoft.com/office/drawing/2014/main" id="{47ECE6B4-3805-4D96-9E41-2C417B317D91}"/>
                    </a:ext>
                  </a:extLst>
                </p:cNvPr>
                <p:cNvSpPr txBox="1"/>
                <p:nvPr/>
              </p:nvSpPr>
              <p:spPr>
                <a:xfrm>
                  <a:off x="5194827" y="4769034"/>
                  <a:ext cx="1851789" cy="369332"/>
                </a:xfrm>
                <a:prstGeom prst="rect">
                  <a:avLst/>
                </a:prstGeom>
                <a:noFill/>
              </p:spPr>
              <p:txBody>
                <a:bodyPr wrap="none" rtlCol="0">
                  <a:spAutoFit/>
                </a:bodyPr>
                <a:lstStyle/>
                <a:p>
                  <a:r>
                    <a:rPr lang="en-US" altLang="zh-TW" b="1" i="1" dirty="0"/>
                    <a:t>circARHGAP35</a:t>
                  </a:r>
                  <a:endParaRPr lang="zh-TW" altLang="en-US" b="1" i="1" dirty="0"/>
                </a:p>
              </p:txBody>
            </p:sp>
          </p:grpSp>
          <p:pic>
            <p:nvPicPr>
              <p:cNvPr id="22" name="圖片 21">
                <a:extLst>
                  <a:ext uri="{FF2B5EF4-FFF2-40B4-BE49-F238E27FC236}">
                    <a16:creationId xmlns:a16="http://schemas.microsoft.com/office/drawing/2014/main" id="{D6090962-32C5-497C-9342-69F6A56885C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524" b="92063" l="7576" r="96061">
                            <a14:foregroundMark x1="7576" y1="63492" x2="7576" y2="63492"/>
                            <a14:foregroundMark x1="90000" y1="68254" x2="90000" y2="68254"/>
                            <a14:foregroundMark x1="96061" y1="53968" x2="96061" y2="53968"/>
                            <a14:foregroundMark x1="72424" y1="90476" x2="72424" y2="90476"/>
                            <a14:foregroundMark x1="80000" y1="90476" x2="80000" y2="90476"/>
                            <a14:foregroundMark x1="85152" y1="85714" x2="85152" y2="85714"/>
                            <a14:foregroundMark x1="66970" y1="92063" x2="66970" y2="92063"/>
                          </a14:backgroundRemoval>
                        </a14:imgEffect>
                      </a14:imgLayer>
                    </a14:imgProps>
                  </a:ext>
                </a:extLst>
              </a:blip>
              <a:stretch>
                <a:fillRect/>
              </a:stretch>
            </p:blipFill>
            <p:spPr>
              <a:xfrm rot="7076173">
                <a:off x="9237575" y="3743626"/>
                <a:ext cx="1352880" cy="258277"/>
              </a:xfrm>
              <a:prstGeom prst="rect">
                <a:avLst/>
              </a:prstGeom>
            </p:spPr>
          </p:pic>
          <p:sp>
            <p:nvSpPr>
              <p:cNvPr id="57" name="文字方塊 56">
                <a:extLst>
                  <a:ext uri="{FF2B5EF4-FFF2-40B4-BE49-F238E27FC236}">
                    <a16:creationId xmlns:a16="http://schemas.microsoft.com/office/drawing/2014/main" id="{E30548B3-6930-46ED-831B-466D69D3FD50}"/>
                  </a:ext>
                </a:extLst>
              </p:cNvPr>
              <p:cNvSpPr txBox="1"/>
              <p:nvPr/>
            </p:nvSpPr>
            <p:spPr>
              <a:xfrm>
                <a:off x="9531046" y="3956058"/>
                <a:ext cx="2382588" cy="646331"/>
              </a:xfrm>
              <a:prstGeom prst="rect">
                <a:avLst/>
              </a:prstGeom>
              <a:noFill/>
            </p:spPr>
            <p:txBody>
              <a:bodyPr wrap="square" rtlCol="0">
                <a:spAutoFit/>
              </a:bodyPr>
              <a:lstStyle/>
              <a:p>
                <a:pPr algn="ctr"/>
                <a:r>
                  <a:rPr lang="en-US" altLang="zh-TW" b="1" i="1" dirty="0"/>
                  <a:t>circARHGAP35 protein</a:t>
                </a:r>
                <a:endParaRPr lang="zh-TW" altLang="en-US" b="1" i="1" dirty="0"/>
              </a:p>
            </p:txBody>
          </p:sp>
        </p:grpSp>
      </p:grpSp>
      <p:grpSp>
        <p:nvGrpSpPr>
          <p:cNvPr id="60" name="群組 59">
            <a:extLst>
              <a:ext uri="{FF2B5EF4-FFF2-40B4-BE49-F238E27FC236}">
                <a16:creationId xmlns:a16="http://schemas.microsoft.com/office/drawing/2014/main" id="{F29FC38F-11B9-4673-B6D8-96ED4CA6910E}"/>
              </a:ext>
            </a:extLst>
          </p:cNvPr>
          <p:cNvGrpSpPr/>
          <p:nvPr/>
        </p:nvGrpSpPr>
        <p:grpSpPr>
          <a:xfrm>
            <a:off x="5551289" y="4976376"/>
            <a:ext cx="2686793" cy="1713044"/>
            <a:chOff x="4201752" y="4950143"/>
            <a:chExt cx="2686793" cy="1713044"/>
          </a:xfrm>
        </p:grpSpPr>
        <p:grpSp>
          <p:nvGrpSpPr>
            <p:cNvPr id="61" name="群組 60">
              <a:extLst>
                <a:ext uri="{FF2B5EF4-FFF2-40B4-BE49-F238E27FC236}">
                  <a16:creationId xmlns:a16="http://schemas.microsoft.com/office/drawing/2014/main" id="{E3CCEDA5-E574-45BA-8F04-C0BACCF08DB5}"/>
                </a:ext>
              </a:extLst>
            </p:cNvPr>
            <p:cNvGrpSpPr/>
            <p:nvPr/>
          </p:nvGrpSpPr>
          <p:grpSpPr>
            <a:xfrm>
              <a:off x="4201752" y="4950143"/>
              <a:ext cx="2089255" cy="1713044"/>
              <a:chOff x="5046480" y="4911436"/>
              <a:chExt cx="2089255" cy="1713044"/>
            </a:xfrm>
          </p:grpSpPr>
          <p:grpSp>
            <p:nvGrpSpPr>
              <p:cNvPr id="65" name="群組 64">
                <a:extLst>
                  <a:ext uri="{FF2B5EF4-FFF2-40B4-BE49-F238E27FC236}">
                    <a16:creationId xmlns:a16="http://schemas.microsoft.com/office/drawing/2014/main" id="{0B955171-09F9-4927-9295-D494B54514C2}"/>
                  </a:ext>
                </a:extLst>
              </p:cNvPr>
              <p:cNvGrpSpPr/>
              <p:nvPr/>
            </p:nvGrpSpPr>
            <p:grpSpPr>
              <a:xfrm>
                <a:off x="5303436" y="5255713"/>
                <a:ext cx="1832299" cy="1368767"/>
                <a:chOff x="5336992" y="5356216"/>
                <a:chExt cx="1832299" cy="1368767"/>
              </a:xfrm>
            </p:grpSpPr>
            <p:grpSp>
              <p:nvGrpSpPr>
                <p:cNvPr id="67" name="群組 66">
                  <a:extLst>
                    <a:ext uri="{FF2B5EF4-FFF2-40B4-BE49-F238E27FC236}">
                      <a16:creationId xmlns:a16="http://schemas.microsoft.com/office/drawing/2014/main" id="{D75E9DA2-8203-43E8-A55B-572476226496}"/>
                    </a:ext>
                  </a:extLst>
                </p:cNvPr>
                <p:cNvGrpSpPr/>
                <p:nvPr/>
              </p:nvGrpSpPr>
              <p:grpSpPr>
                <a:xfrm>
                  <a:off x="6484488" y="5623758"/>
                  <a:ext cx="684803" cy="591960"/>
                  <a:chOff x="10171907" y="2815039"/>
                  <a:chExt cx="684803" cy="591960"/>
                </a:xfrm>
              </p:grpSpPr>
              <p:sp>
                <p:nvSpPr>
                  <p:cNvPr id="69" name="橢圓 68">
                    <a:extLst>
                      <a:ext uri="{FF2B5EF4-FFF2-40B4-BE49-F238E27FC236}">
                        <a16:creationId xmlns:a16="http://schemas.microsoft.com/office/drawing/2014/main" id="{5B8D97E8-4305-440D-B83A-5CE8191CDF82}"/>
                      </a:ext>
                    </a:extLst>
                  </p:cNvPr>
                  <p:cNvSpPr/>
                  <p:nvPr/>
                </p:nvSpPr>
                <p:spPr>
                  <a:xfrm>
                    <a:off x="10205463" y="2815039"/>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70" name="文字方塊 69">
                    <a:extLst>
                      <a:ext uri="{FF2B5EF4-FFF2-40B4-BE49-F238E27FC236}">
                        <a16:creationId xmlns:a16="http://schemas.microsoft.com/office/drawing/2014/main" id="{A6B966EA-8AEF-4543-9774-668B8BDC046E}"/>
                      </a:ext>
                    </a:extLst>
                  </p:cNvPr>
                  <p:cNvSpPr txBox="1"/>
                  <p:nvPr/>
                </p:nvSpPr>
                <p:spPr>
                  <a:xfrm>
                    <a:off x="10171907" y="2926353"/>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68" name="圖片 67">
                  <a:extLst>
                    <a:ext uri="{FF2B5EF4-FFF2-40B4-BE49-F238E27FC236}">
                      <a16:creationId xmlns:a16="http://schemas.microsoft.com/office/drawing/2014/main" id="{26F33844-2EA2-476E-867F-16332904E016}"/>
                    </a:ext>
                  </a:extLst>
                </p:cNvPr>
                <p:cNvPicPr>
                  <a:picLocks noChangeAspect="1"/>
                </p:cNvPicPr>
                <p:nvPr/>
              </p:nvPicPr>
              <p:blipFill rotWithShape="1">
                <a:blip r:embed="rId9">
                  <a:extLst>
                    <a:ext uri="{28A0092B-C50C-407E-A947-70E740481C1C}">
                      <a14:useLocalDpi xmlns:a14="http://schemas.microsoft.com/office/drawing/2010/main" val="0"/>
                    </a:ext>
                  </a:extLst>
                </a:blip>
                <a:srcRect l="26618" t="25555" r="37110" b="22222"/>
                <a:stretch/>
              </p:blipFill>
              <p:spPr>
                <a:xfrm>
                  <a:off x="5336992" y="5356216"/>
                  <a:ext cx="1358132" cy="1368767"/>
                </a:xfrm>
                <a:prstGeom prst="rect">
                  <a:avLst/>
                </a:prstGeom>
              </p:spPr>
            </p:pic>
          </p:grpSp>
          <p:sp>
            <p:nvSpPr>
              <p:cNvPr id="66" name="文字方塊 65">
                <a:extLst>
                  <a:ext uri="{FF2B5EF4-FFF2-40B4-BE49-F238E27FC236}">
                    <a16:creationId xmlns:a16="http://schemas.microsoft.com/office/drawing/2014/main" id="{96DCAEE6-0FAB-4DC7-AE6B-17D37E8150E4}"/>
                  </a:ext>
                </a:extLst>
              </p:cNvPr>
              <p:cNvSpPr txBox="1"/>
              <p:nvPr/>
            </p:nvSpPr>
            <p:spPr>
              <a:xfrm>
                <a:off x="5046480" y="4911436"/>
                <a:ext cx="1851789" cy="369332"/>
              </a:xfrm>
              <a:prstGeom prst="rect">
                <a:avLst/>
              </a:prstGeom>
              <a:noFill/>
            </p:spPr>
            <p:txBody>
              <a:bodyPr wrap="none" rtlCol="0">
                <a:spAutoFit/>
              </a:bodyPr>
              <a:lstStyle/>
              <a:p>
                <a:r>
                  <a:rPr lang="en-US" altLang="zh-TW" b="1" i="1" dirty="0"/>
                  <a:t>circARHGAP35</a:t>
                </a:r>
                <a:endParaRPr lang="zh-TW" altLang="en-US" b="1" i="1" dirty="0"/>
              </a:p>
            </p:txBody>
          </p:sp>
        </p:grpSp>
        <p:grpSp>
          <p:nvGrpSpPr>
            <p:cNvPr id="62" name="群組 61">
              <a:extLst>
                <a:ext uri="{FF2B5EF4-FFF2-40B4-BE49-F238E27FC236}">
                  <a16:creationId xmlns:a16="http://schemas.microsoft.com/office/drawing/2014/main" id="{13B30988-24A9-4FE5-9FC8-2072BCC64A3E}"/>
                </a:ext>
              </a:extLst>
            </p:cNvPr>
            <p:cNvGrpSpPr/>
            <p:nvPr/>
          </p:nvGrpSpPr>
          <p:grpSpPr>
            <a:xfrm>
              <a:off x="5697045" y="6017553"/>
              <a:ext cx="1191500" cy="480646"/>
              <a:chOff x="7106598" y="6218939"/>
              <a:chExt cx="1191500" cy="480646"/>
            </a:xfrm>
          </p:grpSpPr>
          <p:sp>
            <p:nvSpPr>
              <p:cNvPr id="63" name="橢圓 62">
                <a:extLst>
                  <a:ext uri="{FF2B5EF4-FFF2-40B4-BE49-F238E27FC236}">
                    <a16:creationId xmlns:a16="http://schemas.microsoft.com/office/drawing/2014/main" id="{7336753E-9DBD-4915-92E0-9A068185D64B}"/>
                  </a:ext>
                </a:extLst>
              </p:cNvPr>
              <p:cNvSpPr/>
              <p:nvPr/>
            </p:nvSpPr>
            <p:spPr>
              <a:xfrm>
                <a:off x="7106598" y="6218939"/>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64" name="文字方塊 63">
                <a:extLst>
                  <a:ext uri="{FF2B5EF4-FFF2-40B4-BE49-F238E27FC236}">
                    <a16:creationId xmlns:a16="http://schemas.microsoft.com/office/drawing/2014/main" id="{E337B1A4-003B-400C-AE0A-EFA2A2870C12}"/>
                  </a:ext>
                </a:extLst>
              </p:cNvPr>
              <p:cNvSpPr txBox="1"/>
              <p:nvPr/>
            </p:nvSpPr>
            <p:spPr>
              <a:xfrm>
                <a:off x="7129115" y="6274596"/>
                <a:ext cx="1146469" cy="369332"/>
              </a:xfrm>
              <a:prstGeom prst="rect">
                <a:avLst/>
              </a:prstGeom>
              <a:noFill/>
            </p:spPr>
            <p:txBody>
              <a:bodyPr wrap="none" rtlCol="0">
                <a:spAutoFit/>
              </a:bodyPr>
              <a:lstStyle/>
              <a:p>
                <a:pPr algn="ctr"/>
                <a:r>
                  <a:rPr lang="en-US" altLang="zh-TW" b="1" dirty="0"/>
                  <a:t>HNRNPL</a:t>
                </a:r>
                <a:endParaRPr lang="zh-TW" altLang="en-US" b="1" dirty="0"/>
              </a:p>
            </p:txBody>
          </p:sp>
        </p:grpSp>
      </p:grpSp>
      <p:grpSp>
        <p:nvGrpSpPr>
          <p:cNvPr id="74" name="群組 73">
            <a:extLst>
              <a:ext uri="{FF2B5EF4-FFF2-40B4-BE49-F238E27FC236}">
                <a16:creationId xmlns:a16="http://schemas.microsoft.com/office/drawing/2014/main" id="{5EF3E16E-B50E-421E-AE72-070EF9EBFB96}"/>
              </a:ext>
            </a:extLst>
          </p:cNvPr>
          <p:cNvGrpSpPr/>
          <p:nvPr/>
        </p:nvGrpSpPr>
        <p:grpSpPr>
          <a:xfrm>
            <a:off x="1154247" y="4328073"/>
            <a:ext cx="3689045" cy="2469489"/>
            <a:chOff x="1154247" y="4328073"/>
            <a:chExt cx="3689045" cy="2469489"/>
          </a:xfrm>
        </p:grpSpPr>
        <p:grpSp>
          <p:nvGrpSpPr>
            <p:cNvPr id="75" name="群組 74">
              <a:extLst>
                <a:ext uri="{FF2B5EF4-FFF2-40B4-BE49-F238E27FC236}">
                  <a16:creationId xmlns:a16="http://schemas.microsoft.com/office/drawing/2014/main" id="{6D2BA4CE-A27D-497D-BE54-739FC3CCE9E4}"/>
                </a:ext>
              </a:extLst>
            </p:cNvPr>
            <p:cNvGrpSpPr/>
            <p:nvPr/>
          </p:nvGrpSpPr>
          <p:grpSpPr>
            <a:xfrm>
              <a:off x="2246799" y="4990228"/>
              <a:ext cx="2596493" cy="1807334"/>
              <a:chOff x="3922633" y="4842901"/>
              <a:chExt cx="2596493" cy="1807334"/>
            </a:xfrm>
          </p:grpSpPr>
          <p:grpSp>
            <p:nvGrpSpPr>
              <p:cNvPr id="77" name="群組 76">
                <a:extLst>
                  <a:ext uri="{FF2B5EF4-FFF2-40B4-BE49-F238E27FC236}">
                    <a16:creationId xmlns:a16="http://schemas.microsoft.com/office/drawing/2014/main" id="{F0E2EEAE-D91C-4388-9075-6C142AE1578D}"/>
                  </a:ext>
                </a:extLst>
              </p:cNvPr>
              <p:cNvGrpSpPr/>
              <p:nvPr/>
            </p:nvGrpSpPr>
            <p:grpSpPr>
              <a:xfrm>
                <a:off x="3922633" y="5128973"/>
                <a:ext cx="1712579" cy="1521262"/>
                <a:chOff x="4767361" y="5090266"/>
                <a:chExt cx="1712579" cy="1521262"/>
              </a:xfrm>
            </p:grpSpPr>
            <p:grpSp>
              <p:nvGrpSpPr>
                <p:cNvPr id="81" name="群組 80">
                  <a:extLst>
                    <a:ext uri="{FF2B5EF4-FFF2-40B4-BE49-F238E27FC236}">
                      <a16:creationId xmlns:a16="http://schemas.microsoft.com/office/drawing/2014/main" id="{33972E2C-CFCA-41EB-BFCE-55EA74A4CFDA}"/>
                    </a:ext>
                  </a:extLst>
                </p:cNvPr>
                <p:cNvGrpSpPr/>
                <p:nvPr/>
              </p:nvGrpSpPr>
              <p:grpSpPr>
                <a:xfrm>
                  <a:off x="4767361" y="5090266"/>
                  <a:ext cx="1712579" cy="1521262"/>
                  <a:chOff x="4800917" y="5190769"/>
                  <a:chExt cx="1712579" cy="1521262"/>
                </a:xfrm>
              </p:grpSpPr>
              <p:grpSp>
                <p:nvGrpSpPr>
                  <p:cNvPr id="83" name="群組 82">
                    <a:extLst>
                      <a:ext uri="{FF2B5EF4-FFF2-40B4-BE49-F238E27FC236}">
                        <a16:creationId xmlns:a16="http://schemas.microsoft.com/office/drawing/2014/main" id="{47A10644-CC49-40AB-AD27-E6407942A7E3}"/>
                      </a:ext>
                    </a:extLst>
                  </p:cNvPr>
                  <p:cNvGrpSpPr/>
                  <p:nvPr/>
                </p:nvGrpSpPr>
                <p:grpSpPr>
                  <a:xfrm>
                    <a:off x="5828693" y="5190769"/>
                    <a:ext cx="684803" cy="591960"/>
                    <a:chOff x="9516112" y="2382050"/>
                    <a:chExt cx="684803" cy="591960"/>
                  </a:xfrm>
                </p:grpSpPr>
                <p:sp>
                  <p:nvSpPr>
                    <p:cNvPr id="85" name="橢圓 84">
                      <a:extLst>
                        <a:ext uri="{FF2B5EF4-FFF2-40B4-BE49-F238E27FC236}">
                          <a16:creationId xmlns:a16="http://schemas.microsoft.com/office/drawing/2014/main" id="{4C7598DB-6009-4DED-9A85-21556F20A418}"/>
                        </a:ext>
                      </a:extLst>
                    </p:cNvPr>
                    <p:cNvSpPr/>
                    <p:nvPr/>
                  </p:nvSpPr>
                  <p:spPr>
                    <a:xfrm>
                      <a:off x="9549668" y="2382050"/>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86" name="文字方塊 85">
                      <a:extLst>
                        <a:ext uri="{FF2B5EF4-FFF2-40B4-BE49-F238E27FC236}">
                          <a16:creationId xmlns:a16="http://schemas.microsoft.com/office/drawing/2014/main" id="{0021DF44-FE44-4642-822A-05ED349DF470}"/>
                        </a:ext>
                      </a:extLst>
                    </p:cNvPr>
                    <p:cNvSpPr txBox="1"/>
                    <p:nvPr/>
                  </p:nvSpPr>
                  <p:spPr>
                    <a:xfrm>
                      <a:off x="9516112" y="2493364"/>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84" name="圖片 83">
                    <a:extLst>
                      <a:ext uri="{FF2B5EF4-FFF2-40B4-BE49-F238E27FC236}">
                        <a16:creationId xmlns:a16="http://schemas.microsoft.com/office/drawing/2014/main" id="{AA1E5F15-FA12-4549-B597-A1AF16B8CD3E}"/>
                      </a:ext>
                    </a:extLst>
                  </p:cNvPr>
                  <p:cNvPicPr>
                    <a:picLocks noChangeAspect="1"/>
                  </p:cNvPicPr>
                  <p:nvPr/>
                </p:nvPicPr>
                <p:blipFill rotWithShape="1">
                  <a:blip r:embed="rId9">
                    <a:extLst>
                      <a:ext uri="{28A0092B-C50C-407E-A947-70E740481C1C}">
                        <a14:useLocalDpi xmlns:a14="http://schemas.microsoft.com/office/drawing/2010/main" val="0"/>
                      </a:ext>
                    </a:extLst>
                  </a:blip>
                  <a:srcRect l="26618" t="25555" r="37110" b="22222"/>
                  <a:stretch/>
                </p:blipFill>
                <p:spPr>
                  <a:xfrm>
                    <a:off x="4800917" y="5343264"/>
                    <a:ext cx="1358132" cy="1368767"/>
                  </a:xfrm>
                  <a:prstGeom prst="rect">
                    <a:avLst/>
                  </a:prstGeom>
                </p:spPr>
              </p:pic>
            </p:grpSp>
            <p:sp>
              <p:nvSpPr>
                <p:cNvPr id="82" name="文字方塊 81">
                  <a:extLst>
                    <a:ext uri="{FF2B5EF4-FFF2-40B4-BE49-F238E27FC236}">
                      <a16:creationId xmlns:a16="http://schemas.microsoft.com/office/drawing/2014/main" id="{CFED7ABC-7C2D-45A4-B7C7-E8B62A7677EF}"/>
                    </a:ext>
                  </a:extLst>
                </p:cNvPr>
                <p:cNvSpPr txBox="1"/>
                <p:nvPr/>
              </p:nvSpPr>
              <p:spPr>
                <a:xfrm>
                  <a:off x="4905253" y="5742478"/>
                  <a:ext cx="1082348" cy="369332"/>
                </a:xfrm>
                <a:prstGeom prst="rect">
                  <a:avLst/>
                </a:prstGeom>
                <a:noFill/>
              </p:spPr>
              <p:txBody>
                <a:bodyPr wrap="none" rtlCol="0">
                  <a:spAutoFit/>
                </a:bodyPr>
                <a:lstStyle/>
                <a:p>
                  <a:r>
                    <a:rPr lang="en-US" altLang="zh-TW" b="1" i="1" dirty="0"/>
                    <a:t>circMET</a:t>
                  </a:r>
                  <a:endParaRPr lang="zh-TW" altLang="en-US" b="1" i="1" dirty="0"/>
                </a:p>
              </p:txBody>
            </p:sp>
          </p:grpSp>
          <p:grpSp>
            <p:nvGrpSpPr>
              <p:cNvPr id="78" name="群組 77">
                <a:extLst>
                  <a:ext uri="{FF2B5EF4-FFF2-40B4-BE49-F238E27FC236}">
                    <a16:creationId xmlns:a16="http://schemas.microsoft.com/office/drawing/2014/main" id="{7B448C48-C7AB-4756-A7ED-6B0EA7807D3E}"/>
                  </a:ext>
                </a:extLst>
              </p:cNvPr>
              <p:cNvGrpSpPr/>
              <p:nvPr/>
            </p:nvGrpSpPr>
            <p:grpSpPr>
              <a:xfrm>
                <a:off x="5327626" y="4842901"/>
                <a:ext cx="1191500" cy="480646"/>
                <a:chOff x="6737179" y="5044287"/>
                <a:chExt cx="1191500" cy="480646"/>
              </a:xfrm>
            </p:grpSpPr>
            <p:sp>
              <p:nvSpPr>
                <p:cNvPr id="79" name="橢圓 78">
                  <a:extLst>
                    <a:ext uri="{FF2B5EF4-FFF2-40B4-BE49-F238E27FC236}">
                      <a16:creationId xmlns:a16="http://schemas.microsoft.com/office/drawing/2014/main" id="{946F8741-C998-4E91-ADF3-B7915329E852}"/>
                    </a:ext>
                  </a:extLst>
                </p:cNvPr>
                <p:cNvSpPr/>
                <p:nvPr/>
              </p:nvSpPr>
              <p:spPr>
                <a:xfrm>
                  <a:off x="6737179" y="5044287"/>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80" name="文字方塊 79">
                  <a:extLst>
                    <a:ext uri="{FF2B5EF4-FFF2-40B4-BE49-F238E27FC236}">
                      <a16:creationId xmlns:a16="http://schemas.microsoft.com/office/drawing/2014/main" id="{9B994951-CDF7-46BA-AADB-5CB03E495BB9}"/>
                    </a:ext>
                  </a:extLst>
                </p:cNvPr>
                <p:cNvSpPr txBox="1"/>
                <p:nvPr/>
              </p:nvSpPr>
              <p:spPr>
                <a:xfrm>
                  <a:off x="6778931" y="5099944"/>
                  <a:ext cx="1107996" cy="369332"/>
                </a:xfrm>
                <a:prstGeom prst="rect">
                  <a:avLst/>
                </a:prstGeom>
                <a:noFill/>
              </p:spPr>
              <p:txBody>
                <a:bodyPr wrap="none" rtlCol="0">
                  <a:spAutoFit/>
                </a:bodyPr>
                <a:lstStyle/>
                <a:p>
                  <a:pPr algn="ctr"/>
                  <a:r>
                    <a:rPr lang="en-US" altLang="zh-TW" b="1" dirty="0"/>
                    <a:t>YTHDC1</a:t>
                  </a:r>
                  <a:endParaRPr lang="zh-TW" altLang="en-US" b="1" dirty="0"/>
                </a:p>
              </p:txBody>
            </p:sp>
          </p:grpSp>
        </p:grpSp>
        <p:pic>
          <p:nvPicPr>
            <p:cNvPr id="76" name="圖片 75">
              <a:extLst>
                <a:ext uri="{FF2B5EF4-FFF2-40B4-BE49-F238E27FC236}">
                  <a16:creationId xmlns:a16="http://schemas.microsoft.com/office/drawing/2014/main" id="{CBE0C590-48F3-45F9-B870-5C48588582F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537" b="87805" l="8850" r="94248">
                          <a14:foregroundMark x1="9292" y1="71951" x2="9292" y2="71951"/>
                          <a14:foregroundMark x1="91150" y1="79268" x2="91150" y2="79268"/>
                          <a14:foregroundMark x1="94248" y1="86585" x2="94248" y2="86585"/>
                        </a14:backgroundRemoval>
                      </a14:imgEffect>
                    </a14:imgLayer>
                  </a14:imgProps>
                </a:ext>
              </a:extLst>
            </a:blip>
            <a:stretch>
              <a:fillRect/>
            </a:stretch>
          </p:blipFill>
          <p:spPr>
            <a:xfrm rot="13996574">
              <a:off x="631118" y="4851202"/>
              <a:ext cx="1691932" cy="645674"/>
            </a:xfrm>
            <a:prstGeom prst="rect">
              <a:avLst/>
            </a:prstGeom>
          </p:spPr>
        </p:pic>
      </p:grpSp>
      <p:grpSp>
        <p:nvGrpSpPr>
          <p:cNvPr id="87" name="群組 86">
            <a:extLst>
              <a:ext uri="{FF2B5EF4-FFF2-40B4-BE49-F238E27FC236}">
                <a16:creationId xmlns:a16="http://schemas.microsoft.com/office/drawing/2014/main" id="{77EC3A09-15AC-4966-8D00-B06B1B68A7C2}"/>
              </a:ext>
            </a:extLst>
          </p:cNvPr>
          <p:cNvGrpSpPr/>
          <p:nvPr/>
        </p:nvGrpSpPr>
        <p:grpSpPr>
          <a:xfrm>
            <a:off x="702929" y="2449552"/>
            <a:ext cx="3077199" cy="2112833"/>
            <a:chOff x="702929" y="2449552"/>
            <a:chExt cx="3077199" cy="2112833"/>
          </a:xfrm>
        </p:grpSpPr>
        <p:grpSp>
          <p:nvGrpSpPr>
            <p:cNvPr id="88" name="群組 87">
              <a:extLst>
                <a:ext uri="{FF2B5EF4-FFF2-40B4-BE49-F238E27FC236}">
                  <a16:creationId xmlns:a16="http://schemas.microsoft.com/office/drawing/2014/main" id="{8EB0919B-0E89-4EBA-B853-B1C2E0B196AB}"/>
                </a:ext>
              </a:extLst>
            </p:cNvPr>
            <p:cNvGrpSpPr/>
            <p:nvPr/>
          </p:nvGrpSpPr>
          <p:grpSpPr>
            <a:xfrm>
              <a:off x="702929" y="2449552"/>
              <a:ext cx="3077199" cy="2061934"/>
              <a:chOff x="702929" y="2449552"/>
              <a:chExt cx="3077199" cy="2061934"/>
            </a:xfrm>
          </p:grpSpPr>
          <p:grpSp>
            <p:nvGrpSpPr>
              <p:cNvPr id="90" name="群組 89">
                <a:extLst>
                  <a:ext uri="{FF2B5EF4-FFF2-40B4-BE49-F238E27FC236}">
                    <a16:creationId xmlns:a16="http://schemas.microsoft.com/office/drawing/2014/main" id="{02CDD680-2AEB-42E7-B3AF-67162D440F94}"/>
                  </a:ext>
                </a:extLst>
              </p:cNvPr>
              <p:cNvGrpSpPr/>
              <p:nvPr/>
            </p:nvGrpSpPr>
            <p:grpSpPr>
              <a:xfrm>
                <a:off x="2187125" y="2449552"/>
                <a:ext cx="1191500" cy="480646"/>
                <a:chOff x="7273254" y="5057239"/>
                <a:chExt cx="1191500" cy="480646"/>
              </a:xfrm>
            </p:grpSpPr>
            <p:sp>
              <p:nvSpPr>
                <p:cNvPr id="100" name="橢圓 99">
                  <a:extLst>
                    <a:ext uri="{FF2B5EF4-FFF2-40B4-BE49-F238E27FC236}">
                      <a16:creationId xmlns:a16="http://schemas.microsoft.com/office/drawing/2014/main" id="{167B6708-35F2-4559-9344-9BFDF233EE7F}"/>
                    </a:ext>
                  </a:extLst>
                </p:cNvPr>
                <p:cNvSpPr/>
                <p:nvPr/>
              </p:nvSpPr>
              <p:spPr>
                <a:xfrm>
                  <a:off x="7273254" y="5057239"/>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01" name="文字方塊 100">
                  <a:extLst>
                    <a:ext uri="{FF2B5EF4-FFF2-40B4-BE49-F238E27FC236}">
                      <a16:creationId xmlns:a16="http://schemas.microsoft.com/office/drawing/2014/main" id="{FF1FDE92-4DA5-49C6-BED0-F1C48DB3FE0E}"/>
                    </a:ext>
                  </a:extLst>
                </p:cNvPr>
                <p:cNvSpPr txBox="1"/>
                <p:nvPr/>
              </p:nvSpPr>
              <p:spPr>
                <a:xfrm>
                  <a:off x="7327829" y="5112896"/>
                  <a:ext cx="1082349" cy="369332"/>
                </a:xfrm>
                <a:prstGeom prst="rect">
                  <a:avLst/>
                </a:prstGeom>
                <a:noFill/>
                <a:ln>
                  <a:noFill/>
                </a:ln>
              </p:spPr>
              <p:txBody>
                <a:bodyPr wrap="none" rtlCol="0">
                  <a:spAutoFit/>
                </a:bodyPr>
                <a:lstStyle/>
                <a:p>
                  <a:pPr algn="ctr"/>
                  <a:r>
                    <a:rPr lang="en-US" altLang="zh-TW" b="1" dirty="0"/>
                    <a:t>YTHDF2</a:t>
                  </a:r>
                  <a:endParaRPr lang="zh-TW" altLang="en-US" b="1" dirty="0"/>
                </a:p>
              </p:txBody>
            </p:sp>
          </p:grpSp>
          <p:grpSp>
            <p:nvGrpSpPr>
              <p:cNvPr id="91" name="群組 90">
                <a:extLst>
                  <a:ext uri="{FF2B5EF4-FFF2-40B4-BE49-F238E27FC236}">
                    <a16:creationId xmlns:a16="http://schemas.microsoft.com/office/drawing/2014/main" id="{ABB31C79-988A-4FFE-9B4B-4A7213418185}"/>
                  </a:ext>
                </a:extLst>
              </p:cNvPr>
              <p:cNvGrpSpPr/>
              <p:nvPr/>
            </p:nvGrpSpPr>
            <p:grpSpPr>
              <a:xfrm>
                <a:off x="702929" y="2667013"/>
                <a:ext cx="1747395" cy="1523974"/>
                <a:chOff x="5303436" y="5100506"/>
                <a:chExt cx="1747395" cy="1523974"/>
              </a:xfrm>
            </p:grpSpPr>
            <p:grpSp>
              <p:nvGrpSpPr>
                <p:cNvPr id="94" name="群組 93">
                  <a:extLst>
                    <a:ext uri="{FF2B5EF4-FFF2-40B4-BE49-F238E27FC236}">
                      <a16:creationId xmlns:a16="http://schemas.microsoft.com/office/drawing/2014/main" id="{A42C58DF-FF28-4631-9833-3E9C407B35A1}"/>
                    </a:ext>
                  </a:extLst>
                </p:cNvPr>
                <p:cNvGrpSpPr/>
                <p:nvPr/>
              </p:nvGrpSpPr>
              <p:grpSpPr>
                <a:xfrm>
                  <a:off x="5303436" y="5100506"/>
                  <a:ext cx="1747395" cy="1523974"/>
                  <a:chOff x="5336992" y="5201009"/>
                  <a:chExt cx="1747395" cy="1523974"/>
                </a:xfrm>
              </p:grpSpPr>
              <p:grpSp>
                <p:nvGrpSpPr>
                  <p:cNvPr id="96" name="群組 95">
                    <a:extLst>
                      <a:ext uri="{FF2B5EF4-FFF2-40B4-BE49-F238E27FC236}">
                        <a16:creationId xmlns:a16="http://schemas.microsoft.com/office/drawing/2014/main" id="{B9442F0C-310A-4D09-93FF-1D6681D64B0F}"/>
                      </a:ext>
                    </a:extLst>
                  </p:cNvPr>
                  <p:cNvGrpSpPr/>
                  <p:nvPr/>
                </p:nvGrpSpPr>
                <p:grpSpPr>
                  <a:xfrm>
                    <a:off x="6399584" y="5201009"/>
                    <a:ext cx="684803" cy="591960"/>
                    <a:chOff x="10087003" y="2392290"/>
                    <a:chExt cx="684803" cy="591960"/>
                  </a:xfrm>
                </p:grpSpPr>
                <p:sp>
                  <p:nvSpPr>
                    <p:cNvPr id="98" name="橢圓 97">
                      <a:extLst>
                        <a:ext uri="{FF2B5EF4-FFF2-40B4-BE49-F238E27FC236}">
                          <a16:creationId xmlns:a16="http://schemas.microsoft.com/office/drawing/2014/main" id="{EDADCCE4-5BF2-49BA-A769-7E101B1A5496}"/>
                        </a:ext>
                      </a:extLst>
                    </p:cNvPr>
                    <p:cNvSpPr/>
                    <p:nvPr/>
                  </p:nvSpPr>
                  <p:spPr>
                    <a:xfrm>
                      <a:off x="10120559" y="2392290"/>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99" name="文字方塊 98">
                      <a:extLst>
                        <a:ext uri="{FF2B5EF4-FFF2-40B4-BE49-F238E27FC236}">
                          <a16:creationId xmlns:a16="http://schemas.microsoft.com/office/drawing/2014/main" id="{4E3196BA-C01E-4233-9689-53D5B2119028}"/>
                        </a:ext>
                      </a:extLst>
                    </p:cNvPr>
                    <p:cNvSpPr txBox="1"/>
                    <p:nvPr/>
                  </p:nvSpPr>
                  <p:spPr>
                    <a:xfrm>
                      <a:off x="10087003" y="2503604"/>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97" name="圖片 96">
                    <a:extLst>
                      <a:ext uri="{FF2B5EF4-FFF2-40B4-BE49-F238E27FC236}">
                        <a16:creationId xmlns:a16="http://schemas.microsoft.com/office/drawing/2014/main" id="{2A59B250-F74E-4103-96CD-B27073314AE3}"/>
                      </a:ext>
                    </a:extLst>
                  </p:cNvPr>
                  <p:cNvPicPr>
                    <a:picLocks noChangeAspect="1"/>
                  </p:cNvPicPr>
                  <p:nvPr/>
                </p:nvPicPr>
                <p:blipFill rotWithShape="1">
                  <a:blip r:embed="rId9">
                    <a:extLst>
                      <a:ext uri="{28A0092B-C50C-407E-A947-70E740481C1C}">
                        <a14:useLocalDpi xmlns:a14="http://schemas.microsoft.com/office/drawing/2010/main" val="0"/>
                      </a:ext>
                    </a:extLst>
                  </a:blip>
                  <a:srcRect l="26618" t="25555" r="37110" b="22222"/>
                  <a:stretch/>
                </p:blipFill>
                <p:spPr>
                  <a:xfrm>
                    <a:off x="5336992" y="5356216"/>
                    <a:ext cx="1358132" cy="1368767"/>
                  </a:xfrm>
                  <a:prstGeom prst="rect">
                    <a:avLst/>
                  </a:prstGeom>
                </p:spPr>
              </p:pic>
            </p:grpSp>
            <p:sp>
              <p:nvSpPr>
                <p:cNvPr id="95" name="文字方塊 94">
                  <a:extLst>
                    <a:ext uri="{FF2B5EF4-FFF2-40B4-BE49-F238E27FC236}">
                      <a16:creationId xmlns:a16="http://schemas.microsoft.com/office/drawing/2014/main" id="{C2BBAFBA-B3B9-4670-817F-A1F3220F99D3}"/>
                    </a:ext>
                  </a:extLst>
                </p:cNvPr>
                <p:cNvSpPr txBox="1"/>
                <p:nvPr/>
              </p:nvSpPr>
              <p:spPr>
                <a:xfrm>
                  <a:off x="5441328" y="5755430"/>
                  <a:ext cx="1082348" cy="369332"/>
                </a:xfrm>
                <a:prstGeom prst="rect">
                  <a:avLst/>
                </a:prstGeom>
                <a:noFill/>
              </p:spPr>
              <p:txBody>
                <a:bodyPr wrap="none" rtlCol="0">
                  <a:spAutoFit/>
                </a:bodyPr>
                <a:lstStyle/>
                <a:p>
                  <a:r>
                    <a:rPr lang="en-US" altLang="zh-TW" b="1" i="1" dirty="0"/>
                    <a:t>circMET</a:t>
                  </a:r>
                  <a:endParaRPr lang="zh-TW" altLang="en-US" b="1" i="1" dirty="0"/>
                </a:p>
              </p:txBody>
            </p:sp>
          </p:grpSp>
          <p:pic>
            <p:nvPicPr>
              <p:cNvPr id="92" name="圖片 91">
                <a:extLst>
                  <a:ext uri="{FF2B5EF4-FFF2-40B4-BE49-F238E27FC236}">
                    <a16:creationId xmlns:a16="http://schemas.microsoft.com/office/drawing/2014/main" id="{35D257F0-6154-433A-8DF3-B92F1648B86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375" b="89583" l="9859" r="92354">
                            <a14:foregroundMark x1="29376" y1="85417" x2="29376" y2="85417"/>
                            <a14:foregroundMark x1="92354" y1="42708" x2="92354" y2="42708"/>
                            <a14:foregroundMark x1="82294" y1="15625" x2="82294" y2="15625"/>
                            <a14:foregroundMark x1="79074" y1="10417" x2="79074" y2="10417"/>
                          </a14:backgroundRemoval>
                        </a14:imgEffect>
                      </a14:imgLayer>
                    </a14:imgProps>
                  </a:ext>
                </a:extLst>
              </a:blip>
              <a:stretch>
                <a:fillRect/>
              </a:stretch>
            </p:blipFill>
            <p:spPr>
              <a:xfrm rot="19781474">
                <a:off x="1039407" y="3277870"/>
                <a:ext cx="2740721" cy="529395"/>
              </a:xfrm>
              <a:prstGeom prst="rect">
                <a:avLst/>
              </a:prstGeom>
            </p:spPr>
          </p:pic>
          <p:sp>
            <p:nvSpPr>
              <p:cNvPr id="93" name="文字方塊 92">
                <a:extLst>
                  <a:ext uri="{FF2B5EF4-FFF2-40B4-BE49-F238E27FC236}">
                    <a16:creationId xmlns:a16="http://schemas.microsoft.com/office/drawing/2014/main" id="{9A3F8B00-7491-4EF3-8F83-C57E826412F3}"/>
                  </a:ext>
                </a:extLst>
              </p:cNvPr>
              <p:cNvSpPr txBox="1"/>
              <p:nvPr/>
            </p:nvSpPr>
            <p:spPr>
              <a:xfrm>
                <a:off x="1686853" y="4142154"/>
                <a:ext cx="1146468" cy="369332"/>
              </a:xfrm>
              <a:prstGeom prst="rect">
                <a:avLst/>
              </a:prstGeom>
              <a:noFill/>
            </p:spPr>
            <p:txBody>
              <a:bodyPr wrap="none" rtlCol="0">
                <a:spAutoFit/>
              </a:bodyPr>
              <a:lstStyle/>
              <a:p>
                <a:r>
                  <a:rPr lang="en-US" altLang="zh-TW" b="1" i="1" dirty="0"/>
                  <a:t>CDNK2A</a:t>
                </a:r>
                <a:endParaRPr lang="zh-TW" altLang="en-US" b="1" i="1" dirty="0"/>
              </a:p>
            </p:txBody>
          </p:sp>
        </p:grpSp>
        <p:sp>
          <p:nvSpPr>
            <p:cNvPr id="89" name="箭號: 向下 88">
              <a:extLst>
                <a:ext uri="{FF2B5EF4-FFF2-40B4-BE49-F238E27FC236}">
                  <a16:creationId xmlns:a16="http://schemas.microsoft.com/office/drawing/2014/main" id="{3FF566DA-C5D5-4E3B-AB33-81D4AD6F61EB}"/>
                </a:ext>
              </a:extLst>
            </p:cNvPr>
            <p:cNvSpPr/>
            <p:nvPr/>
          </p:nvSpPr>
          <p:spPr>
            <a:xfrm>
              <a:off x="2816085" y="4081739"/>
              <a:ext cx="338102" cy="480646"/>
            </a:xfrm>
            <a:prstGeom prst="downArrow">
              <a:avLst>
                <a:gd name="adj1" fmla="val 34397"/>
                <a:gd name="adj2" fmla="val 5780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3" name="群組 2">
            <a:extLst>
              <a:ext uri="{FF2B5EF4-FFF2-40B4-BE49-F238E27FC236}">
                <a16:creationId xmlns:a16="http://schemas.microsoft.com/office/drawing/2014/main" id="{05306DEE-2520-4D5D-B2EC-CBD7FCE7C8A0}"/>
              </a:ext>
            </a:extLst>
          </p:cNvPr>
          <p:cNvGrpSpPr/>
          <p:nvPr/>
        </p:nvGrpSpPr>
        <p:grpSpPr>
          <a:xfrm>
            <a:off x="8938398" y="4329824"/>
            <a:ext cx="2054507" cy="2208460"/>
            <a:chOff x="8938398" y="4329824"/>
            <a:chExt cx="2054507" cy="2208460"/>
          </a:xfrm>
        </p:grpSpPr>
        <p:pic>
          <p:nvPicPr>
            <p:cNvPr id="102" name="圖片 101">
              <a:extLst>
                <a:ext uri="{FF2B5EF4-FFF2-40B4-BE49-F238E27FC236}">
                  <a16:creationId xmlns:a16="http://schemas.microsoft.com/office/drawing/2014/main" id="{68CA474E-22F4-4CBC-BC59-BAD14422A80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524" b="92063" l="7576" r="96061">
                          <a14:foregroundMark x1="7576" y1="63492" x2="7576" y2="63492"/>
                          <a14:foregroundMark x1="90000" y1="68254" x2="90000" y2="68254"/>
                          <a14:foregroundMark x1="96061" y1="53968" x2="96061" y2="53968"/>
                          <a14:foregroundMark x1="72424" y1="90476" x2="72424" y2="90476"/>
                          <a14:foregroundMark x1="80000" y1="90476" x2="80000" y2="90476"/>
                          <a14:foregroundMark x1="85152" y1="85714" x2="85152" y2="85714"/>
                          <a14:foregroundMark x1="66970" y1="92063" x2="66970" y2="92063"/>
                        </a14:backgroundRemoval>
                      </a14:imgEffect>
                    </a14:imgLayer>
                  </a14:imgProps>
                </a:ext>
              </a:extLst>
            </a:blip>
            <a:stretch>
              <a:fillRect/>
            </a:stretch>
          </p:blipFill>
          <p:spPr>
            <a:xfrm rot="8760598">
              <a:off x="9077430" y="5681912"/>
              <a:ext cx="1352880" cy="258277"/>
            </a:xfrm>
            <a:prstGeom prst="rect">
              <a:avLst/>
            </a:prstGeom>
          </p:spPr>
        </p:pic>
        <p:pic>
          <p:nvPicPr>
            <p:cNvPr id="103" name="圖片 102">
              <a:extLst>
                <a:ext uri="{FF2B5EF4-FFF2-40B4-BE49-F238E27FC236}">
                  <a16:creationId xmlns:a16="http://schemas.microsoft.com/office/drawing/2014/main" id="{DB2F5434-D4D7-4A55-B8EE-8EE30FE5A3F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537" b="87805" l="8850" r="94248">
                          <a14:foregroundMark x1="9292" y1="71951" x2="9292" y2="71951"/>
                          <a14:foregroundMark x1="91150" y1="79268" x2="91150" y2="79268"/>
                          <a14:foregroundMark x1="94248" y1="86585" x2="94248" y2="86585"/>
                        </a14:backgroundRemoval>
                      </a14:imgEffect>
                    </a14:imgLayer>
                  </a14:imgProps>
                </a:ext>
              </a:extLst>
            </a:blip>
            <a:stretch>
              <a:fillRect/>
            </a:stretch>
          </p:blipFill>
          <p:spPr>
            <a:xfrm rot="5400000" flipV="1">
              <a:off x="8652777" y="4765167"/>
              <a:ext cx="1397957" cy="527271"/>
            </a:xfrm>
            <a:prstGeom prst="rect">
              <a:avLst/>
            </a:prstGeom>
          </p:spPr>
        </p:pic>
        <p:pic>
          <p:nvPicPr>
            <p:cNvPr id="107" name="圖片 106">
              <a:extLst>
                <a:ext uri="{FF2B5EF4-FFF2-40B4-BE49-F238E27FC236}">
                  <a16:creationId xmlns:a16="http://schemas.microsoft.com/office/drawing/2014/main" id="{55C6FAD5-FF79-43C8-99E0-2A3A41A4436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479" b="91781" l="9091" r="96281">
                          <a14:foregroundMark x1="22727" y1="38356" x2="42975" y2="41096"/>
                          <a14:foregroundMark x1="82645" y1="91781" x2="82645" y2="91781"/>
                          <a14:foregroundMark x1="92975" y1="76712" x2="92975" y2="76712"/>
                          <a14:foregroundMark x1="95868" y1="68493" x2="95868" y2="68493"/>
                          <a14:foregroundMark x1="96281" y1="87671" x2="96281" y2="87671"/>
                          <a14:foregroundMark x1="35124" y1="90411" x2="35124" y2="90411"/>
                          <a14:foregroundMark x1="51240" y1="87671" x2="51240" y2="87671"/>
                          <a14:foregroundMark x1="22727" y1="91781" x2="22727" y2="91781"/>
                          <a14:foregroundMark x1="14876" y1="87671" x2="14876" y2="87671"/>
                        </a14:backgroundRemoval>
                      </a14:imgEffect>
                    </a14:imgLayer>
                  </a14:imgProps>
                </a:ext>
              </a:extLst>
            </a:blip>
            <a:stretch>
              <a:fillRect/>
            </a:stretch>
          </p:blipFill>
          <p:spPr>
            <a:xfrm>
              <a:off x="8938398" y="5918536"/>
              <a:ext cx="2054507" cy="619748"/>
            </a:xfrm>
            <a:prstGeom prst="rect">
              <a:avLst/>
            </a:prstGeom>
          </p:spPr>
        </p:pic>
      </p:grpSp>
      <p:grpSp>
        <p:nvGrpSpPr>
          <p:cNvPr id="108" name="群組 107">
            <a:extLst>
              <a:ext uri="{FF2B5EF4-FFF2-40B4-BE49-F238E27FC236}">
                <a16:creationId xmlns:a16="http://schemas.microsoft.com/office/drawing/2014/main" id="{AF32B0A9-5268-47FE-AE49-245A304F9EC2}"/>
              </a:ext>
            </a:extLst>
          </p:cNvPr>
          <p:cNvGrpSpPr/>
          <p:nvPr/>
        </p:nvGrpSpPr>
        <p:grpSpPr>
          <a:xfrm>
            <a:off x="1151163" y="1761758"/>
            <a:ext cx="1833973" cy="480646"/>
            <a:chOff x="1151163" y="1761758"/>
            <a:chExt cx="1833973" cy="480646"/>
          </a:xfrm>
        </p:grpSpPr>
        <p:sp>
          <p:nvSpPr>
            <p:cNvPr id="109" name="文字方塊 108">
              <a:extLst>
                <a:ext uri="{FF2B5EF4-FFF2-40B4-BE49-F238E27FC236}">
                  <a16:creationId xmlns:a16="http://schemas.microsoft.com/office/drawing/2014/main" id="{1F41B701-538F-409E-822B-3FD371365532}"/>
                </a:ext>
              </a:extLst>
            </p:cNvPr>
            <p:cNvSpPr txBox="1"/>
            <p:nvPr/>
          </p:nvSpPr>
          <p:spPr>
            <a:xfrm>
              <a:off x="1151163" y="1827708"/>
              <a:ext cx="1544012" cy="369332"/>
            </a:xfrm>
            <a:prstGeom prst="rect">
              <a:avLst/>
            </a:prstGeom>
            <a:noFill/>
          </p:spPr>
          <p:txBody>
            <a:bodyPr wrap="none" rtlCol="0">
              <a:spAutoFit/>
            </a:bodyPr>
            <a:lstStyle/>
            <a:p>
              <a:r>
                <a:rPr lang="en-US" altLang="zh-TW" b="1" dirty="0"/>
                <a:t>Proliferation</a:t>
              </a:r>
              <a:endParaRPr lang="zh-TW" altLang="en-US" b="1" dirty="0"/>
            </a:p>
          </p:txBody>
        </p:sp>
        <p:sp>
          <p:nvSpPr>
            <p:cNvPr id="110" name="箭號: 向下 109">
              <a:extLst>
                <a:ext uri="{FF2B5EF4-FFF2-40B4-BE49-F238E27FC236}">
                  <a16:creationId xmlns:a16="http://schemas.microsoft.com/office/drawing/2014/main" id="{70EEA5FC-75CF-4893-85F9-3D4B88630F05}"/>
                </a:ext>
              </a:extLst>
            </p:cNvPr>
            <p:cNvSpPr/>
            <p:nvPr/>
          </p:nvSpPr>
          <p:spPr>
            <a:xfrm rot="10800000">
              <a:off x="2647034" y="1761758"/>
              <a:ext cx="338102" cy="480646"/>
            </a:xfrm>
            <a:prstGeom prst="downArrow">
              <a:avLst>
                <a:gd name="adj1" fmla="val 34397"/>
                <a:gd name="adj2" fmla="val 5780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111" name="群組 110">
            <a:extLst>
              <a:ext uri="{FF2B5EF4-FFF2-40B4-BE49-F238E27FC236}">
                <a16:creationId xmlns:a16="http://schemas.microsoft.com/office/drawing/2014/main" id="{9F9593C8-0686-47AD-B360-F42F34E393E5}"/>
              </a:ext>
            </a:extLst>
          </p:cNvPr>
          <p:cNvGrpSpPr/>
          <p:nvPr/>
        </p:nvGrpSpPr>
        <p:grpSpPr>
          <a:xfrm>
            <a:off x="6640331" y="2474868"/>
            <a:ext cx="1540929" cy="646331"/>
            <a:chOff x="1444207" y="1651617"/>
            <a:chExt cx="1540929" cy="646331"/>
          </a:xfrm>
        </p:grpSpPr>
        <p:sp>
          <p:nvSpPr>
            <p:cNvPr id="112" name="文字方塊 111">
              <a:extLst>
                <a:ext uri="{FF2B5EF4-FFF2-40B4-BE49-F238E27FC236}">
                  <a16:creationId xmlns:a16="http://schemas.microsoft.com/office/drawing/2014/main" id="{4847075C-C963-4052-83CD-5A180BA51697}"/>
                </a:ext>
              </a:extLst>
            </p:cNvPr>
            <p:cNvSpPr txBox="1"/>
            <p:nvPr/>
          </p:nvSpPr>
          <p:spPr>
            <a:xfrm>
              <a:off x="1444207" y="1651617"/>
              <a:ext cx="1223412" cy="646331"/>
            </a:xfrm>
            <a:prstGeom prst="rect">
              <a:avLst/>
            </a:prstGeom>
            <a:noFill/>
          </p:spPr>
          <p:txBody>
            <a:bodyPr wrap="none" rtlCol="0">
              <a:spAutoFit/>
            </a:bodyPr>
            <a:lstStyle/>
            <a:p>
              <a:pPr algn="ctr"/>
              <a:r>
                <a:rPr lang="en-US" altLang="zh-TW" b="1" dirty="0"/>
                <a:t>Migration</a:t>
              </a:r>
            </a:p>
            <a:p>
              <a:pPr algn="ctr"/>
              <a:r>
                <a:rPr lang="en-US" altLang="zh-TW" b="1" dirty="0"/>
                <a:t>Invasion</a:t>
              </a:r>
              <a:endParaRPr lang="zh-TW" altLang="en-US" b="1" dirty="0"/>
            </a:p>
          </p:txBody>
        </p:sp>
        <p:sp>
          <p:nvSpPr>
            <p:cNvPr id="113" name="箭號: 向下 112">
              <a:extLst>
                <a:ext uri="{FF2B5EF4-FFF2-40B4-BE49-F238E27FC236}">
                  <a16:creationId xmlns:a16="http://schemas.microsoft.com/office/drawing/2014/main" id="{4BFA93DB-C028-451D-8A10-BAC5A2A5973F}"/>
                </a:ext>
              </a:extLst>
            </p:cNvPr>
            <p:cNvSpPr/>
            <p:nvPr/>
          </p:nvSpPr>
          <p:spPr>
            <a:xfrm rot="10800000">
              <a:off x="2647034" y="1761758"/>
              <a:ext cx="338102" cy="480646"/>
            </a:xfrm>
            <a:prstGeom prst="downArrow">
              <a:avLst>
                <a:gd name="adj1" fmla="val 34397"/>
                <a:gd name="adj2" fmla="val 5780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114" name="群組 113">
            <a:extLst>
              <a:ext uri="{FF2B5EF4-FFF2-40B4-BE49-F238E27FC236}">
                <a16:creationId xmlns:a16="http://schemas.microsoft.com/office/drawing/2014/main" id="{F42EB547-3D1D-4116-8070-3346FB8A7E38}"/>
              </a:ext>
            </a:extLst>
          </p:cNvPr>
          <p:cNvGrpSpPr/>
          <p:nvPr/>
        </p:nvGrpSpPr>
        <p:grpSpPr>
          <a:xfrm>
            <a:off x="4818871" y="1458456"/>
            <a:ext cx="3281159" cy="2710333"/>
            <a:chOff x="4818871" y="1458456"/>
            <a:chExt cx="3281159" cy="2710333"/>
          </a:xfrm>
        </p:grpSpPr>
        <p:grpSp>
          <p:nvGrpSpPr>
            <p:cNvPr id="115" name="群組 114">
              <a:extLst>
                <a:ext uri="{FF2B5EF4-FFF2-40B4-BE49-F238E27FC236}">
                  <a16:creationId xmlns:a16="http://schemas.microsoft.com/office/drawing/2014/main" id="{BC93B834-FA38-45DE-92B2-E4D7EFDAD872}"/>
                </a:ext>
              </a:extLst>
            </p:cNvPr>
            <p:cNvGrpSpPr/>
            <p:nvPr/>
          </p:nvGrpSpPr>
          <p:grpSpPr>
            <a:xfrm>
              <a:off x="4818871" y="1458456"/>
              <a:ext cx="3281159" cy="2710333"/>
              <a:chOff x="4548652" y="1450065"/>
              <a:chExt cx="3281159" cy="2710333"/>
            </a:xfrm>
          </p:grpSpPr>
          <p:grpSp>
            <p:nvGrpSpPr>
              <p:cNvPr id="117" name="群組 116">
                <a:extLst>
                  <a:ext uri="{FF2B5EF4-FFF2-40B4-BE49-F238E27FC236}">
                    <a16:creationId xmlns:a16="http://schemas.microsoft.com/office/drawing/2014/main" id="{B2DD6007-F131-44D8-977C-AB80BAEA9AF9}"/>
                  </a:ext>
                </a:extLst>
              </p:cNvPr>
              <p:cNvGrpSpPr/>
              <p:nvPr/>
            </p:nvGrpSpPr>
            <p:grpSpPr>
              <a:xfrm>
                <a:off x="5854466" y="1450065"/>
                <a:ext cx="1191500" cy="480646"/>
                <a:chOff x="7136334" y="4994194"/>
                <a:chExt cx="1191500" cy="480646"/>
              </a:xfrm>
            </p:grpSpPr>
            <p:sp>
              <p:nvSpPr>
                <p:cNvPr id="130" name="橢圓 129">
                  <a:extLst>
                    <a:ext uri="{FF2B5EF4-FFF2-40B4-BE49-F238E27FC236}">
                      <a16:creationId xmlns:a16="http://schemas.microsoft.com/office/drawing/2014/main" id="{F5A27DCC-FE0A-494C-9EDF-4B4D9F606841}"/>
                    </a:ext>
                  </a:extLst>
                </p:cNvPr>
                <p:cNvSpPr/>
                <p:nvPr/>
              </p:nvSpPr>
              <p:spPr>
                <a:xfrm>
                  <a:off x="7136334" y="4994194"/>
                  <a:ext cx="1191500" cy="480646"/>
                </a:xfrm>
                <a:prstGeom prst="ellipse">
                  <a:avLst/>
                </a:prstGeom>
                <a:solidFill>
                  <a:schemeClr val="accent4">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31" name="文字方塊 130">
                  <a:extLst>
                    <a:ext uri="{FF2B5EF4-FFF2-40B4-BE49-F238E27FC236}">
                      <a16:creationId xmlns:a16="http://schemas.microsoft.com/office/drawing/2014/main" id="{AF541B25-7FA9-49F5-8F06-E535A287B98C}"/>
                    </a:ext>
                  </a:extLst>
                </p:cNvPr>
                <p:cNvSpPr txBox="1"/>
                <p:nvPr/>
              </p:nvSpPr>
              <p:spPr>
                <a:xfrm>
                  <a:off x="7190909" y="5049851"/>
                  <a:ext cx="1082349" cy="369332"/>
                </a:xfrm>
                <a:prstGeom prst="rect">
                  <a:avLst/>
                </a:prstGeom>
                <a:noFill/>
                <a:ln>
                  <a:noFill/>
                </a:ln>
              </p:spPr>
              <p:txBody>
                <a:bodyPr wrap="none" rtlCol="0">
                  <a:spAutoFit/>
                </a:bodyPr>
                <a:lstStyle/>
                <a:p>
                  <a:pPr algn="ctr"/>
                  <a:r>
                    <a:rPr lang="en-US" altLang="zh-TW" b="1" dirty="0"/>
                    <a:t>YTHDF1</a:t>
                  </a:r>
                  <a:endParaRPr lang="zh-TW" altLang="en-US" b="1" dirty="0"/>
                </a:p>
              </p:txBody>
            </p:sp>
          </p:grpSp>
          <p:grpSp>
            <p:nvGrpSpPr>
              <p:cNvPr id="118" name="群組 117">
                <a:extLst>
                  <a:ext uri="{FF2B5EF4-FFF2-40B4-BE49-F238E27FC236}">
                    <a16:creationId xmlns:a16="http://schemas.microsoft.com/office/drawing/2014/main" id="{EFF3DEB5-AF07-4586-8201-85A782AD380A}"/>
                  </a:ext>
                </a:extLst>
              </p:cNvPr>
              <p:cNvGrpSpPr/>
              <p:nvPr/>
            </p:nvGrpSpPr>
            <p:grpSpPr>
              <a:xfrm>
                <a:off x="4548652" y="1797963"/>
                <a:ext cx="1747395" cy="1523974"/>
                <a:chOff x="5303436" y="5100506"/>
                <a:chExt cx="1747395" cy="1523974"/>
              </a:xfrm>
            </p:grpSpPr>
            <p:grpSp>
              <p:nvGrpSpPr>
                <p:cNvPr id="124" name="群組 123">
                  <a:extLst>
                    <a:ext uri="{FF2B5EF4-FFF2-40B4-BE49-F238E27FC236}">
                      <a16:creationId xmlns:a16="http://schemas.microsoft.com/office/drawing/2014/main" id="{9E2B6D6F-6651-485F-B276-C99D65A3DC2A}"/>
                    </a:ext>
                  </a:extLst>
                </p:cNvPr>
                <p:cNvGrpSpPr/>
                <p:nvPr/>
              </p:nvGrpSpPr>
              <p:grpSpPr>
                <a:xfrm>
                  <a:off x="5303436" y="5100506"/>
                  <a:ext cx="1747395" cy="1523974"/>
                  <a:chOff x="5336992" y="5201009"/>
                  <a:chExt cx="1747395" cy="1523974"/>
                </a:xfrm>
              </p:grpSpPr>
              <p:grpSp>
                <p:nvGrpSpPr>
                  <p:cNvPr id="126" name="群組 125">
                    <a:extLst>
                      <a:ext uri="{FF2B5EF4-FFF2-40B4-BE49-F238E27FC236}">
                        <a16:creationId xmlns:a16="http://schemas.microsoft.com/office/drawing/2014/main" id="{21A5CCA0-CFC1-45A5-840A-C60F96F1E5B5}"/>
                      </a:ext>
                    </a:extLst>
                  </p:cNvPr>
                  <p:cNvGrpSpPr/>
                  <p:nvPr/>
                </p:nvGrpSpPr>
                <p:grpSpPr>
                  <a:xfrm>
                    <a:off x="6399584" y="5201009"/>
                    <a:ext cx="684803" cy="591960"/>
                    <a:chOff x="10087003" y="2392290"/>
                    <a:chExt cx="684803" cy="591960"/>
                  </a:xfrm>
                </p:grpSpPr>
                <p:sp>
                  <p:nvSpPr>
                    <p:cNvPr id="128" name="橢圓 127">
                      <a:extLst>
                        <a:ext uri="{FF2B5EF4-FFF2-40B4-BE49-F238E27FC236}">
                          <a16:creationId xmlns:a16="http://schemas.microsoft.com/office/drawing/2014/main" id="{79CC4905-3AB1-44B6-A3D5-47A0FBAA7C8D}"/>
                        </a:ext>
                      </a:extLst>
                    </p:cNvPr>
                    <p:cNvSpPr/>
                    <p:nvPr/>
                  </p:nvSpPr>
                  <p:spPr>
                    <a:xfrm>
                      <a:off x="10120559" y="2392290"/>
                      <a:ext cx="593600" cy="591960"/>
                    </a:xfrm>
                    <a:prstGeom prst="ellipse">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sz="1600" b="1" dirty="0">
                        <a:solidFill>
                          <a:srgbClr val="150201"/>
                        </a:solidFill>
                        <a:latin typeface="Arial" panose="020B0604020202020204" pitchFamily="34" charset="0"/>
                        <a:cs typeface="Arial" panose="020B0604020202020204" pitchFamily="34" charset="0"/>
                      </a:endParaRPr>
                    </a:p>
                  </p:txBody>
                </p:sp>
                <p:sp>
                  <p:nvSpPr>
                    <p:cNvPr id="129" name="文字方塊 128">
                      <a:extLst>
                        <a:ext uri="{FF2B5EF4-FFF2-40B4-BE49-F238E27FC236}">
                          <a16:creationId xmlns:a16="http://schemas.microsoft.com/office/drawing/2014/main" id="{40FE4263-91DF-41F8-86DC-A082812C8F80}"/>
                        </a:ext>
                      </a:extLst>
                    </p:cNvPr>
                    <p:cNvSpPr txBox="1"/>
                    <p:nvPr/>
                  </p:nvSpPr>
                  <p:spPr>
                    <a:xfrm>
                      <a:off x="10087003" y="2503604"/>
                      <a:ext cx="684803" cy="369332"/>
                    </a:xfrm>
                    <a:prstGeom prst="rect">
                      <a:avLst/>
                    </a:prstGeom>
                    <a:noFill/>
                  </p:spPr>
                  <p:txBody>
                    <a:bodyPr wrap="none" rtlCol="0">
                      <a:spAutoFit/>
                    </a:bodyPr>
                    <a:lstStyle/>
                    <a:p>
                      <a:r>
                        <a:rPr lang="en-US" altLang="zh-TW" b="1" dirty="0"/>
                        <a:t>m6A</a:t>
                      </a:r>
                      <a:endParaRPr lang="zh-TW" altLang="en-US" b="1" dirty="0"/>
                    </a:p>
                  </p:txBody>
                </p:sp>
              </p:grpSp>
              <p:pic>
                <p:nvPicPr>
                  <p:cNvPr id="127" name="圖片 126">
                    <a:extLst>
                      <a:ext uri="{FF2B5EF4-FFF2-40B4-BE49-F238E27FC236}">
                        <a16:creationId xmlns:a16="http://schemas.microsoft.com/office/drawing/2014/main" id="{108E5453-A305-4F94-BA64-2E97BE75C988}"/>
                      </a:ext>
                    </a:extLst>
                  </p:cNvPr>
                  <p:cNvPicPr>
                    <a:picLocks noChangeAspect="1"/>
                  </p:cNvPicPr>
                  <p:nvPr/>
                </p:nvPicPr>
                <p:blipFill rotWithShape="1">
                  <a:blip r:embed="rId9">
                    <a:extLst>
                      <a:ext uri="{28A0092B-C50C-407E-A947-70E740481C1C}">
                        <a14:useLocalDpi xmlns:a14="http://schemas.microsoft.com/office/drawing/2010/main" val="0"/>
                      </a:ext>
                    </a:extLst>
                  </a:blip>
                  <a:srcRect l="26618" t="25555" r="37110" b="22222"/>
                  <a:stretch/>
                </p:blipFill>
                <p:spPr>
                  <a:xfrm>
                    <a:off x="5336992" y="5356216"/>
                    <a:ext cx="1358132" cy="1368767"/>
                  </a:xfrm>
                  <a:prstGeom prst="rect">
                    <a:avLst/>
                  </a:prstGeom>
                </p:spPr>
              </p:pic>
            </p:grpSp>
            <p:sp>
              <p:nvSpPr>
                <p:cNvPr id="125" name="文字方塊 124">
                  <a:extLst>
                    <a:ext uri="{FF2B5EF4-FFF2-40B4-BE49-F238E27FC236}">
                      <a16:creationId xmlns:a16="http://schemas.microsoft.com/office/drawing/2014/main" id="{1F005BCC-4926-43FA-9B56-274FEA67A4B5}"/>
                    </a:ext>
                  </a:extLst>
                </p:cNvPr>
                <p:cNvSpPr txBox="1"/>
                <p:nvPr/>
              </p:nvSpPr>
              <p:spPr>
                <a:xfrm>
                  <a:off x="5375362" y="5760376"/>
                  <a:ext cx="1210588" cy="369332"/>
                </a:xfrm>
                <a:prstGeom prst="rect">
                  <a:avLst/>
                </a:prstGeom>
                <a:noFill/>
              </p:spPr>
              <p:txBody>
                <a:bodyPr wrap="none" rtlCol="0">
                  <a:spAutoFit/>
                </a:bodyPr>
                <a:lstStyle/>
                <a:p>
                  <a:r>
                    <a:rPr lang="en-US" altLang="zh-TW" b="1" i="1" dirty="0"/>
                    <a:t>circALG1</a:t>
                  </a:r>
                  <a:endParaRPr lang="zh-TW" altLang="en-US" b="1" i="1" dirty="0"/>
                </a:p>
              </p:txBody>
            </p:sp>
          </p:grpSp>
          <p:pic>
            <p:nvPicPr>
              <p:cNvPr id="119" name="圖片 118">
                <a:extLst>
                  <a:ext uri="{FF2B5EF4-FFF2-40B4-BE49-F238E27FC236}">
                    <a16:creationId xmlns:a16="http://schemas.microsoft.com/office/drawing/2014/main" id="{D9A10B45-B58A-4EF5-A23B-229C49ECF64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375" b="89583" l="9859" r="92354">
                            <a14:foregroundMark x1="29376" y1="85417" x2="29376" y2="85417"/>
                            <a14:foregroundMark x1="92354" y1="42708" x2="92354" y2="42708"/>
                            <a14:foregroundMark x1="82294" y1="15625" x2="82294" y2="15625"/>
                            <a14:foregroundMark x1="79074" y1="10417" x2="79074" y2="10417"/>
                          </a14:backgroundRemoval>
                        </a14:imgEffect>
                      </a14:imgLayer>
                    </a14:imgProps>
                  </a:ext>
                </a:extLst>
              </a:blip>
              <a:stretch>
                <a:fillRect/>
              </a:stretch>
            </p:blipFill>
            <p:spPr>
              <a:xfrm rot="20729488">
                <a:off x="5089090" y="3583517"/>
                <a:ext cx="2740721" cy="529395"/>
              </a:xfrm>
              <a:prstGeom prst="rect">
                <a:avLst/>
              </a:prstGeom>
            </p:spPr>
          </p:pic>
          <p:pic>
            <p:nvPicPr>
              <p:cNvPr id="120" name="圖片 119">
                <a:extLst>
                  <a:ext uri="{FF2B5EF4-FFF2-40B4-BE49-F238E27FC236}">
                    <a16:creationId xmlns:a16="http://schemas.microsoft.com/office/drawing/2014/main" id="{726BF6BC-B7FA-43AD-B9BC-1E208BAB3317}"/>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6122" b="89796" l="8182" r="91818">
                            <a14:foregroundMark x1="8182" y1="48980" x2="8182" y2="48980"/>
                            <a14:foregroundMark x1="91818" y1="48980" x2="91818" y2="48980"/>
                          </a14:backgroundRemoval>
                        </a14:imgEffect>
                      </a14:imgLayer>
                    </a14:imgProps>
                  </a:ext>
                </a:extLst>
              </a:blip>
              <a:stretch>
                <a:fillRect/>
              </a:stretch>
            </p:blipFill>
            <p:spPr>
              <a:xfrm rot="8188890">
                <a:off x="5305340" y="2972831"/>
                <a:ext cx="873985" cy="389321"/>
              </a:xfrm>
              <a:prstGeom prst="rect">
                <a:avLst/>
              </a:prstGeom>
            </p:spPr>
          </p:pic>
          <p:pic>
            <p:nvPicPr>
              <p:cNvPr id="121" name="圖片 120">
                <a:extLst>
                  <a:ext uri="{FF2B5EF4-FFF2-40B4-BE49-F238E27FC236}">
                    <a16:creationId xmlns:a16="http://schemas.microsoft.com/office/drawing/2014/main" id="{156EBD5D-2C3F-4ED6-8F3C-855C27F8E81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6122" b="89796" l="8182" r="91818">
                            <a14:foregroundMark x1="8182" y1="48980" x2="8182" y2="48980"/>
                            <a14:foregroundMark x1="91818" y1="48980" x2="91818" y2="48980"/>
                          </a14:backgroundRemoval>
                        </a14:imgEffect>
                      </a14:imgLayer>
                    </a14:imgProps>
                  </a:ext>
                </a:extLst>
              </a:blip>
              <a:stretch>
                <a:fillRect/>
              </a:stretch>
            </p:blipFill>
            <p:spPr>
              <a:xfrm rot="19452465">
                <a:off x="5984963" y="3496608"/>
                <a:ext cx="873985" cy="389321"/>
              </a:xfrm>
              <a:prstGeom prst="rect">
                <a:avLst/>
              </a:prstGeom>
            </p:spPr>
          </p:pic>
          <p:sp>
            <p:nvSpPr>
              <p:cNvPr id="122" name="文字方塊 121">
                <a:extLst>
                  <a:ext uri="{FF2B5EF4-FFF2-40B4-BE49-F238E27FC236}">
                    <a16:creationId xmlns:a16="http://schemas.microsoft.com/office/drawing/2014/main" id="{6CBA20A9-EADE-4BDC-8D6B-3FC9DC6BACC3}"/>
                  </a:ext>
                </a:extLst>
              </p:cNvPr>
              <p:cNvSpPr txBox="1"/>
              <p:nvPr/>
            </p:nvSpPr>
            <p:spPr>
              <a:xfrm>
                <a:off x="6748936" y="3791066"/>
                <a:ext cx="659155" cy="369332"/>
              </a:xfrm>
              <a:prstGeom prst="rect">
                <a:avLst/>
              </a:prstGeom>
              <a:noFill/>
            </p:spPr>
            <p:txBody>
              <a:bodyPr wrap="none" rtlCol="0">
                <a:spAutoFit/>
              </a:bodyPr>
              <a:lstStyle/>
              <a:p>
                <a:r>
                  <a:rPr lang="en-US" altLang="zh-TW" b="1" i="1" dirty="0"/>
                  <a:t>PGF</a:t>
                </a:r>
                <a:endParaRPr lang="zh-TW" altLang="en-US" b="1" i="1" dirty="0"/>
              </a:p>
            </p:txBody>
          </p:sp>
          <p:sp>
            <p:nvSpPr>
              <p:cNvPr id="123" name="文字方塊 122">
                <a:extLst>
                  <a:ext uri="{FF2B5EF4-FFF2-40B4-BE49-F238E27FC236}">
                    <a16:creationId xmlns:a16="http://schemas.microsoft.com/office/drawing/2014/main" id="{6BB88493-9558-4981-95EE-0ED599B89C0F}"/>
                  </a:ext>
                </a:extLst>
              </p:cNvPr>
              <p:cNvSpPr txBox="1"/>
              <p:nvPr/>
            </p:nvSpPr>
            <p:spPr>
              <a:xfrm>
                <a:off x="4867451" y="3487818"/>
                <a:ext cx="1428596" cy="369332"/>
              </a:xfrm>
              <a:prstGeom prst="rect">
                <a:avLst/>
              </a:prstGeom>
              <a:noFill/>
            </p:spPr>
            <p:txBody>
              <a:bodyPr wrap="none" rtlCol="0">
                <a:spAutoFit/>
              </a:bodyPr>
              <a:lstStyle/>
              <a:p>
                <a:r>
                  <a:rPr lang="en-US" altLang="zh-TW" b="1" i="1" dirty="0"/>
                  <a:t>miR-342-5p</a:t>
                </a:r>
                <a:endParaRPr lang="zh-TW" altLang="en-US" b="1" i="1" dirty="0"/>
              </a:p>
            </p:txBody>
          </p:sp>
        </p:grpSp>
        <p:sp>
          <p:nvSpPr>
            <p:cNvPr id="116" name="箭號: 向下 115">
              <a:extLst>
                <a:ext uri="{FF2B5EF4-FFF2-40B4-BE49-F238E27FC236}">
                  <a16:creationId xmlns:a16="http://schemas.microsoft.com/office/drawing/2014/main" id="{E5B7FEC9-1D8B-4B6D-BAC8-1007DBBB0442}"/>
                </a:ext>
              </a:extLst>
            </p:cNvPr>
            <p:cNvSpPr/>
            <p:nvPr/>
          </p:nvSpPr>
          <p:spPr>
            <a:xfrm rot="10800000">
              <a:off x="7588065" y="3672316"/>
              <a:ext cx="338102" cy="480646"/>
            </a:xfrm>
            <a:prstGeom prst="downArrow">
              <a:avLst>
                <a:gd name="adj1" fmla="val 34397"/>
                <a:gd name="adj2" fmla="val 5780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104" name="群組 103">
            <a:extLst>
              <a:ext uri="{FF2B5EF4-FFF2-40B4-BE49-F238E27FC236}">
                <a16:creationId xmlns:a16="http://schemas.microsoft.com/office/drawing/2014/main" id="{363279C9-65DB-494D-BFAA-6AAF0AC7305E}"/>
              </a:ext>
            </a:extLst>
          </p:cNvPr>
          <p:cNvGrpSpPr/>
          <p:nvPr/>
        </p:nvGrpSpPr>
        <p:grpSpPr>
          <a:xfrm>
            <a:off x="10244994" y="4896912"/>
            <a:ext cx="1797186" cy="923330"/>
            <a:chOff x="1283907" y="1651617"/>
            <a:chExt cx="1797186" cy="923330"/>
          </a:xfrm>
        </p:grpSpPr>
        <p:sp>
          <p:nvSpPr>
            <p:cNvPr id="105" name="文字方塊 104">
              <a:extLst>
                <a:ext uri="{FF2B5EF4-FFF2-40B4-BE49-F238E27FC236}">
                  <a16:creationId xmlns:a16="http://schemas.microsoft.com/office/drawing/2014/main" id="{B3D65EB5-3B20-462C-B792-F1769FCFB9F9}"/>
                </a:ext>
              </a:extLst>
            </p:cNvPr>
            <p:cNvSpPr txBox="1"/>
            <p:nvPr/>
          </p:nvSpPr>
          <p:spPr>
            <a:xfrm>
              <a:off x="1283907" y="1651617"/>
              <a:ext cx="1544012" cy="923330"/>
            </a:xfrm>
            <a:prstGeom prst="rect">
              <a:avLst/>
            </a:prstGeom>
            <a:noFill/>
          </p:spPr>
          <p:txBody>
            <a:bodyPr wrap="none" rtlCol="0">
              <a:spAutoFit/>
            </a:bodyPr>
            <a:lstStyle/>
            <a:p>
              <a:pPr algn="ctr"/>
              <a:r>
                <a:rPr lang="en-US" altLang="zh-TW" b="1" dirty="0"/>
                <a:t>Proliferation</a:t>
              </a:r>
            </a:p>
            <a:p>
              <a:pPr algn="ctr"/>
              <a:r>
                <a:rPr lang="en-US" altLang="zh-TW" b="1" dirty="0"/>
                <a:t>Migration</a:t>
              </a:r>
            </a:p>
            <a:p>
              <a:pPr algn="ctr"/>
              <a:r>
                <a:rPr lang="en-US" altLang="zh-TW" b="1" dirty="0"/>
                <a:t>Invasion</a:t>
              </a:r>
              <a:endParaRPr lang="zh-TW" altLang="en-US" b="1" dirty="0"/>
            </a:p>
          </p:txBody>
        </p:sp>
        <p:sp>
          <p:nvSpPr>
            <p:cNvPr id="106" name="箭號: 向下 105">
              <a:extLst>
                <a:ext uri="{FF2B5EF4-FFF2-40B4-BE49-F238E27FC236}">
                  <a16:creationId xmlns:a16="http://schemas.microsoft.com/office/drawing/2014/main" id="{F6FC0F23-35DC-4F76-8B61-3028B61C96E3}"/>
                </a:ext>
              </a:extLst>
            </p:cNvPr>
            <p:cNvSpPr/>
            <p:nvPr/>
          </p:nvSpPr>
          <p:spPr>
            <a:xfrm rot="10800000">
              <a:off x="2742991" y="1870331"/>
              <a:ext cx="338102" cy="480646"/>
            </a:xfrm>
            <a:prstGeom prst="downArrow">
              <a:avLst>
                <a:gd name="adj1" fmla="val 34397"/>
                <a:gd name="adj2" fmla="val 5780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0113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17A57BF0-3731-441E-A649-F1EEDB8A6581}"/>
              </a:ext>
            </a:extLst>
          </p:cNvPr>
          <p:cNvSpPr/>
          <p:nvPr/>
        </p:nvSpPr>
        <p:spPr>
          <a:xfrm>
            <a:off x="345347" y="1792642"/>
            <a:ext cx="11501305" cy="3272716"/>
          </a:xfrm>
          <a:prstGeom prst="roundRect">
            <a:avLst/>
          </a:prstGeom>
          <a:solidFill>
            <a:srgbClr val="DBCB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dirty="0">
              <a:solidFill>
                <a:srgbClr val="0070C0"/>
              </a:solidFill>
            </a:endParaRPr>
          </a:p>
        </p:txBody>
      </p:sp>
      <p:sp>
        <p:nvSpPr>
          <p:cNvPr id="4" name="文字方塊 3">
            <a:extLst>
              <a:ext uri="{FF2B5EF4-FFF2-40B4-BE49-F238E27FC236}">
                <a16:creationId xmlns:a16="http://schemas.microsoft.com/office/drawing/2014/main" id="{12F148BC-5B89-4E9B-878A-67E165BFB56B}"/>
              </a:ext>
            </a:extLst>
          </p:cNvPr>
          <p:cNvSpPr txBox="1"/>
          <p:nvPr/>
        </p:nvSpPr>
        <p:spPr>
          <a:xfrm>
            <a:off x="2816896" y="3013501"/>
            <a:ext cx="6558206" cy="830997"/>
          </a:xfrm>
          <a:prstGeom prst="rect">
            <a:avLst/>
          </a:prstGeom>
          <a:noFill/>
        </p:spPr>
        <p:txBody>
          <a:bodyPr wrap="none" rtlCol="0">
            <a:spAutoFit/>
          </a:bodyPr>
          <a:lstStyle/>
          <a:p>
            <a:r>
              <a:rPr lang="en-US" altLang="zh-TW" sz="4800" dirty="0">
                <a:solidFill>
                  <a:srgbClr val="7F5072"/>
                </a:solidFill>
                <a:latin typeface="Arial" panose="020B0604020202020204" pitchFamily="34" charset="0"/>
                <a:cs typeface="Arial" panose="020B0604020202020204" pitchFamily="34" charset="0"/>
              </a:rPr>
              <a:t>Thank you for listening!</a:t>
            </a:r>
            <a:endParaRPr lang="zh-TW" altLang="en-US" sz="4800" dirty="0">
              <a:solidFill>
                <a:srgbClr val="7F5072"/>
              </a:solidFill>
              <a:latin typeface="Arial" panose="020B0604020202020204" pitchFamily="34" charset="0"/>
              <a:cs typeface="Arial" panose="020B0604020202020204" pitchFamily="34" charset="0"/>
            </a:endParaRPr>
          </a:p>
        </p:txBody>
      </p:sp>
      <p:sp>
        <p:nvSpPr>
          <p:cNvPr id="5" name="投影片編號版面配置區 1">
            <a:extLst>
              <a:ext uri="{FF2B5EF4-FFF2-40B4-BE49-F238E27FC236}">
                <a16:creationId xmlns:a16="http://schemas.microsoft.com/office/drawing/2014/main" id="{C91451EF-CCC0-4058-85CE-669C1639BFDB}"/>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49</a:t>
            </a:fld>
            <a:endParaRPr lang="zh-TW" altLang="en-US"/>
          </a:p>
        </p:txBody>
      </p:sp>
    </p:spTree>
    <p:extLst>
      <p:ext uri="{BB962C8B-B14F-4D97-AF65-F5344CB8AC3E}">
        <p14:creationId xmlns:p14="http://schemas.microsoft.com/office/powerpoint/2010/main" val="24893975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BFC7982-AF00-422C-AD85-E6AB2CED1D81}"/>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5</a:t>
            </a:fld>
            <a:endParaRPr lang="zh-TW" altLang="en-US" dirty="0"/>
          </a:p>
        </p:txBody>
      </p:sp>
      <p:pic>
        <p:nvPicPr>
          <p:cNvPr id="5" name="圖片 4">
            <a:extLst>
              <a:ext uri="{FF2B5EF4-FFF2-40B4-BE49-F238E27FC236}">
                <a16:creationId xmlns:a16="http://schemas.microsoft.com/office/drawing/2014/main" id="{3442A133-75B4-4C27-B2B4-239AFE12463C}"/>
              </a:ext>
            </a:extLst>
          </p:cNvPr>
          <p:cNvPicPr>
            <a:picLocks noChangeAspect="1"/>
          </p:cNvPicPr>
          <p:nvPr/>
        </p:nvPicPr>
        <p:blipFill rotWithShape="1">
          <a:blip r:embed="rId3"/>
          <a:srcRect b="55892"/>
          <a:stretch/>
        </p:blipFill>
        <p:spPr>
          <a:xfrm>
            <a:off x="119255" y="679276"/>
            <a:ext cx="11953490" cy="2818938"/>
          </a:xfrm>
          <a:prstGeom prst="rect">
            <a:avLst/>
          </a:prstGeom>
        </p:spPr>
      </p:pic>
      <p:sp>
        <p:nvSpPr>
          <p:cNvPr id="9" name="矩形 8">
            <a:extLst>
              <a:ext uri="{FF2B5EF4-FFF2-40B4-BE49-F238E27FC236}">
                <a16:creationId xmlns:a16="http://schemas.microsoft.com/office/drawing/2014/main" id="{3337F41B-C071-4532-8E8C-BD4F159B0AE6}"/>
              </a:ext>
            </a:extLst>
          </p:cNvPr>
          <p:cNvSpPr/>
          <p:nvPr/>
        </p:nvSpPr>
        <p:spPr>
          <a:xfrm>
            <a:off x="1715724" y="25169"/>
            <a:ext cx="8760552" cy="523220"/>
          </a:xfrm>
          <a:prstGeom prst="rect">
            <a:avLst/>
          </a:prstGeom>
        </p:spPr>
        <p:txBody>
          <a:bodyPr wrap="square">
            <a:spAutoFit/>
          </a:bodyPr>
          <a:lstStyle/>
          <a:p>
            <a:pPr algn="ctr"/>
            <a:r>
              <a:rPr lang="en-US" altLang="zh-TW" sz="2800" b="1" dirty="0">
                <a:latin typeface="Arial" panose="020B0604020202020204" pitchFamily="34" charset="0"/>
                <a:cs typeface="Arial" panose="020B0604020202020204" pitchFamily="34" charset="0"/>
              </a:rPr>
              <a:t>CircRNAs Biogenesis </a:t>
            </a:r>
            <a:endParaRPr lang="zh-TW" altLang="en-US" sz="2800" b="1" dirty="0">
              <a:latin typeface="Arial" panose="020B0604020202020204" pitchFamily="34" charset="0"/>
              <a:cs typeface="Arial" panose="020B0604020202020204" pitchFamily="34" charset="0"/>
            </a:endParaRPr>
          </a:p>
        </p:txBody>
      </p:sp>
      <p:grpSp>
        <p:nvGrpSpPr>
          <p:cNvPr id="10" name="群組 9">
            <a:extLst>
              <a:ext uri="{FF2B5EF4-FFF2-40B4-BE49-F238E27FC236}">
                <a16:creationId xmlns:a16="http://schemas.microsoft.com/office/drawing/2014/main" id="{225096CF-4E82-4367-892C-6E8D6DE75ED5}"/>
              </a:ext>
            </a:extLst>
          </p:cNvPr>
          <p:cNvGrpSpPr/>
          <p:nvPr/>
        </p:nvGrpSpPr>
        <p:grpSpPr>
          <a:xfrm>
            <a:off x="-42662" y="0"/>
            <a:ext cx="1880643" cy="540000"/>
            <a:chOff x="-42662" y="0"/>
            <a:chExt cx="1880643" cy="540000"/>
          </a:xfrm>
        </p:grpSpPr>
        <p:grpSp>
          <p:nvGrpSpPr>
            <p:cNvPr id="11" name="群組 10">
              <a:extLst>
                <a:ext uri="{FF2B5EF4-FFF2-40B4-BE49-F238E27FC236}">
                  <a16:creationId xmlns:a16="http://schemas.microsoft.com/office/drawing/2014/main" id="{9E1E4154-29FC-4988-B84E-614478A7293E}"/>
                </a:ext>
              </a:extLst>
            </p:cNvPr>
            <p:cNvGrpSpPr/>
            <p:nvPr/>
          </p:nvGrpSpPr>
          <p:grpSpPr>
            <a:xfrm>
              <a:off x="0" y="0"/>
              <a:ext cx="1800000" cy="540000"/>
              <a:chOff x="-1" y="0"/>
              <a:chExt cx="1794295" cy="511612"/>
            </a:xfrm>
          </p:grpSpPr>
          <p:sp>
            <p:nvSpPr>
              <p:cNvPr id="13" name="矩形 12">
                <a:extLst>
                  <a:ext uri="{FF2B5EF4-FFF2-40B4-BE49-F238E27FC236}">
                    <a16:creationId xmlns:a16="http://schemas.microsoft.com/office/drawing/2014/main" id="{478022ED-614D-4B4F-A463-492F5B5E3032}"/>
                  </a:ext>
                </a:extLst>
              </p:cNvPr>
              <p:cNvSpPr/>
              <p:nvPr/>
            </p:nvSpPr>
            <p:spPr>
              <a:xfrm>
                <a:off x="0" y="0"/>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D4831A61-9260-4971-A47D-EADD29D9D290}"/>
                  </a:ext>
                </a:extLst>
              </p:cNvPr>
              <p:cNvSpPr/>
              <p:nvPr/>
            </p:nvSpPr>
            <p:spPr>
              <a:xfrm>
                <a:off x="-1" y="419934"/>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2" name="文字方塊 11">
              <a:extLst>
                <a:ext uri="{FF2B5EF4-FFF2-40B4-BE49-F238E27FC236}">
                  <a16:creationId xmlns:a16="http://schemas.microsoft.com/office/drawing/2014/main" id="{BF275ACF-B989-4C42-B5CB-FEB7A0A90AE7}"/>
                </a:ext>
              </a:extLst>
            </p:cNvPr>
            <p:cNvSpPr txBox="1"/>
            <p:nvPr/>
          </p:nvSpPr>
          <p:spPr>
            <a:xfrm>
              <a:off x="-42662" y="31158"/>
              <a:ext cx="1880643" cy="400110"/>
            </a:xfrm>
            <a:prstGeom prst="rect">
              <a:avLst/>
            </a:prstGeom>
            <a:noFill/>
          </p:spPr>
          <p:txBody>
            <a:bodyPr wrap="none" rtlCol="0">
              <a:spAutoFit/>
            </a:bodyPr>
            <a:lstStyle/>
            <a:p>
              <a:r>
                <a:rPr lang="en-US" altLang="zh-TW" sz="2000" b="1" dirty="0">
                  <a:solidFill>
                    <a:srgbClr val="FF0000"/>
                  </a:solidFill>
                  <a:latin typeface="Arial" panose="020B0604020202020204" pitchFamily="34" charset="0"/>
                  <a:cs typeface="Arial" panose="020B0604020202020204" pitchFamily="34" charset="0"/>
                </a:rPr>
                <a:t>circular RNAs</a:t>
              </a:r>
              <a:endParaRPr lang="zh-TW" altLang="en-US" sz="2000" dirty="0">
                <a:solidFill>
                  <a:srgbClr val="FF0000"/>
                </a:solidFill>
              </a:endParaRPr>
            </a:p>
          </p:txBody>
        </p:sp>
      </p:grpSp>
      <p:grpSp>
        <p:nvGrpSpPr>
          <p:cNvPr id="6" name="群組 5">
            <a:extLst>
              <a:ext uri="{FF2B5EF4-FFF2-40B4-BE49-F238E27FC236}">
                <a16:creationId xmlns:a16="http://schemas.microsoft.com/office/drawing/2014/main" id="{2F9B0A3F-E07B-4C77-9717-17ACB2F41653}"/>
              </a:ext>
            </a:extLst>
          </p:cNvPr>
          <p:cNvGrpSpPr/>
          <p:nvPr/>
        </p:nvGrpSpPr>
        <p:grpSpPr>
          <a:xfrm>
            <a:off x="1837981" y="3497185"/>
            <a:ext cx="8216164" cy="3050455"/>
            <a:chOff x="1778980" y="3515158"/>
            <a:chExt cx="8634040" cy="3235113"/>
          </a:xfrm>
        </p:grpSpPr>
        <p:pic>
          <p:nvPicPr>
            <p:cNvPr id="2" name="圖片 1">
              <a:extLst>
                <a:ext uri="{FF2B5EF4-FFF2-40B4-BE49-F238E27FC236}">
                  <a16:creationId xmlns:a16="http://schemas.microsoft.com/office/drawing/2014/main" id="{E0FACB7D-D2A9-4C86-B599-445374F9D2CD}"/>
                </a:ext>
              </a:extLst>
            </p:cNvPr>
            <p:cNvPicPr>
              <a:picLocks noChangeAspect="1"/>
            </p:cNvPicPr>
            <p:nvPr/>
          </p:nvPicPr>
          <p:blipFill>
            <a:blip r:embed="rId4"/>
            <a:stretch>
              <a:fillRect/>
            </a:stretch>
          </p:blipFill>
          <p:spPr>
            <a:xfrm>
              <a:off x="1778980" y="3515158"/>
              <a:ext cx="8634040" cy="3235113"/>
            </a:xfrm>
            <a:prstGeom prst="rect">
              <a:avLst/>
            </a:prstGeom>
          </p:spPr>
        </p:pic>
        <p:sp>
          <p:nvSpPr>
            <p:cNvPr id="3" name="矩形 2">
              <a:extLst>
                <a:ext uri="{FF2B5EF4-FFF2-40B4-BE49-F238E27FC236}">
                  <a16:creationId xmlns:a16="http://schemas.microsoft.com/office/drawing/2014/main" id="{13E439D2-06E9-4427-B462-85C3210150A0}"/>
                </a:ext>
              </a:extLst>
            </p:cNvPr>
            <p:cNvSpPr/>
            <p:nvPr/>
          </p:nvSpPr>
          <p:spPr>
            <a:xfrm>
              <a:off x="1837981" y="3609975"/>
              <a:ext cx="247994"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15" name="文字方塊 14">
            <a:extLst>
              <a:ext uri="{FF2B5EF4-FFF2-40B4-BE49-F238E27FC236}">
                <a16:creationId xmlns:a16="http://schemas.microsoft.com/office/drawing/2014/main" id="{9C5F0B7E-879F-4AA8-8447-51D652C110DC}"/>
              </a:ext>
            </a:extLst>
          </p:cNvPr>
          <p:cNvSpPr txBox="1"/>
          <p:nvPr/>
        </p:nvSpPr>
        <p:spPr>
          <a:xfrm>
            <a:off x="-9525" y="6547640"/>
            <a:ext cx="5829300" cy="307777"/>
          </a:xfrm>
          <a:prstGeom prst="rect">
            <a:avLst/>
          </a:prstGeom>
          <a:noFill/>
        </p:spPr>
        <p:txBody>
          <a:bodyPr wrap="square" rtlCol="0">
            <a:spAutoFit/>
          </a:bodyPr>
          <a:lstStyle/>
          <a:p>
            <a:r>
              <a:rPr lang="en-US" altLang="zh-TW" sz="1400" i="1" dirty="0" err="1">
                <a:solidFill>
                  <a:schemeClr val="bg2">
                    <a:lumMod val="50000"/>
                  </a:schemeClr>
                </a:solidFill>
              </a:rPr>
              <a:t>Memczak</a:t>
            </a:r>
            <a:r>
              <a:rPr lang="en-US" altLang="zh-TW" sz="1400" i="1" dirty="0">
                <a:solidFill>
                  <a:schemeClr val="bg2">
                    <a:lumMod val="50000"/>
                  </a:schemeClr>
                </a:solidFill>
              </a:rPr>
              <a:t> S, et al. </a:t>
            </a:r>
            <a:r>
              <a:rPr lang="en" altLang="zh-TW" sz="1400" i="1" dirty="0">
                <a:solidFill>
                  <a:schemeClr val="bg2">
                    <a:lumMod val="50000"/>
                  </a:schemeClr>
                </a:solidFill>
              </a:rPr>
              <a:t>Nature, 2013; </a:t>
            </a:r>
            <a:r>
              <a:rPr lang="en-US" altLang="zh-TW" sz="1400" i="1" dirty="0">
                <a:solidFill>
                  <a:schemeClr val="bg2">
                    <a:lumMod val="50000"/>
                  </a:schemeClr>
                </a:solidFill>
              </a:rPr>
              <a:t>Guo X,</a:t>
            </a:r>
            <a:r>
              <a:rPr lang="zh-TW" altLang="en-US" sz="1400" i="1" dirty="0">
                <a:solidFill>
                  <a:schemeClr val="bg2">
                    <a:lumMod val="50000"/>
                  </a:schemeClr>
                </a:solidFill>
              </a:rPr>
              <a:t> </a:t>
            </a:r>
            <a:r>
              <a:rPr lang="en-US" altLang="zh-TW" sz="1400" i="1" dirty="0">
                <a:solidFill>
                  <a:schemeClr val="bg2">
                    <a:lumMod val="50000"/>
                  </a:schemeClr>
                </a:solidFill>
              </a:rPr>
              <a:t>et al. Clin </a:t>
            </a:r>
            <a:r>
              <a:rPr lang="en-US" altLang="zh-TW" sz="1400" i="1" dirty="0" err="1">
                <a:solidFill>
                  <a:schemeClr val="bg2">
                    <a:lumMod val="50000"/>
                  </a:schemeClr>
                </a:solidFill>
              </a:rPr>
              <a:t>Transl</a:t>
            </a:r>
            <a:r>
              <a:rPr lang="en-US" altLang="zh-TW" sz="1400" i="1" dirty="0">
                <a:solidFill>
                  <a:schemeClr val="bg2">
                    <a:lumMod val="50000"/>
                  </a:schemeClr>
                </a:solidFill>
              </a:rPr>
              <a:t> Oncol, 2021</a:t>
            </a:r>
            <a:r>
              <a:rPr lang="en" altLang="zh-TW" sz="1400" i="1" dirty="0">
                <a:solidFill>
                  <a:schemeClr val="bg2">
                    <a:lumMod val="50000"/>
                  </a:schemeClr>
                </a:solidFill>
              </a:rPr>
              <a:t> </a:t>
            </a:r>
            <a:endParaRPr lang="zh-TW" altLang="en-US" sz="1400" i="1" dirty="0">
              <a:solidFill>
                <a:schemeClr val="bg2">
                  <a:lumMod val="50000"/>
                </a:schemeClr>
              </a:solidFill>
            </a:endParaRPr>
          </a:p>
        </p:txBody>
      </p:sp>
    </p:spTree>
    <p:extLst>
      <p:ext uri="{BB962C8B-B14F-4D97-AF65-F5344CB8AC3E}">
        <p14:creationId xmlns:p14="http://schemas.microsoft.com/office/powerpoint/2010/main" val="29062106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投影片編號版面配置區 7"/>
          <p:cNvSpPr>
            <a:spLocks noGrp="1"/>
          </p:cNvSpPr>
          <p:nvPr>
            <p:ph type="sldNum" sz="quarter" idx="12"/>
          </p:nvPr>
        </p:nvSpPr>
        <p:spPr>
          <a:xfrm>
            <a:off x="9448800" y="6492875"/>
            <a:ext cx="2743200" cy="365125"/>
          </a:xfrm>
        </p:spPr>
        <p:txBody>
          <a:bodyPr/>
          <a:lstStyle/>
          <a:p>
            <a:fld id="{0C4D0668-C53B-4A51-870C-8A290EF953AE}" type="slidenum">
              <a:rPr lang="zh-TW" altLang="en-US" smtClean="0"/>
              <a:t>50</a:t>
            </a:fld>
            <a:endParaRPr lang="zh-TW" altLang="en-US" dirty="0"/>
          </a:p>
        </p:txBody>
      </p:sp>
      <p:grpSp>
        <p:nvGrpSpPr>
          <p:cNvPr id="43" name="群組 42">
            <a:extLst>
              <a:ext uri="{FF2B5EF4-FFF2-40B4-BE49-F238E27FC236}">
                <a16:creationId xmlns:a16="http://schemas.microsoft.com/office/drawing/2014/main" id="{72BE8015-0C29-47AC-97EC-12AE60963B42}"/>
              </a:ext>
            </a:extLst>
          </p:cNvPr>
          <p:cNvGrpSpPr/>
          <p:nvPr/>
        </p:nvGrpSpPr>
        <p:grpSpPr>
          <a:xfrm>
            <a:off x="0" y="0"/>
            <a:ext cx="1800000" cy="540000"/>
            <a:chOff x="4061669" y="1612085"/>
            <a:chExt cx="1794295" cy="511612"/>
          </a:xfrm>
        </p:grpSpPr>
        <p:sp>
          <p:nvSpPr>
            <p:cNvPr id="44" name="矩形 43">
              <a:extLst>
                <a:ext uri="{FF2B5EF4-FFF2-40B4-BE49-F238E27FC236}">
                  <a16:creationId xmlns:a16="http://schemas.microsoft.com/office/drawing/2014/main" id="{D7BE73AF-6231-4F49-8BF7-2914CBFC488B}"/>
                </a:ext>
              </a:extLst>
            </p:cNvPr>
            <p:cNvSpPr/>
            <p:nvPr/>
          </p:nvSpPr>
          <p:spPr>
            <a:xfrm>
              <a:off x="4061670" y="1612085"/>
              <a:ext cx="1794294" cy="419934"/>
            </a:xfrm>
            <a:prstGeom prst="rect">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150201"/>
                  </a:solidFill>
                  <a:latin typeface="Arial" panose="020B0604020202020204" pitchFamily="34" charset="0"/>
                  <a:cs typeface="Arial" panose="020B0604020202020204" pitchFamily="34" charset="0"/>
                </a:rPr>
                <a:t>Aim</a:t>
              </a:r>
              <a:endParaRPr lang="zh-TW" altLang="en-US" sz="2000" b="1" dirty="0">
                <a:solidFill>
                  <a:srgbClr val="150201"/>
                </a:solidFill>
                <a:latin typeface="Arial" panose="020B0604020202020204" pitchFamily="34" charset="0"/>
                <a:cs typeface="Arial" panose="020B0604020202020204" pitchFamily="34" charset="0"/>
              </a:endParaRPr>
            </a:p>
          </p:txBody>
        </p:sp>
        <p:sp>
          <p:nvSpPr>
            <p:cNvPr id="45" name="矩形 44">
              <a:extLst>
                <a:ext uri="{FF2B5EF4-FFF2-40B4-BE49-F238E27FC236}">
                  <a16:creationId xmlns:a16="http://schemas.microsoft.com/office/drawing/2014/main" id="{AA5FF1CF-B620-4512-86A4-E3FC96E5442B}"/>
                </a:ext>
              </a:extLst>
            </p:cNvPr>
            <p:cNvSpPr/>
            <p:nvPr/>
          </p:nvSpPr>
          <p:spPr>
            <a:xfrm>
              <a:off x="4061669" y="2032019"/>
              <a:ext cx="1794293" cy="91678"/>
            </a:xfrm>
            <a:prstGeom prst="rect">
              <a:avLst/>
            </a:prstGeom>
            <a:solidFill>
              <a:srgbClr val="002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grpSp>
        <p:nvGrpSpPr>
          <p:cNvPr id="19" name="群組 18">
            <a:extLst>
              <a:ext uri="{FF2B5EF4-FFF2-40B4-BE49-F238E27FC236}">
                <a16:creationId xmlns:a16="http://schemas.microsoft.com/office/drawing/2014/main" id="{F3DFB891-E830-42C7-84F1-CF67FBA6E5CF}"/>
              </a:ext>
            </a:extLst>
          </p:cNvPr>
          <p:cNvGrpSpPr/>
          <p:nvPr/>
        </p:nvGrpSpPr>
        <p:grpSpPr>
          <a:xfrm>
            <a:off x="352849" y="1064332"/>
            <a:ext cx="3614469" cy="4839419"/>
            <a:chOff x="352849" y="1064332"/>
            <a:chExt cx="3614469" cy="4839419"/>
          </a:xfrm>
        </p:grpSpPr>
        <p:sp>
          <p:nvSpPr>
            <p:cNvPr id="7" name="矩形: 圓角 6">
              <a:extLst>
                <a:ext uri="{FF2B5EF4-FFF2-40B4-BE49-F238E27FC236}">
                  <a16:creationId xmlns:a16="http://schemas.microsoft.com/office/drawing/2014/main" id="{7EFA4C10-FEFE-40DE-9AD6-100E19744557}"/>
                </a:ext>
              </a:extLst>
            </p:cNvPr>
            <p:cNvSpPr/>
            <p:nvPr/>
          </p:nvSpPr>
          <p:spPr>
            <a:xfrm>
              <a:off x="352849" y="1064332"/>
              <a:ext cx="3614469" cy="4839419"/>
            </a:xfrm>
            <a:prstGeom prst="roundRect">
              <a:avLst>
                <a:gd name="adj" fmla="val 10116"/>
              </a:avLst>
            </a:prstGeom>
            <a:solidFill>
              <a:srgbClr val="D9E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文字方塊 8">
              <a:extLst>
                <a:ext uri="{FF2B5EF4-FFF2-40B4-BE49-F238E27FC236}">
                  <a16:creationId xmlns:a16="http://schemas.microsoft.com/office/drawing/2014/main" id="{50758FB0-3105-4331-B15A-933A1408F0A7}"/>
                </a:ext>
              </a:extLst>
            </p:cNvPr>
            <p:cNvSpPr txBox="1"/>
            <p:nvPr/>
          </p:nvSpPr>
          <p:spPr>
            <a:xfrm>
              <a:off x="498910" y="1064333"/>
              <a:ext cx="528723" cy="769441"/>
            </a:xfrm>
            <a:prstGeom prst="rect">
              <a:avLst/>
            </a:prstGeom>
            <a:noFill/>
            <a:ln>
              <a:noFill/>
            </a:ln>
          </p:spPr>
          <p:txBody>
            <a:bodyPr wrap="square" rtlCol="0">
              <a:spAutoFit/>
            </a:bodyPr>
            <a:lstStyle/>
            <a:p>
              <a:r>
                <a:rPr lang="en-US" altLang="zh-TW" sz="4400" b="1" dirty="0">
                  <a:ln w="9525">
                    <a:solidFill>
                      <a:srgbClr val="002060"/>
                    </a:solidFill>
                    <a:prstDash val="solid"/>
                  </a:ln>
                  <a:solidFill>
                    <a:schemeClr val="bg1"/>
                  </a:solidFill>
                  <a:latin typeface="Comic Sans MS" panose="030F0702030302020204" pitchFamily="66" charset="0"/>
                  <a:cs typeface="Arial" panose="020B0604020202020204" pitchFamily="34" charset="0"/>
                </a:rPr>
                <a:t>1</a:t>
              </a:r>
              <a:endParaRPr lang="zh-TW" altLang="en-US" sz="4400" b="1" dirty="0">
                <a:ln w="9525">
                  <a:solidFill>
                    <a:srgbClr val="002060"/>
                  </a:solidFill>
                </a:ln>
                <a:solidFill>
                  <a:schemeClr val="bg1"/>
                </a:solidFill>
                <a:latin typeface="Comic Sans MS" panose="030F0702030302020204" pitchFamily="66" charset="0"/>
                <a:cs typeface="Arial" panose="020B0604020202020204" pitchFamily="34" charset="0"/>
              </a:endParaRPr>
            </a:p>
          </p:txBody>
        </p:sp>
        <p:pic>
          <p:nvPicPr>
            <p:cNvPr id="2" name="圖片 1">
              <a:extLst>
                <a:ext uri="{FF2B5EF4-FFF2-40B4-BE49-F238E27FC236}">
                  <a16:creationId xmlns:a16="http://schemas.microsoft.com/office/drawing/2014/main" id="{ED9287F1-DF96-48B6-9723-405A640440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53" b="95686" l="7447" r="95745">
                          <a14:foregroundMark x1="40426" y1="10196" x2="47872" y2="9020"/>
                          <a14:foregroundMark x1="62766" y1="5882" x2="53723" y2="3529"/>
                          <a14:foregroundMark x1="9043" y1="52157" x2="7447" y2="60000"/>
                          <a14:foregroundMark x1="80851" y1="51373" x2="85106" y2="51373"/>
                          <a14:foregroundMark x1="94681" y1="43137" x2="95745" y2="43922"/>
                          <a14:foregroundMark x1="80851" y1="89020" x2="80851" y2="95686"/>
                          <a14:foregroundMark x1="44149" y1="95686" x2="49468" y2="94902"/>
                        </a14:backgroundRemoval>
                      </a14:imgEffect>
                    </a14:imgLayer>
                  </a14:imgProps>
                </a:ext>
              </a:extLst>
            </a:blip>
            <a:stretch>
              <a:fillRect/>
            </a:stretch>
          </p:blipFill>
          <p:spPr>
            <a:xfrm>
              <a:off x="1329660" y="1353046"/>
              <a:ext cx="1660847" cy="2252745"/>
            </a:xfrm>
            <a:prstGeom prst="rect">
              <a:avLst/>
            </a:prstGeom>
          </p:spPr>
        </p:pic>
        <p:sp>
          <p:nvSpPr>
            <p:cNvPr id="5" name="文字方塊 4">
              <a:extLst>
                <a:ext uri="{FF2B5EF4-FFF2-40B4-BE49-F238E27FC236}">
                  <a16:creationId xmlns:a16="http://schemas.microsoft.com/office/drawing/2014/main" id="{E0F9208D-736D-4262-B15D-13BFB11B67DD}"/>
                </a:ext>
              </a:extLst>
            </p:cNvPr>
            <p:cNvSpPr txBox="1"/>
            <p:nvPr/>
          </p:nvSpPr>
          <p:spPr>
            <a:xfrm>
              <a:off x="881528" y="3694859"/>
              <a:ext cx="2557110" cy="369332"/>
            </a:xfrm>
            <a:prstGeom prst="rect">
              <a:avLst/>
            </a:prstGeom>
            <a:noFill/>
          </p:spPr>
          <p:txBody>
            <a:bodyPr wrap="none" rtlCol="0">
              <a:spAutoFit/>
            </a:bodyPr>
            <a:lstStyle/>
            <a:p>
              <a:r>
                <a:rPr lang="en-US" altLang="zh-TW" b="1" dirty="0"/>
                <a:t>Renal Cell Carcinoma</a:t>
              </a:r>
              <a:endParaRPr lang="zh-TW" altLang="en-US" b="1" dirty="0"/>
            </a:p>
          </p:txBody>
        </p:sp>
        <p:pic>
          <p:nvPicPr>
            <p:cNvPr id="12" name="圖片 11">
              <a:extLst>
                <a:ext uri="{FF2B5EF4-FFF2-40B4-BE49-F238E27FC236}">
                  <a16:creationId xmlns:a16="http://schemas.microsoft.com/office/drawing/2014/main" id="{A928844F-995B-4D8B-A519-7FD4CDB5EADF}"/>
                </a:ext>
              </a:extLst>
            </p:cNvPr>
            <p:cNvPicPr>
              <a:picLocks noChangeAspect="1"/>
            </p:cNvPicPr>
            <p:nvPr/>
          </p:nvPicPr>
          <p:blipFill rotWithShape="1">
            <a:blip r:embed="rId5">
              <a:extLst>
                <a:ext uri="{28A0092B-C50C-407E-A947-70E740481C1C}">
                  <a14:useLocalDpi xmlns:a14="http://schemas.microsoft.com/office/drawing/2010/main" val="0"/>
                </a:ext>
              </a:extLst>
            </a:blip>
            <a:srcRect l="26618" t="25555" r="37110" b="22222"/>
            <a:stretch/>
          </p:blipFill>
          <p:spPr>
            <a:xfrm>
              <a:off x="1589420" y="4178356"/>
              <a:ext cx="1141327" cy="1150264"/>
            </a:xfrm>
            <a:prstGeom prst="rect">
              <a:avLst/>
            </a:prstGeom>
          </p:spPr>
        </p:pic>
        <p:sp>
          <p:nvSpPr>
            <p:cNvPr id="13" name="文字方塊 12">
              <a:extLst>
                <a:ext uri="{FF2B5EF4-FFF2-40B4-BE49-F238E27FC236}">
                  <a16:creationId xmlns:a16="http://schemas.microsoft.com/office/drawing/2014/main" id="{8CDD0E29-BA9C-42A4-A1F9-5C760811DF11}"/>
                </a:ext>
              </a:extLst>
            </p:cNvPr>
            <p:cNvSpPr txBox="1"/>
            <p:nvPr/>
          </p:nvSpPr>
          <p:spPr>
            <a:xfrm>
              <a:off x="1599673" y="5328620"/>
              <a:ext cx="1120820" cy="369332"/>
            </a:xfrm>
            <a:prstGeom prst="rect">
              <a:avLst/>
            </a:prstGeom>
            <a:noFill/>
          </p:spPr>
          <p:txBody>
            <a:bodyPr wrap="none" rtlCol="0">
              <a:spAutoFit/>
            </a:bodyPr>
            <a:lstStyle/>
            <a:p>
              <a:r>
                <a:rPr lang="en-US" altLang="zh-TW" b="1" i="1" dirty="0"/>
                <a:t>CircMET</a:t>
              </a:r>
              <a:endParaRPr lang="zh-TW" altLang="en-US" b="1" i="1" dirty="0"/>
            </a:p>
          </p:txBody>
        </p:sp>
      </p:grpSp>
      <p:grpSp>
        <p:nvGrpSpPr>
          <p:cNvPr id="6" name="群組 5">
            <a:extLst>
              <a:ext uri="{FF2B5EF4-FFF2-40B4-BE49-F238E27FC236}">
                <a16:creationId xmlns:a16="http://schemas.microsoft.com/office/drawing/2014/main" id="{18984EE6-463C-42CD-A231-920B8033D47A}"/>
              </a:ext>
            </a:extLst>
          </p:cNvPr>
          <p:cNvGrpSpPr/>
          <p:nvPr/>
        </p:nvGrpSpPr>
        <p:grpSpPr>
          <a:xfrm>
            <a:off x="8172300" y="1064330"/>
            <a:ext cx="3614469" cy="4839419"/>
            <a:chOff x="4260285" y="1064331"/>
            <a:chExt cx="3614469" cy="4839419"/>
          </a:xfrm>
        </p:grpSpPr>
        <p:sp>
          <p:nvSpPr>
            <p:cNvPr id="14" name="矩形: 圓角 13">
              <a:extLst>
                <a:ext uri="{FF2B5EF4-FFF2-40B4-BE49-F238E27FC236}">
                  <a16:creationId xmlns:a16="http://schemas.microsoft.com/office/drawing/2014/main" id="{97CC45EE-03B9-48D4-9122-572DEA29C771}"/>
                </a:ext>
              </a:extLst>
            </p:cNvPr>
            <p:cNvSpPr/>
            <p:nvPr/>
          </p:nvSpPr>
          <p:spPr>
            <a:xfrm>
              <a:off x="4260285" y="1064331"/>
              <a:ext cx="3614469" cy="4839419"/>
            </a:xfrm>
            <a:prstGeom prst="roundRect">
              <a:avLst>
                <a:gd name="adj" fmla="val 10116"/>
              </a:avLst>
            </a:prstGeom>
            <a:solidFill>
              <a:srgbClr val="FFF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AE27B8F5-419B-4489-923F-C5C128BFDA0A}"/>
                </a:ext>
              </a:extLst>
            </p:cNvPr>
            <p:cNvSpPr txBox="1"/>
            <p:nvPr/>
          </p:nvSpPr>
          <p:spPr>
            <a:xfrm>
              <a:off x="4306684" y="1087258"/>
              <a:ext cx="528723" cy="769441"/>
            </a:xfrm>
            <a:prstGeom prst="rect">
              <a:avLst/>
            </a:prstGeom>
            <a:noFill/>
            <a:ln>
              <a:noFill/>
            </a:ln>
          </p:spPr>
          <p:txBody>
            <a:bodyPr wrap="square" rtlCol="0">
              <a:spAutoFit/>
            </a:bodyPr>
            <a:lstStyle/>
            <a:p>
              <a:r>
                <a:rPr lang="en-US" altLang="zh-TW" sz="4400" b="1" dirty="0">
                  <a:ln w="9525">
                    <a:solidFill>
                      <a:srgbClr val="002060"/>
                    </a:solidFill>
                    <a:prstDash val="solid"/>
                  </a:ln>
                  <a:solidFill>
                    <a:schemeClr val="bg1"/>
                  </a:solidFill>
                  <a:latin typeface="Comic Sans MS" panose="030F0702030302020204" pitchFamily="66" charset="0"/>
                  <a:cs typeface="Arial" panose="020B0604020202020204" pitchFamily="34" charset="0"/>
                </a:rPr>
                <a:t>3</a:t>
              </a:r>
              <a:endParaRPr lang="zh-TW" altLang="en-US" sz="4400" b="1" dirty="0">
                <a:ln w="9525">
                  <a:solidFill>
                    <a:srgbClr val="002060"/>
                  </a:solidFill>
                </a:ln>
                <a:solidFill>
                  <a:schemeClr val="bg1"/>
                </a:solidFill>
                <a:latin typeface="Comic Sans MS" panose="030F0702030302020204" pitchFamily="66" charset="0"/>
                <a:cs typeface="Arial" panose="020B0604020202020204" pitchFamily="34" charset="0"/>
              </a:endParaRPr>
            </a:p>
          </p:txBody>
        </p:sp>
        <p:pic>
          <p:nvPicPr>
            <p:cNvPr id="3" name="圖片 2">
              <a:extLst>
                <a:ext uri="{FF2B5EF4-FFF2-40B4-BE49-F238E27FC236}">
                  <a16:creationId xmlns:a16="http://schemas.microsoft.com/office/drawing/2014/main" id="{D6844C6B-7330-41F0-A330-22E3A877E8B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832" b="97516" l="5000" r="94167">
                          <a14:foregroundMark x1="72500" y1="26087" x2="48333" y2="13043"/>
                          <a14:foregroundMark x1="48333" y1="13043" x2="27083" y2="13043"/>
                          <a14:foregroundMark x1="27083" y1="13043" x2="12083" y2="36646"/>
                          <a14:foregroundMark x1="12083" y1="36646" x2="11250" y2="70186"/>
                          <a14:foregroundMark x1="11250" y1="70186" x2="35000" y2="68944"/>
                          <a14:foregroundMark x1="35000" y1="68944" x2="72917" y2="34161"/>
                          <a14:foregroundMark x1="72917" y1="34161" x2="82083" y2="21118"/>
                          <a14:foregroundMark x1="93750" y1="15528" x2="94583" y2="15528"/>
                          <a14:foregroundMark x1="7917" y1="37267" x2="5000" y2="54037"/>
                          <a14:foregroundMark x1="14167" y1="90683" x2="7083" y2="97516"/>
                          <a14:foregroundMark x1="26250" y1="8075" x2="30417" y2="6832"/>
                          <a14:foregroundMark x1="62500" y1="8696" x2="63333" y2="8696"/>
                        </a14:backgroundRemoval>
                      </a14:imgEffect>
                    </a14:imgLayer>
                  </a14:imgProps>
                </a:ext>
              </a:extLst>
            </a:blip>
            <a:stretch>
              <a:fillRect/>
            </a:stretch>
          </p:blipFill>
          <p:spPr>
            <a:xfrm>
              <a:off x="4924360" y="1791780"/>
              <a:ext cx="2286319" cy="1533739"/>
            </a:xfrm>
            <a:prstGeom prst="rect">
              <a:avLst/>
            </a:prstGeom>
          </p:spPr>
        </p:pic>
        <p:sp>
          <p:nvSpPr>
            <p:cNvPr id="17" name="文字方塊 16">
              <a:extLst>
                <a:ext uri="{FF2B5EF4-FFF2-40B4-BE49-F238E27FC236}">
                  <a16:creationId xmlns:a16="http://schemas.microsoft.com/office/drawing/2014/main" id="{E2FA764B-BA0A-4807-AFD7-4DAA2B241852}"/>
                </a:ext>
              </a:extLst>
            </p:cNvPr>
            <p:cNvSpPr txBox="1"/>
            <p:nvPr/>
          </p:nvSpPr>
          <p:spPr>
            <a:xfrm>
              <a:off x="4551720" y="3694859"/>
              <a:ext cx="3031599" cy="369332"/>
            </a:xfrm>
            <a:prstGeom prst="rect">
              <a:avLst/>
            </a:prstGeom>
            <a:noFill/>
          </p:spPr>
          <p:txBody>
            <a:bodyPr wrap="none" rtlCol="0">
              <a:spAutoFit/>
            </a:bodyPr>
            <a:lstStyle/>
            <a:p>
              <a:r>
                <a:rPr lang="en-US" altLang="zh-TW" b="1" dirty="0"/>
                <a:t>Hepatocellular Carcinoma</a:t>
              </a:r>
              <a:endParaRPr lang="zh-TW" altLang="en-US" b="1" dirty="0"/>
            </a:p>
          </p:txBody>
        </p:sp>
        <p:pic>
          <p:nvPicPr>
            <p:cNvPr id="23" name="圖片 22">
              <a:extLst>
                <a:ext uri="{FF2B5EF4-FFF2-40B4-BE49-F238E27FC236}">
                  <a16:creationId xmlns:a16="http://schemas.microsoft.com/office/drawing/2014/main" id="{61242E53-D152-436B-B4BF-9D381BF6AC14}"/>
                </a:ext>
              </a:extLst>
            </p:cNvPr>
            <p:cNvPicPr>
              <a:picLocks noChangeAspect="1"/>
            </p:cNvPicPr>
            <p:nvPr/>
          </p:nvPicPr>
          <p:blipFill rotWithShape="1">
            <a:blip r:embed="rId5">
              <a:extLst>
                <a:ext uri="{28A0092B-C50C-407E-A947-70E740481C1C}">
                  <a14:useLocalDpi xmlns:a14="http://schemas.microsoft.com/office/drawing/2010/main" val="0"/>
                </a:ext>
              </a:extLst>
            </a:blip>
            <a:srcRect l="26618" t="25555" r="37110" b="22222"/>
            <a:stretch/>
          </p:blipFill>
          <p:spPr>
            <a:xfrm>
              <a:off x="5496856" y="4178356"/>
              <a:ext cx="1141327" cy="1150264"/>
            </a:xfrm>
            <a:prstGeom prst="rect">
              <a:avLst/>
            </a:prstGeom>
          </p:spPr>
        </p:pic>
        <p:sp>
          <p:nvSpPr>
            <p:cNvPr id="27" name="文字方塊 26">
              <a:extLst>
                <a:ext uri="{FF2B5EF4-FFF2-40B4-BE49-F238E27FC236}">
                  <a16:creationId xmlns:a16="http://schemas.microsoft.com/office/drawing/2014/main" id="{6E3460EB-916D-4D62-8AE2-9DA561190D73}"/>
                </a:ext>
              </a:extLst>
            </p:cNvPr>
            <p:cNvSpPr txBox="1"/>
            <p:nvPr/>
          </p:nvSpPr>
          <p:spPr>
            <a:xfrm>
              <a:off x="5122389" y="5328620"/>
              <a:ext cx="1890261" cy="369332"/>
            </a:xfrm>
            <a:prstGeom prst="rect">
              <a:avLst/>
            </a:prstGeom>
            <a:noFill/>
          </p:spPr>
          <p:txBody>
            <a:bodyPr wrap="none" rtlCol="0">
              <a:spAutoFit/>
            </a:bodyPr>
            <a:lstStyle/>
            <a:p>
              <a:r>
                <a:rPr lang="en-US" altLang="zh-TW" b="1" i="1" dirty="0"/>
                <a:t>CircARHGAP35</a:t>
              </a:r>
              <a:endParaRPr lang="zh-TW" altLang="en-US" b="1" i="1" dirty="0"/>
            </a:p>
          </p:txBody>
        </p:sp>
      </p:grpSp>
      <p:grpSp>
        <p:nvGrpSpPr>
          <p:cNvPr id="16" name="群組 15">
            <a:extLst>
              <a:ext uri="{FF2B5EF4-FFF2-40B4-BE49-F238E27FC236}">
                <a16:creationId xmlns:a16="http://schemas.microsoft.com/office/drawing/2014/main" id="{1D3AD53B-6617-43CC-9827-3F670E40ACB8}"/>
              </a:ext>
            </a:extLst>
          </p:cNvPr>
          <p:cNvGrpSpPr/>
          <p:nvPr/>
        </p:nvGrpSpPr>
        <p:grpSpPr>
          <a:xfrm>
            <a:off x="4258753" y="1066349"/>
            <a:ext cx="3614469" cy="4839419"/>
            <a:chOff x="8167721" y="1064330"/>
            <a:chExt cx="3614469" cy="4839419"/>
          </a:xfrm>
        </p:grpSpPr>
        <p:sp>
          <p:nvSpPr>
            <p:cNvPr id="15" name="矩形: 圓角 14">
              <a:extLst>
                <a:ext uri="{FF2B5EF4-FFF2-40B4-BE49-F238E27FC236}">
                  <a16:creationId xmlns:a16="http://schemas.microsoft.com/office/drawing/2014/main" id="{3C5886D2-4B8F-4C95-92D4-84B40BE781C0}"/>
                </a:ext>
              </a:extLst>
            </p:cNvPr>
            <p:cNvSpPr/>
            <p:nvPr/>
          </p:nvSpPr>
          <p:spPr>
            <a:xfrm>
              <a:off x="8167721" y="1064330"/>
              <a:ext cx="3614469" cy="4839419"/>
            </a:xfrm>
            <a:prstGeom prst="roundRect">
              <a:avLst>
                <a:gd name="adj" fmla="val 10116"/>
              </a:avLst>
            </a:prstGeom>
            <a:solidFill>
              <a:srgbClr val="E6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AD2CC5E5-0503-4DF4-B56D-F8D7E92082EC}"/>
                </a:ext>
              </a:extLst>
            </p:cNvPr>
            <p:cNvSpPr txBox="1"/>
            <p:nvPr/>
          </p:nvSpPr>
          <p:spPr>
            <a:xfrm>
              <a:off x="8224684" y="1064332"/>
              <a:ext cx="528723" cy="769441"/>
            </a:xfrm>
            <a:prstGeom prst="rect">
              <a:avLst/>
            </a:prstGeom>
            <a:noFill/>
            <a:ln>
              <a:noFill/>
            </a:ln>
          </p:spPr>
          <p:txBody>
            <a:bodyPr wrap="square" rtlCol="0">
              <a:spAutoFit/>
            </a:bodyPr>
            <a:lstStyle/>
            <a:p>
              <a:r>
                <a:rPr lang="en-US" altLang="zh-TW" sz="4400" b="1" dirty="0">
                  <a:ln w="9525">
                    <a:solidFill>
                      <a:srgbClr val="002060"/>
                    </a:solidFill>
                    <a:prstDash val="solid"/>
                  </a:ln>
                  <a:solidFill>
                    <a:schemeClr val="bg1"/>
                  </a:solidFill>
                  <a:latin typeface="Comic Sans MS" panose="030F0702030302020204" pitchFamily="66" charset="0"/>
                  <a:cs typeface="Arial" panose="020B0604020202020204" pitchFamily="34" charset="0"/>
                </a:rPr>
                <a:t>2</a:t>
              </a:r>
              <a:endParaRPr lang="zh-TW" altLang="en-US" sz="4400" b="1" dirty="0">
                <a:ln w="9525">
                  <a:solidFill>
                    <a:srgbClr val="002060"/>
                  </a:solidFill>
                </a:ln>
                <a:solidFill>
                  <a:schemeClr val="bg1"/>
                </a:solidFill>
                <a:latin typeface="Comic Sans MS" panose="030F0702030302020204" pitchFamily="66" charset="0"/>
                <a:cs typeface="Arial" panose="020B0604020202020204" pitchFamily="34" charset="0"/>
              </a:endParaRPr>
            </a:p>
          </p:txBody>
        </p:sp>
        <p:pic>
          <p:nvPicPr>
            <p:cNvPr id="4" name="圖片 3">
              <a:extLst>
                <a:ext uri="{FF2B5EF4-FFF2-40B4-BE49-F238E27FC236}">
                  <a16:creationId xmlns:a16="http://schemas.microsoft.com/office/drawing/2014/main" id="{D5EA0755-D5CE-40D8-B8B7-2AF9D1650FB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985" b="95896" l="4425" r="94248">
                          <a14:foregroundMark x1="14602" y1="15672" x2="7080" y2="60821"/>
                          <a14:foregroundMark x1="74336" y1="13433" x2="87611" y2="29851"/>
                          <a14:foregroundMark x1="87611" y1="29851" x2="88496" y2="68657"/>
                          <a14:foregroundMark x1="93805" y1="54104" x2="94690" y2="63060"/>
                          <a14:foregroundMark x1="76991" y1="11567" x2="89823" y2="9328"/>
                          <a14:foregroundMark x1="80088" y1="5597" x2="84071" y2="4104"/>
                          <a14:foregroundMark x1="8850" y1="17910" x2="6637" y2="16418"/>
                          <a14:foregroundMark x1="7965" y1="54104" x2="4867" y2="56716"/>
                          <a14:foregroundMark x1="56195" y1="86940" x2="55310" y2="95896"/>
                        </a14:backgroundRemoval>
                      </a14:imgEffect>
                    </a14:imgLayer>
                  </a14:imgProps>
                </a:ext>
              </a:extLst>
            </a:blip>
            <a:stretch>
              <a:fillRect/>
            </a:stretch>
          </p:blipFill>
          <p:spPr>
            <a:xfrm>
              <a:off x="9056756" y="1384072"/>
              <a:ext cx="1836399" cy="2177677"/>
            </a:xfrm>
            <a:prstGeom prst="rect">
              <a:avLst/>
            </a:prstGeom>
          </p:spPr>
        </p:pic>
        <p:sp>
          <p:nvSpPr>
            <p:cNvPr id="18" name="文字方塊 17">
              <a:extLst>
                <a:ext uri="{FF2B5EF4-FFF2-40B4-BE49-F238E27FC236}">
                  <a16:creationId xmlns:a16="http://schemas.microsoft.com/office/drawing/2014/main" id="{5468C9CA-0075-4665-8A01-FE525F18036B}"/>
                </a:ext>
              </a:extLst>
            </p:cNvPr>
            <p:cNvSpPr txBox="1"/>
            <p:nvPr/>
          </p:nvSpPr>
          <p:spPr>
            <a:xfrm>
              <a:off x="8895172" y="3694859"/>
              <a:ext cx="2159566" cy="369332"/>
            </a:xfrm>
            <a:prstGeom prst="rect">
              <a:avLst/>
            </a:prstGeom>
            <a:noFill/>
          </p:spPr>
          <p:txBody>
            <a:bodyPr wrap="none" rtlCol="0">
              <a:spAutoFit/>
            </a:bodyPr>
            <a:lstStyle/>
            <a:p>
              <a:r>
                <a:rPr lang="en-US" altLang="zh-TW" b="1" dirty="0"/>
                <a:t>Colorectal Cancer</a:t>
              </a:r>
              <a:endParaRPr lang="zh-TW" altLang="en-US" b="1" dirty="0"/>
            </a:p>
          </p:txBody>
        </p:sp>
        <p:pic>
          <p:nvPicPr>
            <p:cNvPr id="24" name="圖片 23">
              <a:extLst>
                <a:ext uri="{FF2B5EF4-FFF2-40B4-BE49-F238E27FC236}">
                  <a16:creationId xmlns:a16="http://schemas.microsoft.com/office/drawing/2014/main" id="{D971362A-3C4F-4FC9-93D3-759C2EF7787D}"/>
                </a:ext>
              </a:extLst>
            </p:cNvPr>
            <p:cNvPicPr>
              <a:picLocks noChangeAspect="1"/>
            </p:cNvPicPr>
            <p:nvPr/>
          </p:nvPicPr>
          <p:blipFill rotWithShape="1">
            <a:blip r:embed="rId5">
              <a:extLst>
                <a:ext uri="{28A0092B-C50C-407E-A947-70E740481C1C}">
                  <a14:useLocalDpi xmlns:a14="http://schemas.microsoft.com/office/drawing/2010/main" val="0"/>
                </a:ext>
              </a:extLst>
            </a:blip>
            <a:srcRect l="26618" t="25555" r="37110" b="22222"/>
            <a:stretch/>
          </p:blipFill>
          <p:spPr>
            <a:xfrm>
              <a:off x="9404292" y="4178356"/>
              <a:ext cx="1141327" cy="1150264"/>
            </a:xfrm>
            <a:prstGeom prst="rect">
              <a:avLst/>
            </a:prstGeom>
          </p:spPr>
        </p:pic>
        <p:sp>
          <p:nvSpPr>
            <p:cNvPr id="28" name="文字方塊 27">
              <a:extLst>
                <a:ext uri="{FF2B5EF4-FFF2-40B4-BE49-F238E27FC236}">
                  <a16:creationId xmlns:a16="http://schemas.microsoft.com/office/drawing/2014/main" id="{2C6315F4-42C3-4AC5-A2DE-DA51015F87B9}"/>
                </a:ext>
              </a:extLst>
            </p:cNvPr>
            <p:cNvSpPr txBox="1"/>
            <p:nvPr/>
          </p:nvSpPr>
          <p:spPr>
            <a:xfrm>
              <a:off x="9350425" y="5328620"/>
              <a:ext cx="1249060" cy="369332"/>
            </a:xfrm>
            <a:prstGeom prst="rect">
              <a:avLst/>
            </a:prstGeom>
            <a:noFill/>
          </p:spPr>
          <p:txBody>
            <a:bodyPr wrap="none" rtlCol="0">
              <a:spAutoFit/>
            </a:bodyPr>
            <a:lstStyle/>
            <a:p>
              <a:r>
                <a:rPr lang="en-US" altLang="zh-TW" b="1" i="1" dirty="0"/>
                <a:t>CircALG1</a:t>
              </a:r>
              <a:endParaRPr lang="zh-TW" altLang="en-US" b="1" i="1" dirty="0"/>
            </a:p>
          </p:txBody>
        </p:sp>
      </p:grpSp>
    </p:spTree>
    <p:extLst>
      <p:ext uri="{BB962C8B-B14F-4D97-AF65-F5344CB8AC3E}">
        <p14:creationId xmlns:p14="http://schemas.microsoft.com/office/powerpoint/2010/main" val="23001874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投影片編號版面配置區 7"/>
          <p:cNvSpPr>
            <a:spLocks noGrp="1"/>
          </p:cNvSpPr>
          <p:nvPr>
            <p:ph type="sldNum" sz="quarter" idx="12"/>
          </p:nvPr>
        </p:nvSpPr>
        <p:spPr>
          <a:xfrm>
            <a:off x="9448800" y="6492875"/>
            <a:ext cx="2743200" cy="365125"/>
          </a:xfrm>
        </p:spPr>
        <p:txBody>
          <a:bodyPr/>
          <a:lstStyle/>
          <a:p>
            <a:fld id="{0C4D0668-C53B-4A51-870C-8A290EF953AE}" type="slidenum">
              <a:rPr lang="zh-TW" altLang="en-US" smtClean="0"/>
              <a:t>51</a:t>
            </a:fld>
            <a:endParaRPr lang="zh-TW" altLang="en-US" dirty="0"/>
          </a:p>
        </p:txBody>
      </p:sp>
      <p:grpSp>
        <p:nvGrpSpPr>
          <p:cNvPr id="25" name="群組 24">
            <a:extLst>
              <a:ext uri="{FF2B5EF4-FFF2-40B4-BE49-F238E27FC236}">
                <a16:creationId xmlns:a16="http://schemas.microsoft.com/office/drawing/2014/main" id="{91720D64-8055-4708-ADDA-749B04C0B3A6}"/>
              </a:ext>
            </a:extLst>
          </p:cNvPr>
          <p:cNvGrpSpPr/>
          <p:nvPr/>
        </p:nvGrpSpPr>
        <p:grpSpPr>
          <a:xfrm>
            <a:off x="0" y="0"/>
            <a:ext cx="1800000" cy="540000"/>
            <a:chOff x="1486249" y="1822052"/>
            <a:chExt cx="1794295" cy="511612"/>
          </a:xfrm>
        </p:grpSpPr>
        <p:sp>
          <p:nvSpPr>
            <p:cNvPr id="26" name="矩形 25">
              <a:extLst>
                <a:ext uri="{FF2B5EF4-FFF2-40B4-BE49-F238E27FC236}">
                  <a16:creationId xmlns:a16="http://schemas.microsoft.com/office/drawing/2014/main" id="{5D49F1BC-69F8-43F7-9BCA-EDE69462EB37}"/>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29" name="矩形 28">
              <a:extLst>
                <a:ext uri="{FF2B5EF4-FFF2-40B4-BE49-F238E27FC236}">
                  <a16:creationId xmlns:a16="http://schemas.microsoft.com/office/drawing/2014/main" id="{28CEE4E8-259B-4A66-9AE1-E5859DD69280}"/>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2" name="圖片 21">
            <a:extLst>
              <a:ext uri="{FF2B5EF4-FFF2-40B4-BE49-F238E27FC236}">
                <a16:creationId xmlns:a16="http://schemas.microsoft.com/office/drawing/2014/main" id="{8E89D394-26D0-4174-AEE2-1C698AEFF9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7" t="14337" r="66904" b="13028"/>
          <a:stretch/>
        </p:blipFill>
        <p:spPr>
          <a:xfrm>
            <a:off x="302004" y="983235"/>
            <a:ext cx="3733101" cy="4981338"/>
          </a:xfrm>
          <a:prstGeom prst="rect">
            <a:avLst/>
          </a:prstGeom>
        </p:spPr>
      </p:pic>
      <p:pic>
        <p:nvPicPr>
          <p:cNvPr id="9" name="圖片 8">
            <a:extLst>
              <a:ext uri="{FF2B5EF4-FFF2-40B4-BE49-F238E27FC236}">
                <a16:creationId xmlns:a16="http://schemas.microsoft.com/office/drawing/2014/main" id="{D82E23E6-DA89-42DE-A90A-86E6C8647048}"/>
              </a:ext>
            </a:extLst>
          </p:cNvPr>
          <p:cNvPicPr>
            <a:picLocks noChangeAspect="1"/>
          </p:cNvPicPr>
          <p:nvPr/>
        </p:nvPicPr>
        <p:blipFill>
          <a:blip r:embed="rId4"/>
          <a:stretch>
            <a:fillRect/>
          </a:stretch>
        </p:blipFill>
        <p:spPr>
          <a:xfrm>
            <a:off x="4029295" y="2023844"/>
            <a:ext cx="8162705" cy="2810312"/>
          </a:xfrm>
          <a:prstGeom prst="rect">
            <a:avLst/>
          </a:prstGeom>
        </p:spPr>
      </p:pic>
    </p:spTree>
    <p:extLst>
      <p:ext uri="{BB962C8B-B14F-4D97-AF65-F5344CB8AC3E}">
        <p14:creationId xmlns:p14="http://schemas.microsoft.com/office/powerpoint/2010/main" val="25268186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D8E02180-9515-49F7-B5F5-71684875B37E}"/>
              </a:ext>
            </a:extLst>
          </p:cNvPr>
          <p:cNvPicPr>
            <a:picLocks noChangeAspect="1"/>
          </p:cNvPicPr>
          <p:nvPr/>
        </p:nvPicPr>
        <p:blipFill>
          <a:blip r:embed="rId3"/>
          <a:stretch>
            <a:fillRect/>
          </a:stretch>
        </p:blipFill>
        <p:spPr>
          <a:xfrm>
            <a:off x="5762943" y="3605336"/>
            <a:ext cx="5606649" cy="2685611"/>
          </a:xfrm>
          <a:prstGeom prst="rect">
            <a:avLst/>
          </a:prstGeom>
        </p:spPr>
      </p:pic>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52</a:t>
            </a:fld>
            <a:endParaRPr lang="zh-TW" altLang="en-US"/>
          </a:p>
        </p:txBody>
      </p:sp>
      <p:sp>
        <p:nvSpPr>
          <p:cNvPr id="5" name="矩形 4"/>
          <p:cNvSpPr/>
          <p:nvPr/>
        </p:nvSpPr>
        <p:spPr>
          <a:xfrm>
            <a:off x="989901" y="86724"/>
            <a:ext cx="11202098"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Characterization of </a:t>
            </a: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in </a:t>
            </a:r>
            <a:r>
              <a:rPr lang="en-US" altLang="zh-TW" sz="2400" b="1" i="1" dirty="0">
                <a:latin typeface="Arial" panose="020B0604020202020204" pitchFamily="34" charset="0"/>
                <a:cs typeface="Arial" panose="020B0604020202020204" pitchFamily="34" charset="0"/>
              </a:rPr>
              <a:t>NONO‑TFE3 </a:t>
            </a:r>
            <a:r>
              <a:rPr lang="en-US" altLang="zh-TW" sz="2400" b="1" dirty="0" err="1">
                <a:latin typeface="Arial" panose="020B0604020202020204" pitchFamily="34" charset="0"/>
                <a:cs typeface="Arial" panose="020B0604020202020204" pitchFamily="34" charset="0"/>
              </a:rPr>
              <a:t>tRCC</a:t>
            </a:r>
            <a:endParaRPr lang="zh-TW" altLang="en-US" sz="2400" b="1" dirty="0">
              <a:latin typeface="Arial" panose="020B0604020202020204" pitchFamily="34" charset="0"/>
              <a:cs typeface="Arial" panose="020B0604020202020204" pitchFamily="34" charset="0"/>
            </a:endParaRPr>
          </a:p>
        </p:txBody>
      </p:sp>
      <p:sp>
        <p:nvSpPr>
          <p:cNvPr id="7" name="矩形 6"/>
          <p:cNvSpPr/>
          <p:nvPr/>
        </p:nvSpPr>
        <p:spPr>
          <a:xfrm>
            <a:off x="0" y="6551450"/>
            <a:ext cx="3649983"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l-GR" altLang="zh-TW" sz="1400" dirty="0">
                <a:latin typeface="Arial" panose="020B0604020202020204" pitchFamily="34" charset="0"/>
                <a:cs typeface="Arial" panose="020B0604020202020204" pitchFamily="34" charset="0"/>
              </a:rPr>
              <a:t>α-</a:t>
            </a:r>
            <a:r>
              <a:rPr lang="en-US" altLang="zh-TW" sz="1400" dirty="0">
                <a:latin typeface="Arial" panose="020B0604020202020204" pitchFamily="34" charset="0"/>
                <a:cs typeface="Arial" panose="020B0604020202020204" pitchFamily="34" charset="0"/>
              </a:rPr>
              <a:t>amanitin: an inhibitor of transcription</a:t>
            </a:r>
            <a:endParaRPr lang="zh-TW" altLang="en-US" sz="1400" dirty="0">
              <a:latin typeface="Arial" panose="020B0604020202020204" pitchFamily="34" charset="0"/>
              <a:cs typeface="Arial" panose="020B0604020202020204" pitchFamily="34" charset="0"/>
            </a:endParaRPr>
          </a:p>
        </p:txBody>
      </p:sp>
      <p:grpSp>
        <p:nvGrpSpPr>
          <p:cNvPr id="9" name="群組 8">
            <a:extLst>
              <a:ext uri="{FF2B5EF4-FFF2-40B4-BE49-F238E27FC236}">
                <a16:creationId xmlns:a16="http://schemas.microsoft.com/office/drawing/2014/main" id="{579F2676-0514-4CF6-998C-E36E3D13BE4F}"/>
              </a:ext>
            </a:extLst>
          </p:cNvPr>
          <p:cNvGrpSpPr/>
          <p:nvPr/>
        </p:nvGrpSpPr>
        <p:grpSpPr>
          <a:xfrm>
            <a:off x="0" y="0"/>
            <a:ext cx="1800000" cy="540000"/>
            <a:chOff x="1486249" y="1822052"/>
            <a:chExt cx="1794295" cy="511612"/>
          </a:xfrm>
        </p:grpSpPr>
        <p:sp>
          <p:nvSpPr>
            <p:cNvPr id="13" name="矩形 12">
              <a:extLst>
                <a:ext uri="{FF2B5EF4-FFF2-40B4-BE49-F238E27FC236}">
                  <a16:creationId xmlns:a16="http://schemas.microsoft.com/office/drawing/2014/main" id="{EE71B786-9498-4C7F-999D-2B103A99C7C9}"/>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13835936-C3FD-4F14-9413-55A235712EA2}"/>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grpSp>
        <p:nvGrpSpPr>
          <p:cNvPr id="6" name="群組 5">
            <a:extLst>
              <a:ext uri="{FF2B5EF4-FFF2-40B4-BE49-F238E27FC236}">
                <a16:creationId xmlns:a16="http://schemas.microsoft.com/office/drawing/2014/main" id="{E6AAC476-2B7F-4D5F-9AA7-986D1DE49C1C}"/>
              </a:ext>
            </a:extLst>
          </p:cNvPr>
          <p:cNvGrpSpPr/>
          <p:nvPr/>
        </p:nvGrpSpPr>
        <p:grpSpPr>
          <a:xfrm>
            <a:off x="5068388" y="920908"/>
            <a:ext cx="5856875" cy="2303520"/>
            <a:chOff x="328663" y="2161152"/>
            <a:chExt cx="5856875" cy="2303520"/>
          </a:xfrm>
        </p:grpSpPr>
        <p:pic>
          <p:nvPicPr>
            <p:cNvPr id="3" name="圖片 2">
              <a:extLst>
                <a:ext uri="{FF2B5EF4-FFF2-40B4-BE49-F238E27FC236}">
                  <a16:creationId xmlns:a16="http://schemas.microsoft.com/office/drawing/2014/main" id="{7D439FD2-10AA-48F3-8C0D-6EE921D1F72C}"/>
                </a:ext>
              </a:extLst>
            </p:cNvPr>
            <p:cNvPicPr>
              <a:picLocks noChangeAspect="1"/>
            </p:cNvPicPr>
            <p:nvPr/>
          </p:nvPicPr>
          <p:blipFill>
            <a:blip r:embed="rId4"/>
            <a:stretch>
              <a:fillRect/>
            </a:stretch>
          </p:blipFill>
          <p:spPr>
            <a:xfrm>
              <a:off x="328663" y="2161152"/>
              <a:ext cx="5848486" cy="2303520"/>
            </a:xfrm>
            <a:prstGeom prst="rect">
              <a:avLst/>
            </a:prstGeom>
          </p:spPr>
        </p:pic>
        <p:sp>
          <p:nvSpPr>
            <p:cNvPr id="4" name="矩形 3">
              <a:extLst>
                <a:ext uri="{FF2B5EF4-FFF2-40B4-BE49-F238E27FC236}">
                  <a16:creationId xmlns:a16="http://schemas.microsoft.com/office/drawing/2014/main" id="{CA1B3935-66C4-421D-8CA7-859249EFC80A}"/>
                </a:ext>
              </a:extLst>
            </p:cNvPr>
            <p:cNvSpPr/>
            <p:nvPr/>
          </p:nvSpPr>
          <p:spPr>
            <a:xfrm>
              <a:off x="6104389" y="2161152"/>
              <a:ext cx="81149" cy="296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16" name="矩形 15">
            <a:extLst>
              <a:ext uri="{FF2B5EF4-FFF2-40B4-BE49-F238E27FC236}">
                <a16:creationId xmlns:a16="http://schemas.microsoft.com/office/drawing/2014/main" id="{157066A4-6F37-4D3A-A46C-FB79F8C5B7CF}"/>
              </a:ext>
            </a:extLst>
          </p:cNvPr>
          <p:cNvSpPr/>
          <p:nvPr/>
        </p:nvSpPr>
        <p:spPr>
          <a:xfrm>
            <a:off x="1140903" y="1827218"/>
            <a:ext cx="3129094" cy="307777"/>
          </a:xfrm>
          <a:prstGeom prst="rect">
            <a:avLst/>
          </a:prstGeom>
          <a:solidFill>
            <a:srgbClr val="CEE2D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TW" b="1" dirty="0">
                <a:solidFill>
                  <a:srgbClr val="150201"/>
                </a:solidFill>
                <a:latin typeface="Arial" panose="020B0604020202020204" pitchFamily="34" charset="0"/>
                <a:cs typeface="Arial" panose="020B0604020202020204" pitchFamily="34" charset="0"/>
              </a:rPr>
              <a:t>Exon 2 of </a:t>
            </a:r>
            <a:r>
              <a:rPr lang="en-US" altLang="zh-TW" b="1" i="1" dirty="0">
                <a:solidFill>
                  <a:srgbClr val="150201"/>
                </a:solidFill>
                <a:latin typeface="Arial" panose="020B0604020202020204" pitchFamily="34" charset="0"/>
                <a:cs typeface="Arial" panose="020B0604020202020204" pitchFamily="34" charset="0"/>
              </a:rPr>
              <a:t>MET</a:t>
            </a:r>
            <a:endParaRPr lang="zh-TW" altLang="en-US" b="1" i="1" dirty="0">
              <a:solidFill>
                <a:srgbClr val="150201"/>
              </a:solidFill>
              <a:latin typeface="Arial" panose="020B0604020202020204" pitchFamily="34" charset="0"/>
              <a:cs typeface="Arial" panose="020B0604020202020204" pitchFamily="34" charset="0"/>
            </a:endParaRPr>
          </a:p>
        </p:txBody>
      </p:sp>
      <p:sp>
        <p:nvSpPr>
          <p:cNvPr id="18" name="等腰三角形 17">
            <a:extLst>
              <a:ext uri="{FF2B5EF4-FFF2-40B4-BE49-F238E27FC236}">
                <a16:creationId xmlns:a16="http://schemas.microsoft.com/office/drawing/2014/main" id="{E9068081-B435-4B66-AE06-F0EBE3779FFA}"/>
              </a:ext>
            </a:extLst>
          </p:cNvPr>
          <p:cNvSpPr/>
          <p:nvPr/>
        </p:nvSpPr>
        <p:spPr>
          <a:xfrm rot="5400000">
            <a:off x="1861758" y="1418750"/>
            <a:ext cx="327170" cy="3271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9" name="等腰三角形 18">
            <a:extLst>
              <a:ext uri="{FF2B5EF4-FFF2-40B4-BE49-F238E27FC236}">
                <a16:creationId xmlns:a16="http://schemas.microsoft.com/office/drawing/2014/main" id="{AA4D1960-B0B1-41A8-BE93-E321A95F3827}"/>
              </a:ext>
            </a:extLst>
          </p:cNvPr>
          <p:cNvSpPr/>
          <p:nvPr/>
        </p:nvSpPr>
        <p:spPr>
          <a:xfrm rot="16200000">
            <a:off x="3257799" y="1418750"/>
            <a:ext cx="327170" cy="3271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20" name="等腰三角形 19">
            <a:extLst>
              <a:ext uri="{FF2B5EF4-FFF2-40B4-BE49-F238E27FC236}">
                <a16:creationId xmlns:a16="http://schemas.microsoft.com/office/drawing/2014/main" id="{65BB872C-4423-4B54-9D92-700D4400AC57}"/>
              </a:ext>
            </a:extLst>
          </p:cNvPr>
          <p:cNvSpPr/>
          <p:nvPr/>
        </p:nvSpPr>
        <p:spPr>
          <a:xfrm rot="16200000">
            <a:off x="1861758" y="2216292"/>
            <a:ext cx="327170" cy="3271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21" name="等腰三角形 20">
            <a:extLst>
              <a:ext uri="{FF2B5EF4-FFF2-40B4-BE49-F238E27FC236}">
                <a16:creationId xmlns:a16="http://schemas.microsoft.com/office/drawing/2014/main" id="{A884D9D8-D168-41E4-AEC2-1020E1A40D26}"/>
              </a:ext>
            </a:extLst>
          </p:cNvPr>
          <p:cNvSpPr/>
          <p:nvPr/>
        </p:nvSpPr>
        <p:spPr>
          <a:xfrm rot="5400000">
            <a:off x="3257799" y="2216292"/>
            <a:ext cx="327170" cy="3271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22" name="文字方塊 21">
            <a:extLst>
              <a:ext uri="{FF2B5EF4-FFF2-40B4-BE49-F238E27FC236}">
                <a16:creationId xmlns:a16="http://schemas.microsoft.com/office/drawing/2014/main" id="{9E985752-D5B9-4E88-AF6B-66348E50304B}"/>
              </a:ext>
            </a:extLst>
          </p:cNvPr>
          <p:cNvSpPr txBox="1"/>
          <p:nvPr/>
        </p:nvSpPr>
        <p:spPr>
          <a:xfrm>
            <a:off x="1711354" y="983235"/>
            <a:ext cx="2121093" cy="369332"/>
          </a:xfrm>
          <a:prstGeom prst="rect">
            <a:avLst/>
          </a:prstGeom>
          <a:noFill/>
        </p:spPr>
        <p:txBody>
          <a:bodyPr wrap="none" rtlCol="0">
            <a:spAutoFit/>
          </a:bodyPr>
          <a:lstStyle/>
          <a:p>
            <a:r>
              <a:rPr lang="en-US" altLang="zh-TW" dirty="0"/>
              <a:t>Convergent Primer</a:t>
            </a:r>
            <a:endParaRPr lang="zh-TW" altLang="en-US" dirty="0"/>
          </a:p>
        </p:txBody>
      </p:sp>
      <p:sp>
        <p:nvSpPr>
          <p:cNvPr id="23" name="文字方塊 22">
            <a:extLst>
              <a:ext uri="{FF2B5EF4-FFF2-40B4-BE49-F238E27FC236}">
                <a16:creationId xmlns:a16="http://schemas.microsoft.com/office/drawing/2014/main" id="{BE88D147-8480-4C64-AD9E-CE5087EBCB9B}"/>
              </a:ext>
            </a:extLst>
          </p:cNvPr>
          <p:cNvSpPr txBox="1"/>
          <p:nvPr/>
        </p:nvSpPr>
        <p:spPr>
          <a:xfrm>
            <a:off x="1813946" y="2624760"/>
            <a:ext cx="1915909" cy="369332"/>
          </a:xfrm>
          <a:prstGeom prst="rect">
            <a:avLst/>
          </a:prstGeom>
          <a:noFill/>
        </p:spPr>
        <p:txBody>
          <a:bodyPr wrap="none" rtlCol="0">
            <a:spAutoFit/>
          </a:bodyPr>
          <a:lstStyle/>
          <a:p>
            <a:r>
              <a:rPr lang="en-US" altLang="zh-TW" dirty="0"/>
              <a:t>Divergent Primer</a:t>
            </a:r>
            <a:endParaRPr lang="zh-TW" altLang="en-US" dirty="0"/>
          </a:p>
        </p:txBody>
      </p:sp>
      <p:grpSp>
        <p:nvGrpSpPr>
          <p:cNvPr id="26" name="群組 25">
            <a:extLst>
              <a:ext uri="{FF2B5EF4-FFF2-40B4-BE49-F238E27FC236}">
                <a16:creationId xmlns:a16="http://schemas.microsoft.com/office/drawing/2014/main" id="{79B38156-7FBC-4042-B341-4B2B9CE90731}"/>
              </a:ext>
            </a:extLst>
          </p:cNvPr>
          <p:cNvGrpSpPr/>
          <p:nvPr/>
        </p:nvGrpSpPr>
        <p:grpSpPr>
          <a:xfrm>
            <a:off x="696573" y="3660346"/>
            <a:ext cx="4764660" cy="2664218"/>
            <a:chOff x="696573" y="3660346"/>
            <a:chExt cx="4764660" cy="2664218"/>
          </a:xfrm>
        </p:grpSpPr>
        <p:pic>
          <p:nvPicPr>
            <p:cNvPr id="24" name="圖片 23">
              <a:extLst>
                <a:ext uri="{FF2B5EF4-FFF2-40B4-BE49-F238E27FC236}">
                  <a16:creationId xmlns:a16="http://schemas.microsoft.com/office/drawing/2014/main" id="{B1A8272F-735D-4156-A2D6-952C51FA6D38}"/>
                </a:ext>
              </a:extLst>
            </p:cNvPr>
            <p:cNvPicPr>
              <a:picLocks noChangeAspect="1"/>
            </p:cNvPicPr>
            <p:nvPr/>
          </p:nvPicPr>
          <p:blipFill>
            <a:blip r:embed="rId5"/>
            <a:stretch>
              <a:fillRect/>
            </a:stretch>
          </p:blipFill>
          <p:spPr>
            <a:xfrm>
              <a:off x="696573" y="3660346"/>
              <a:ext cx="4764660" cy="2664218"/>
            </a:xfrm>
            <a:prstGeom prst="rect">
              <a:avLst/>
            </a:prstGeom>
          </p:spPr>
        </p:pic>
        <p:sp>
          <p:nvSpPr>
            <p:cNvPr id="25" name="矩形 24">
              <a:extLst>
                <a:ext uri="{FF2B5EF4-FFF2-40B4-BE49-F238E27FC236}">
                  <a16:creationId xmlns:a16="http://schemas.microsoft.com/office/drawing/2014/main" id="{03980C58-3F01-439C-AB63-1F0F303B2CB4}"/>
                </a:ext>
              </a:extLst>
            </p:cNvPr>
            <p:cNvSpPr/>
            <p:nvPr/>
          </p:nvSpPr>
          <p:spPr>
            <a:xfrm>
              <a:off x="696573" y="5402510"/>
              <a:ext cx="117159" cy="15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15260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53</a:t>
            </a:fld>
            <a:endParaRPr lang="zh-TW" altLang="en-US"/>
          </a:p>
        </p:txBody>
      </p:sp>
      <p:sp>
        <p:nvSpPr>
          <p:cNvPr id="6" name="矩形 5"/>
          <p:cNvSpPr/>
          <p:nvPr/>
        </p:nvSpPr>
        <p:spPr>
          <a:xfrm>
            <a:off x="1048624" y="86724"/>
            <a:ext cx="11143375"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is Predominantly Located in the Cytosol</a:t>
            </a:r>
            <a:endParaRPr lang="zh-TW" altLang="en-US" sz="2400" b="1" dirty="0">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FE4985E3-5A86-4CA0-8BEB-3403C682A4DF}"/>
              </a:ext>
            </a:extLst>
          </p:cNvPr>
          <p:cNvPicPr>
            <a:picLocks noChangeAspect="1"/>
          </p:cNvPicPr>
          <p:nvPr/>
        </p:nvPicPr>
        <p:blipFill>
          <a:blip r:embed="rId3"/>
          <a:stretch>
            <a:fillRect/>
          </a:stretch>
        </p:blipFill>
        <p:spPr>
          <a:xfrm>
            <a:off x="3751799" y="922492"/>
            <a:ext cx="4922418" cy="2506508"/>
          </a:xfrm>
          <a:prstGeom prst="rect">
            <a:avLst/>
          </a:prstGeom>
        </p:spPr>
      </p:pic>
      <p:pic>
        <p:nvPicPr>
          <p:cNvPr id="3" name="圖片 2">
            <a:extLst>
              <a:ext uri="{FF2B5EF4-FFF2-40B4-BE49-F238E27FC236}">
                <a16:creationId xmlns:a16="http://schemas.microsoft.com/office/drawing/2014/main" id="{9EB417CD-BCB5-4C08-902E-0DB0DAD8246F}"/>
              </a:ext>
            </a:extLst>
          </p:cNvPr>
          <p:cNvPicPr>
            <a:picLocks noChangeAspect="1"/>
          </p:cNvPicPr>
          <p:nvPr/>
        </p:nvPicPr>
        <p:blipFill>
          <a:blip r:embed="rId4"/>
          <a:stretch>
            <a:fillRect/>
          </a:stretch>
        </p:blipFill>
        <p:spPr>
          <a:xfrm>
            <a:off x="1458370" y="3628117"/>
            <a:ext cx="9275259" cy="2945725"/>
          </a:xfrm>
          <a:prstGeom prst="rect">
            <a:avLst/>
          </a:prstGeom>
        </p:spPr>
      </p:pic>
      <p:grpSp>
        <p:nvGrpSpPr>
          <p:cNvPr id="8" name="群組 7">
            <a:extLst>
              <a:ext uri="{FF2B5EF4-FFF2-40B4-BE49-F238E27FC236}">
                <a16:creationId xmlns:a16="http://schemas.microsoft.com/office/drawing/2014/main" id="{C5757339-A03B-440E-B9C7-83CBBF78C0F9}"/>
              </a:ext>
            </a:extLst>
          </p:cNvPr>
          <p:cNvGrpSpPr/>
          <p:nvPr/>
        </p:nvGrpSpPr>
        <p:grpSpPr>
          <a:xfrm>
            <a:off x="0" y="0"/>
            <a:ext cx="1800000" cy="540000"/>
            <a:chOff x="1486249" y="1822052"/>
            <a:chExt cx="1794295" cy="511612"/>
          </a:xfrm>
        </p:grpSpPr>
        <p:sp>
          <p:nvSpPr>
            <p:cNvPr id="9" name="矩形 8">
              <a:extLst>
                <a:ext uri="{FF2B5EF4-FFF2-40B4-BE49-F238E27FC236}">
                  <a16:creationId xmlns:a16="http://schemas.microsoft.com/office/drawing/2014/main" id="{BA4A1340-3ED0-4823-B3A2-1CED1FC3D026}"/>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69AAC7EB-1973-4D4E-A2AE-87530CB43226}"/>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2851811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54</a:t>
            </a:fld>
            <a:endParaRPr lang="zh-TW" altLang="en-US"/>
          </a:p>
        </p:txBody>
      </p:sp>
      <p:sp>
        <p:nvSpPr>
          <p:cNvPr id="8" name="矩形 7"/>
          <p:cNvSpPr/>
          <p:nvPr/>
        </p:nvSpPr>
        <p:spPr>
          <a:xfrm>
            <a:off x="2379168" y="86724"/>
            <a:ext cx="8210709" cy="461665"/>
          </a:xfrm>
          <a:prstGeom prst="rect">
            <a:avLst/>
          </a:prstGeom>
        </p:spPr>
        <p:txBody>
          <a:bodyPr wrap="none">
            <a:spAutoFit/>
          </a:bodyPr>
          <a:lstStyle/>
          <a:p>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Accelerates Proliferation of </a:t>
            </a:r>
            <a:r>
              <a:rPr lang="en-US" altLang="zh-TW" sz="2400" b="1" i="1" dirty="0">
                <a:latin typeface="Arial" panose="020B0604020202020204" pitchFamily="34" charset="0"/>
                <a:cs typeface="Arial" panose="020B0604020202020204" pitchFamily="34" charset="0"/>
              </a:rPr>
              <a:t>NONO‑TFE3 </a:t>
            </a:r>
            <a:r>
              <a:rPr lang="en-US" altLang="zh-TW" sz="2400" b="1" dirty="0" err="1">
                <a:latin typeface="Arial" panose="020B0604020202020204" pitchFamily="34" charset="0"/>
                <a:cs typeface="Arial" panose="020B0604020202020204" pitchFamily="34" charset="0"/>
              </a:rPr>
              <a:t>tRCC</a:t>
            </a:r>
            <a:endParaRPr lang="zh-TW" altLang="en-US" sz="2400" b="1" dirty="0">
              <a:latin typeface="Arial" panose="020B0604020202020204" pitchFamily="34" charset="0"/>
              <a:cs typeface="Arial" panose="020B0604020202020204" pitchFamily="34" charset="0"/>
            </a:endParaRPr>
          </a:p>
        </p:txBody>
      </p:sp>
      <p:grpSp>
        <p:nvGrpSpPr>
          <p:cNvPr id="7" name="群組 6">
            <a:extLst>
              <a:ext uri="{FF2B5EF4-FFF2-40B4-BE49-F238E27FC236}">
                <a16:creationId xmlns:a16="http://schemas.microsoft.com/office/drawing/2014/main" id="{1B1794E8-6F2B-48A0-9A13-EDFB9AFD6C66}"/>
              </a:ext>
            </a:extLst>
          </p:cNvPr>
          <p:cNvGrpSpPr/>
          <p:nvPr/>
        </p:nvGrpSpPr>
        <p:grpSpPr>
          <a:xfrm>
            <a:off x="0" y="0"/>
            <a:ext cx="1800000" cy="540000"/>
            <a:chOff x="1486249" y="1822052"/>
            <a:chExt cx="1794295" cy="511612"/>
          </a:xfrm>
        </p:grpSpPr>
        <p:sp>
          <p:nvSpPr>
            <p:cNvPr id="9" name="矩形 8">
              <a:extLst>
                <a:ext uri="{FF2B5EF4-FFF2-40B4-BE49-F238E27FC236}">
                  <a16:creationId xmlns:a16="http://schemas.microsoft.com/office/drawing/2014/main" id="{F25D6AF5-1BFC-463A-A132-82AEDE4B071F}"/>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7DD0C2FE-161E-4071-8D83-F1A3B9C47597}"/>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5" name="矩形 4">
            <a:extLst>
              <a:ext uri="{FF2B5EF4-FFF2-40B4-BE49-F238E27FC236}">
                <a16:creationId xmlns:a16="http://schemas.microsoft.com/office/drawing/2014/main" id="{57106377-BD05-4948-809A-27C5BE5C1D5D}"/>
              </a:ext>
            </a:extLst>
          </p:cNvPr>
          <p:cNvSpPr/>
          <p:nvPr/>
        </p:nvSpPr>
        <p:spPr>
          <a:xfrm>
            <a:off x="5733662" y="1249960"/>
            <a:ext cx="85515" cy="251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5A9F70B0-A5DF-4F7B-A63C-819443629650}"/>
              </a:ext>
            </a:extLst>
          </p:cNvPr>
          <p:cNvSpPr/>
          <p:nvPr/>
        </p:nvSpPr>
        <p:spPr>
          <a:xfrm>
            <a:off x="6010485" y="2985951"/>
            <a:ext cx="85515" cy="251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pic>
        <p:nvPicPr>
          <p:cNvPr id="18" name="圖片 17">
            <a:extLst>
              <a:ext uri="{FF2B5EF4-FFF2-40B4-BE49-F238E27FC236}">
                <a16:creationId xmlns:a16="http://schemas.microsoft.com/office/drawing/2014/main" id="{FA05B39A-C209-433E-BA4E-867724A00CDE}"/>
              </a:ext>
            </a:extLst>
          </p:cNvPr>
          <p:cNvPicPr>
            <a:picLocks noChangeAspect="1"/>
          </p:cNvPicPr>
          <p:nvPr/>
        </p:nvPicPr>
        <p:blipFill>
          <a:blip r:embed="rId3"/>
          <a:stretch>
            <a:fillRect/>
          </a:stretch>
        </p:blipFill>
        <p:spPr>
          <a:xfrm>
            <a:off x="1418976" y="1351065"/>
            <a:ext cx="2603359" cy="2291994"/>
          </a:xfrm>
          <a:prstGeom prst="rect">
            <a:avLst/>
          </a:prstGeom>
        </p:spPr>
      </p:pic>
      <p:grpSp>
        <p:nvGrpSpPr>
          <p:cNvPr id="25" name="群組 24">
            <a:extLst>
              <a:ext uri="{FF2B5EF4-FFF2-40B4-BE49-F238E27FC236}">
                <a16:creationId xmlns:a16="http://schemas.microsoft.com/office/drawing/2014/main" id="{AEC2897B-5961-4BCD-99C9-B7117A880A3A}"/>
              </a:ext>
            </a:extLst>
          </p:cNvPr>
          <p:cNvGrpSpPr/>
          <p:nvPr/>
        </p:nvGrpSpPr>
        <p:grpSpPr>
          <a:xfrm>
            <a:off x="1417144" y="3944317"/>
            <a:ext cx="2530060" cy="2308637"/>
            <a:chOff x="852257" y="3823715"/>
            <a:chExt cx="2654341" cy="2495898"/>
          </a:xfrm>
        </p:grpSpPr>
        <p:pic>
          <p:nvPicPr>
            <p:cNvPr id="19" name="圖片 18">
              <a:extLst>
                <a:ext uri="{FF2B5EF4-FFF2-40B4-BE49-F238E27FC236}">
                  <a16:creationId xmlns:a16="http://schemas.microsoft.com/office/drawing/2014/main" id="{9925EA09-2015-4CB8-8E47-7587CC28FE2F}"/>
                </a:ext>
              </a:extLst>
            </p:cNvPr>
            <p:cNvPicPr>
              <a:picLocks noChangeAspect="1"/>
            </p:cNvPicPr>
            <p:nvPr/>
          </p:nvPicPr>
          <p:blipFill>
            <a:blip r:embed="rId4"/>
            <a:stretch>
              <a:fillRect/>
            </a:stretch>
          </p:blipFill>
          <p:spPr>
            <a:xfrm>
              <a:off x="852257" y="3823715"/>
              <a:ext cx="2591162" cy="2495898"/>
            </a:xfrm>
            <a:prstGeom prst="rect">
              <a:avLst/>
            </a:prstGeom>
          </p:spPr>
        </p:pic>
        <p:sp>
          <p:nvSpPr>
            <p:cNvPr id="24" name="矩形 23">
              <a:extLst>
                <a:ext uri="{FF2B5EF4-FFF2-40B4-BE49-F238E27FC236}">
                  <a16:creationId xmlns:a16="http://schemas.microsoft.com/office/drawing/2014/main" id="{F382481A-4F35-4588-8DD5-8B0C2A2FFEF8}"/>
                </a:ext>
              </a:extLst>
            </p:cNvPr>
            <p:cNvSpPr/>
            <p:nvPr/>
          </p:nvSpPr>
          <p:spPr>
            <a:xfrm>
              <a:off x="3380763" y="3934437"/>
              <a:ext cx="125835" cy="179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27" name="群組 26">
            <a:extLst>
              <a:ext uri="{FF2B5EF4-FFF2-40B4-BE49-F238E27FC236}">
                <a16:creationId xmlns:a16="http://schemas.microsoft.com/office/drawing/2014/main" id="{7F7ADF44-CDFA-4574-8E98-A7F4FBAA96AC}"/>
              </a:ext>
            </a:extLst>
          </p:cNvPr>
          <p:cNvGrpSpPr/>
          <p:nvPr/>
        </p:nvGrpSpPr>
        <p:grpSpPr>
          <a:xfrm>
            <a:off x="4485417" y="1375794"/>
            <a:ext cx="2761417" cy="2242537"/>
            <a:chOff x="4391009" y="947629"/>
            <a:chExt cx="3238952" cy="2476846"/>
          </a:xfrm>
        </p:grpSpPr>
        <p:pic>
          <p:nvPicPr>
            <p:cNvPr id="20" name="圖片 19">
              <a:extLst>
                <a:ext uri="{FF2B5EF4-FFF2-40B4-BE49-F238E27FC236}">
                  <a16:creationId xmlns:a16="http://schemas.microsoft.com/office/drawing/2014/main" id="{0D2208BB-7C9A-455D-AD97-3E0035A9A822}"/>
                </a:ext>
              </a:extLst>
            </p:cNvPr>
            <p:cNvPicPr>
              <a:picLocks noChangeAspect="1"/>
            </p:cNvPicPr>
            <p:nvPr/>
          </p:nvPicPr>
          <p:blipFill>
            <a:blip r:embed="rId5"/>
            <a:stretch>
              <a:fillRect/>
            </a:stretch>
          </p:blipFill>
          <p:spPr>
            <a:xfrm>
              <a:off x="4391009" y="947629"/>
              <a:ext cx="3238952" cy="2476846"/>
            </a:xfrm>
            <a:prstGeom prst="rect">
              <a:avLst/>
            </a:prstGeom>
          </p:spPr>
        </p:pic>
        <p:sp>
          <p:nvSpPr>
            <p:cNvPr id="26" name="矩形 25">
              <a:extLst>
                <a:ext uri="{FF2B5EF4-FFF2-40B4-BE49-F238E27FC236}">
                  <a16:creationId xmlns:a16="http://schemas.microsoft.com/office/drawing/2014/main" id="{BE4DAD01-7BE6-4499-827A-752165273059}"/>
                </a:ext>
              </a:extLst>
            </p:cNvPr>
            <p:cNvSpPr/>
            <p:nvPr/>
          </p:nvSpPr>
          <p:spPr>
            <a:xfrm>
              <a:off x="4391009" y="2759978"/>
              <a:ext cx="85515" cy="225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29" name="群組 28">
            <a:extLst>
              <a:ext uri="{FF2B5EF4-FFF2-40B4-BE49-F238E27FC236}">
                <a16:creationId xmlns:a16="http://schemas.microsoft.com/office/drawing/2014/main" id="{887AE2C7-0EDA-486E-9825-76843BDBAB29}"/>
              </a:ext>
            </a:extLst>
          </p:cNvPr>
          <p:cNvGrpSpPr/>
          <p:nvPr/>
        </p:nvGrpSpPr>
        <p:grpSpPr>
          <a:xfrm>
            <a:off x="4493704" y="3944317"/>
            <a:ext cx="2846932" cy="2538177"/>
            <a:chOff x="4391009" y="3823715"/>
            <a:chExt cx="3167353" cy="2695255"/>
          </a:xfrm>
        </p:grpSpPr>
        <p:pic>
          <p:nvPicPr>
            <p:cNvPr id="21" name="圖片 20">
              <a:extLst>
                <a:ext uri="{FF2B5EF4-FFF2-40B4-BE49-F238E27FC236}">
                  <a16:creationId xmlns:a16="http://schemas.microsoft.com/office/drawing/2014/main" id="{4580AFA2-C22A-4220-8155-8BC7D2420049}"/>
                </a:ext>
              </a:extLst>
            </p:cNvPr>
            <p:cNvPicPr>
              <a:picLocks noChangeAspect="1"/>
            </p:cNvPicPr>
            <p:nvPr/>
          </p:nvPicPr>
          <p:blipFill>
            <a:blip r:embed="rId6"/>
            <a:stretch>
              <a:fillRect/>
            </a:stretch>
          </p:blipFill>
          <p:spPr>
            <a:xfrm>
              <a:off x="4462608" y="3823715"/>
              <a:ext cx="3095754" cy="2695255"/>
            </a:xfrm>
            <a:prstGeom prst="rect">
              <a:avLst/>
            </a:prstGeom>
          </p:spPr>
        </p:pic>
        <p:sp>
          <p:nvSpPr>
            <p:cNvPr id="28" name="矩形 27">
              <a:extLst>
                <a:ext uri="{FF2B5EF4-FFF2-40B4-BE49-F238E27FC236}">
                  <a16:creationId xmlns:a16="http://schemas.microsoft.com/office/drawing/2014/main" id="{2D149B9B-02F2-4277-9682-6EE2C66B5D73}"/>
                </a:ext>
              </a:extLst>
            </p:cNvPr>
            <p:cNvSpPr/>
            <p:nvPr/>
          </p:nvSpPr>
          <p:spPr>
            <a:xfrm>
              <a:off x="4391009" y="4429387"/>
              <a:ext cx="85515" cy="1702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31" name="群組 30">
            <a:extLst>
              <a:ext uri="{FF2B5EF4-FFF2-40B4-BE49-F238E27FC236}">
                <a16:creationId xmlns:a16="http://schemas.microsoft.com/office/drawing/2014/main" id="{C8335CC5-91E6-4F22-93BC-5A2CD8F4478B}"/>
              </a:ext>
            </a:extLst>
          </p:cNvPr>
          <p:cNvGrpSpPr/>
          <p:nvPr/>
        </p:nvGrpSpPr>
        <p:grpSpPr>
          <a:xfrm>
            <a:off x="7896677" y="1237041"/>
            <a:ext cx="2876347" cy="2586701"/>
            <a:chOff x="8131489" y="811436"/>
            <a:chExt cx="3238952" cy="2681061"/>
          </a:xfrm>
        </p:grpSpPr>
        <p:pic>
          <p:nvPicPr>
            <p:cNvPr id="22" name="圖片 21">
              <a:extLst>
                <a:ext uri="{FF2B5EF4-FFF2-40B4-BE49-F238E27FC236}">
                  <a16:creationId xmlns:a16="http://schemas.microsoft.com/office/drawing/2014/main" id="{A89313FB-FDDD-47CF-BFE8-325F35ECD79F}"/>
                </a:ext>
              </a:extLst>
            </p:cNvPr>
            <p:cNvPicPr>
              <a:picLocks noChangeAspect="1"/>
            </p:cNvPicPr>
            <p:nvPr/>
          </p:nvPicPr>
          <p:blipFill>
            <a:blip r:embed="rId7"/>
            <a:stretch>
              <a:fillRect/>
            </a:stretch>
          </p:blipFill>
          <p:spPr>
            <a:xfrm>
              <a:off x="8131489" y="828377"/>
              <a:ext cx="3238952" cy="2664120"/>
            </a:xfrm>
            <a:prstGeom prst="rect">
              <a:avLst/>
            </a:prstGeom>
          </p:spPr>
        </p:pic>
        <p:sp>
          <p:nvSpPr>
            <p:cNvPr id="30" name="矩形 29">
              <a:extLst>
                <a:ext uri="{FF2B5EF4-FFF2-40B4-BE49-F238E27FC236}">
                  <a16:creationId xmlns:a16="http://schemas.microsoft.com/office/drawing/2014/main" id="{04427D7E-83BC-44F9-989F-9AED52D09653}"/>
                </a:ext>
              </a:extLst>
            </p:cNvPr>
            <p:cNvSpPr/>
            <p:nvPr/>
          </p:nvSpPr>
          <p:spPr>
            <a:xfrm>
              <a:off x="9949343" y="811436"/>
              <a:ext cx="167780" cy="136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33" name="群組 32">
            <a:extLst>
              <a:ext uri="{FF2B5EF4-FFF2-40B4-BE49-F238E27FC236}">
                <a16:creationId xmlns:a16="http://schemas.microsoft.com/office/drawing/2014/main" id="{CD95C28E-9CB4-45EF-9218-6B01B5722C64}"/>
              </a:ext>
            </a:extLst>
          </p:cNvPr>
          <p:cNvGrpSpPr/>
          <p:nvPr/>
        </p:nvGrpSpPr>
        <p:grpSpPr>
          <a:xfrm>
            <a:off x="8248964" y="3849424"/>
            <a:ext cx="2399671" cy="2764887"/>
            <a:chOff x="8303740" y="3540738"/>
            <a:chExt cx="2803284" cy="3168496"/>
          </a:xfrm>
        </p:grpSpPr>
        <p:pic>
          <p:nvPicPr>
            <p:cNvPr id="23" name="圖片 22">
              <a:extLst>
                <a:ext uri="{FF2B5EF4-FFF2-40B4-BE49-F238E27FC236}">
                  <a16:creationId xmlns:a16="http://schemas.microsoft.com/office/drawing/2014/main" id="{2B38B3DA-A237-498E-86D0-EA0A63525D26}"/>
                </a:ext>
              </a:extLst>
            </p:cNvPr>
            <p:cNvPicPr>
              <a:picLocks noChangeAspect="1"/>
            </p:cNvPicPr>
            <p:nvPr/>
          </p:nvPicPr>
          <p:blipFill>
            <a:blip r:embed="rId8"/>
            <a:stretch>
              <a:fillRect/>
            </a:stretch>
          </p:blipFill>
          <p:spPr>
            <a:xfrm>
              <a:off x="8303740" y="3599600"/>
              <a:ext cx="2683981" cy="3109634"/>
            </a:xfrm>
            <a:prstGeom prst="rect">
              <a:avLst/>
            </a:prstGeom>
          </p:spPr>
        </p:pic>
        <p:sp>
          <p:nvSpPr>
            <p:cNvPr id="32" name="矩形 31">
              <a:extLst>
                <a:ext uri="{FF2B5EF4-FFF2-40B4-BE49-F238E27FC236}">
                  <a16:creationId xmlns:a16="http://schemas.microsoft.com/office/drawing/2014/main" id="{1EDE3F62-9211-4CA8-94C6-15FEBC3286F4}"/>
                </a:ext>
              </a:extLst>
            </p:cNvPr>
            <p:cNvSpPr/>
            <p:nvPr/>
          </p:nvSpPr>
          <p:spPr>
            <a:xfrm>
              <a:off x="9966121" y="3540738"/>
              <a:ext cx="1140903" cy="393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34" name="矩形: 圓角 33">
            <a:extLst>
              <a:ext uri="{FF2B5EF4-FFF2-40B4-BE49-F238E27FC236}">
                <a16:creationId xmlns:a16="http://schemas.microsoft.com/office/drawing/2014/main" id="{E62A2A29-1754-4497-87EB-BD8C784D39FF}"/>
              </a:ext>
            </a:extLst>
          </p:cNvPr>
          <p:cNvSpPr/>
          <p:nvPr/>
        </p:nvSpPr>
        <p:spPr>
          <a:xfrm>
            <a:off x="2309440" y="780582"/>
            <a:ext cx="910765"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CCK8</a:t>
            </a:r>
            <a:endParaRPr lang="zh-TW" altLang="en-US" b="1" dirty="0">
              <a:solidFill>
                <a:sysClr val="windowText" lastClr="000000"/>
              </a:solidFill>
              <a:latin typeface="Arial" panose="020B0604020202020204" pitchFamily="34" charset="0"/>
              <a:cs typeface="Arial" panose="020B0604020202020204" pitchFamily="34" charset="0"/>
            </a:endParaRPr>
          </a:p>
        </p:txBody>
      </p:sp>
      <p:sp>
        <p:nvSpPr>
          <p:cNvPr id="35" name="矩形: 圓角 34">
            <a:extLst>
              <a:ext uri="{FF2B5EF4-FFF2-40B4-BE49-F238E27FC236}">
                <a16:creationId xmlns:a16="http://schemas.microsoft.com/office/drawing/2014/main" id="{CB32C285-8C3A-4587-A25D-BAE28118ACEC}"/>
              </a:ext>
            </a:extLst>
          </p:cNvPr>
          <p:cNvSpPr/>
          <p:nvPr/>
        </p:nvSpPr>
        <p:spPr>
          <a:xfrm>
            <a:off x="4641334" y="784227"/>
            <a:ext cx="2449585"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Colony Formation</a:t>
            </a:r>
            <a:endParaRPr lang="zh-TW" altLang="en-US" b="1" dirty="0">
              <a:solidFill>
                <a:sysClr val="windowText" lastClr="000000"/>
              </a:solidFill>
              <a:latin typeface="Arial" panose="020B0604020202020204" pitchFamily="34" charset="0"/>
              <a:cs typeface="Arial" panose="020B0604020202020204" pitchFamily="34" charset="0"/>
            </a:endParaRPr>
          </a:p>
        </p:txBody>
      </p:sp>
      <p:sp>
        <p:nvSpPr>
          <p:cNvPr id="36" name="矩形: 圓角 35">
            <a:extLst>
              <a:ext uri="{FF2B5EF4-FFF2-40B4-BE49-F238E27FC236}">
                <a16:creationId xmlns:a16="http://schemas.microsoft.com/office/drawing/2014/main" id="{A33C5788-8876-41A5-BAB3-477397ECBA36}"/>
              </a:ext>
            </a:extLst>
          </p:cNvPr>
          <p:cNvSpPr/>
          <p:nvPr/>
        </p:nvSpPr>
        <p:spPr>
          <a:xfrm>
            <a:off x="7916424" y="780583"/>
            <a:ext cx="2957847"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Tumor Sphere Formation</a:t>
            </a:r>
            <a:endParaRPr lang="zh-TW" altLang="en-US" b="1"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39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55</a:t>
            </a:fld>
            <a:endParaRPr lang="zh-TW" altLang="en-US"/>
          </a:p>
        </p:txBody>
      </p:sp>
      <p:sp>
        <p:nvSpPr>
          <p:cNvPr id="15" name="矩形 14"/>
          <p:cNvSpPr/>
          <p:nvPr/>
        </p:nvSpPr>
        <p:spPr>
          <a:xfrm>
            <a:off x="2497502" y="86724"/>
            <a:ext cx="8255786" cy="461665"/>
          </a:xfrm>
          <a:prstGeom prst="rect">
            <a:avLst/>
          </a:prstGeom>
        </p:spPr>
        <p:txBody>
          <a:bodyPr wrap="none">
            <a:spAutoFit/>
          </a:bodyPr>
          <a:lstStyle/>
          <a:p>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Accelerates Proliferation of </a:t>
            </a:r>
            <a:r>
              <a:rPr lang="en-US" altLang="zh-TW" sz="2400" b="1" i="1" dirty="0">
                <a:latin typeface="Arial" panose="020B0604020202020204" pitchFamily="34" charset="0"/>
                <a:cs typeface="Arial" panose="020B0604020202020204" pitchFamily="34" charset="0"/>
              </a:rPr>
              <a:t>NONO‑TFE3 </a:t>
            </a:r>
            <a:r>
              <a:rPr lang="en-US" altLang="zh-TW" sz="2400" b="1" dirty="0" err="1">
                <a:latin typeface="Arial" panose="020B0604020202020204" pitchFamily="34" charset="0"/>
                <a:cs typeface="Arial" panose="020B0604020202020204" pitchFamily="34" charset="0"/>
              </a:rPr>
              <a:t>tRCC</a:t>
            </a:r>
            <a:endParaRPr lang="zh-TW" altLang="en-US" sz="2400" b="1" dirty="0">
              <a:latin typeface="Arial" panose="020B0604020202020204" pitchFamily="34" charset="0"/>
              <a:cs typeface="Arial" panose="020B0604020202020204" pitchFamily="34" charset="0"/>
            </a:endParaRPr>
          </a:p>
        </p:txBody>
      </p:sp>
      <p:grpSp>
        <p:nvGrpSpPr>
          <p:cNvPr id="8" name="群組 7">
            <a:extLst>
              <a:ext uri="{FF2B5EF4-FFF2-40B4-BE49-F238E27FC236}">
                <a16:creationId xmlns:a16="http://schemas.microsoft.com/office/drawing/2014/main" id="{598B8029-4314-469A-BA5F-AD9E3888CDB6}"/>
              </a:ext>
            </a:extLst>
          </p:cNvPr>
          <p:cNvGrpSpPr/>
          <p:nvPr/>
        </p:nvGrpSpPr>
        <p:grpSpPr>
          <a:xfrm>
            <a:off x="0" y="0"/>
            <a:ext cx="1800000" cy="540000"/>
            <a:chOff x="1486249" y="1822052"/>
            <a:chExt cx="1794295" cy="511612"/>
          </a:xfrm>
        </p:grpSpPr>
        <p:sp>
          <p:nvSpPr>
            <p:cNvPr id="9" name="矩形 8">
              <a:extLst>
                <a:ext uri="{FF2B5EF4-FFF2-40B4-BE49-F238E27FC236}">
                  <a16:creationId xmlns:a16="http://schemas.microsoft.com/office/drawing/2014/main" id="{51C84449-FBF6-44B0-8CBD-10FBDF6DACAB}"/>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C49EF107-717F-46EE-B14E-DC2FD95D3780}"/>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5" name="圖片 4">
            <a:extLst>
              <a:ext uri="{FF2B5EF4-FFF2-40B4-BE49-F238E27FC236}">
                <a16:creationId xmlns:a16="http://schemas.microsoft.com/office/drawing/2014/main" id="{736C5AC8-FAD7-46FA-8AAA-68D682ED0961}"/>
              </a:ext>
            </a:extLst>
          </p:cNvPr>
          <p:cNvPicPr>
            <a:picLocks noChangeAspect="1"/>
          </p:cNvPicPr>
          <p:nvPr/>
        </p:nvPicPr>
        <p:blipFill>
          <a:blip r:embed="rId3"/>
          <a:stretch>
            <a:fillRect/>
          </a:stretch>
        </p:blipFill>
        <p:spPr>
          <a:xfrm>
            <a:off x="259117" y="1201002"/>
            <a:ext cx="4476769" cy="2449734"/>
          </a:xfrm>
          <a:prstGeom prst="rect">
            <a:avLst/>
          </a:prstGeom>
        </p:spPr>
      </p:pic>
      <p:pic>
        <p:nvPicPr>
          <p:cNvPr id="6" name="圖片 5">
            <a:extLst>
              <a:ext uri="{FF2B5EF4-FFF2-40B4-BE49-F238E27FC236}">
                <a16:creationId xmlns:a16="http://schemas.microsoft.com/office/drawing/2014/main" id="{208CEFE2-14A0-4498-A810-BDFBD399D607}"/>
              </a:ext>
            </a:extLst>
          </p:cNvPr>
          <p:cNvPicPr>
            <a:picLocks noChangeAspect="1"/>
          </p:cNvPicPr>
          <p:nvPr/>
        </p:nvPicPr>
        <p:blipFill>
          <a:blip r:embed="rId4"/>
          <a:stretch>
            <a:fillRect/>
          </a:stretch>
        </p:blipFill>
        <p:spPr>
          <a:xfrm>
            <a:off x="1529555" y="3915026"/>
            <a:ext cx="2363279" cy="2735276"/>
          </a:xfrm>
          <a:prstGeom prst="rect">
            <a:avLst/>
          </a:prstGeom>
        </p:spPr>
      </p:pic>
      <p:pic>
        <p:nvPicPr>
          <p:cNvPr id="7" name="圖片 6">
            <a:extLst>
              <a:ext uri="{FF2B5EF4-FFF2-40B4-BE49-F238E27FC236}">
                <a16:creationId xmlns:a16="http://schemas.microsoft.com/office/drawing/2014/main" id="{7F3C1795-73DD-43B4-9606-852C66BE7F74}"/>
              </a:ext>
            </a:extLst>
          </p:cNvPr>
          <p:cNvPicPr>
            <a:picLocks noChangeAspect="1"/>
          </p:cNvPicPr>
          <p:nvPr/>
        </p:nvPicPr>
        <p:blipFill>
          <a:blip r:embed="rId5"/>
          <a:stretch>
            <a:fillRect/>
          </a:stretch>
        </p:blipFill>
        <p:spPr>
          <a:xfrm>
            <a:off x="4871070" y="1125227"/>
            <a:ext cx="3248559" cy="2449734"/>
          </a:xfrm>
          <a:prstGeom prst="rect">
            <a:avLst/>
          </a:prstGeom>
        </p:spPr>
      </p:pic>
      <p:grpSp>
        <p:nvGrpSpPr>
          <p:cNvPr id="16" name="群組 15">
            <a:extLst>
              <a:ext uri="{FF2B5EF4-FFF2-40B4-BE49-F238E27FC236}">
                <a16:creationId xmlns:a16="http://schemas.microsoft.com/office/drawing/2014/main" id="{92FC22E4-CA87-45DA-9CCE-EE594CDEE03C}"/>
              </a:ext>
            </a:extLst>
          </p:cNvPr>
          <p:cNvGrpSpPr/>
          <p:nvPr/>
        </p:nvGrpSpPr>
        <p:grpSpPr>
          <a:xfrm>
            <a:off x="5119094" y="3915026"/>
            <a:ext cx="3103446" cy="2493293"/>
            <a:chOff x="5197797" y="3749953"/>
            <a:chExt cx="2880363" cy="2267267"/>
          </a:xfrm>
        </p:grpSpPr>
        <p:pic>
          <p:nvPicPr>
            <p:cNvPr id="12" name="圖片 11">
              <a:extLst>
                <a:ext uri="{FF2B5EF4-FFF2-40B4-BE49-F238E27FC236}">
                  <a16:creationId xmlns:a16="http://schemas.microsoft.com/office/drawing/2014/main" id="{169C3F73-2573-43F5-A216-EC30A1FFC3BD}"/>
                </a:ext>
              </a:extLst>
            </p:cNvPr>
            <p:cNvPicPr>
              <a:picLocks noChangeAspect="1"/>
            </p:cNvPicPr>
            <p:nvPr/>
          </p:nvPicPr>
          <p:blipFill>
            <a:blip r:embed="rId6"/>
            <a:stretch>
              <a:fillRect/>
            </a:stretch>
          </p:blipFill>
          <p:spPr>
            <a:xfrm>
              <a:off x="5305998" y="3749953"/>
              <a:ext cx="2772162" cy="2267266"/>
            </a:xfrm>
            <a:prstGeom prst="rect">
              <a:avLst/>
            </a:prstGeom>
          </p:spPr>
        </p:pic>
        <p:sp>
          <p:nvSpPr>
            <p:cNvPr id="14" name="矩形 13">
              <a:extLst>
                <a:ext uri="{FF2B5EF4-FFF2-40B4-BE49-F238E27FC236}">
                  <a16:creationId xmlns:a16="http://schemas.microsoft.com/office/drawing/2014/main" id="{C5E0F6EE-4816-486B-82E3-3C4BC5AA3B7C}"/>
                </a:ext>
              </a:extLst>
            </p:cNvPr>
            <p:cNvSpPr/>
            <p:nvPr/>
          </p:nvSpPr>
          <p:spPr>
            <a:xfrm>
              <a:off x="5197797" y="3900882"/>
              <a:ext cx="133368" cy="2116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pic>
        <p:nvPicPr>
          <p:cNvPr id="17" name="圖片 16">
            <a:extLst>
              <a:ext uri="{FF2B5EF4-FFF2-40B4-BE49-F238E27FC236}">
                <a16:creationId xmlns:a16="http://schemas.microsoft.com/office/drawing/2014/main" id="{DB076AC3-1002-4EBB-9A9B-0CCC8A2EF57C}"/>
              </a:ext>
            </a:extLst>
          </p:cNvPr>
          <p:cNvPicPr>
            <a:picLocks noChangeAspect="1"/>
          </p:cNvPicPr>
          <p:nvPr/>
        </p:nvPicPr>
        <p:blipFill>
          <a:blip r:embed="rId7"/>
          <a:stretch>
            <a:fillRect/>
          </a:stretch>
        </p:blipFill>
        <p:spPr>
          <a:xfrm>
            <a:off x="8399927" y="1125227"/>
            <a:ext cx="3103585" cy="2389760"/>
          </a:xfrm>
          <a:prstGeom prst="rect">
            <a:avLst/>
          </a:prstGeom>
        </p:spPr>
      </p:pic>
      <p:pic>
        <p:nvPicPr>
          <p:cNvPr id="18" name="圖片 17">
            <a:extLst>
              <a:ext uri="{FF2B5EF4-FFF2-40B4-BE49-F238E27FC236}">
                <a16:creationId xmlns:a16="http://schemas.microsoft.com/office/drawing/2014/main" id="{E8BFF83A-2E1A-4954-9685-6D7F80B8853C}"/>
              </a:ext>
            </a:extLst>
          </p:cNvPr>
          <p:cNvPicPr>
            <a:picLocks noChangeAspect="1"/>
          </p:cNvPicPr>
          <p:nvPr/>
        </p:nvPicPr>
        <p:blipFill>
          <a:blip r:embed="rId8"/>
          <a:stretch>
            <a:fillRect/>
          </a:stretch>
        </p:blipFill>
        <p:spPr>
          <a:xfrm>
            <a:off x="8627523" y="3958266"/>
            <a:ext cx="2875989" cy="2389760"/>
          </a:xfrm>
          <a:prstGeom prst="rect">
            <a:avLst/>
          </a:prstGeom>
        </p:spPr>
      </p:pic>
      <p:sp>
        <p:nvSpPr>
          <p:cNvPr id="19" name="矩形: 圓角 18">
            <a:extLst>
              <a:ext uri="{FF2B5EF4-FFF2-40B4-BE49-F238E27FC236}">
                <a16:creationId xmlns:a16="http://schemas.microsoft.com/office/drawing/2014/main" id="{C2F8AC47-28CA-4306-A80E-81CEF10C52FA}"/>
              </a:ext>
            </a:extLst>
          </p:cNvPr>
          <p:cNvSpPr/>
          <p:nvPr/>
        </p:nvSpPr>
        <p:spPr>
          <a:xfrm>
            <a:off x="1957418" y="754719"/>
            <a:ext cx="1507551"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err="1">
                <a:solidFill>
                  <a:sysClr val="windowText" lastClr="000000"/>
                </a:solidFill>
                <a:latin typeface="Arial" panose="020B0604020202020204" pitchFamily="34" charset="0"/>
                <a:cs typeface="Arial" panose="020B0604020202020204" pitchFamily="34" charset="0"/>
              </a:rPr>
              <a:t>EdU</a:t>
            </a:r>
            <a:r>
              <a:rPr lang="en-US" altLang="zh-TW" b="1" dirty="0">
                <a:solidFill>
                  <a:sysClr val="windowText" lastClr="000000"/>
                </a:solidFill>
                <a:latin typeface="Arial" panose="020B0604020202020204" pitchFamily="34" charset="0"/>
                <a:cs typeface="Arial" panose="020B0604020202020204" pitchFamily="34" charset="0"/>
              </a:rPr>
              <a:t> assay</a:t>
            </a:r>
            <a:endParaRPr lang="zh-TW" altLang="en-US" b="1"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4593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56</a:t>
            </a:fld>
            <a:endParaRPr lang="zh-TW" altLang="en-US"/>
          </a:p>
        </p:txBody>
      </p:sp>
      <p:sp>
        <p:nvSpPr>
          <p:cNvPr id="16" name="矩形 15"/>
          <p:cNvSpPr/>
          <p:nvPr/>
        </p:nvSpPr>
        <p:spPr>
          <a:xfrm>
            <a:off x="2689561" y="78335"/>
            <a:ext cx="8255786" cy="461665"/>
          </a:xfrm>
          <a:prstGeom prst="rect">
            <a:avLst/>
          </a:prstGeom>
        </p:spPr>
        <p:txBody>
          <a:bodyPr wrap="none">
            <a:spAutoFit/>
          </a:bodyPr>
          <a:lstStyle/>
          <a:p>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Accelerates Proliferation of </a:t>
            </a:r>
            <a:r>
              <a:rPr lang="en-US" altLang="zh-TW" sz="2400" b="1" i="1" dirty="0">
                <a:latin typeface="Arial" panose="020B0604020202020204" pitchFamily="34" charset="0"/>
                <a:cs typeface="Arial" panose="020B0604020202020204" pitchFamily="34" charset="0"/>
              </a:rPr>
              <a:t>NONO‑TFE3 </a:t>
            </a:r>
            <a:r>
              <a:rPr lang="en-US" altLang="zh-TW" sz="2400" b="1" dirty="0" err="1">
                <a:latin typeface="Arial" panose="020B0604020202020204" pitchFamily="34" charset="0"/>
                <a:cs typeface="Arial" panose="020B0604020202020204" pitchFamily="34" charset="0"/>
              </a:rPr>
              <a:t>tRCC</a:t>
            </a:r>
            <a:endParaRPr lang="zh-TW" altLang="en-US" sz="2400" b="1" dirty="0">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2922F0AD-4502-44B9-A729-55E0B7D5B909}"/>
              </a:ext>
            </a:extLst>
          </p:cNvPr>
          <p:cNvPicPr>
            <a:picLocks noChangeAspect="1"/>
          </p:cNvPicPr>
          <p:nvPr/>
        </p:nvPicPr>
        <p:blipFill>
          <a:blip r:embed="rId3"/>
          <a:stretch>
            <a:fillRect/>
          </a:stretch>
        </p:blipFill>
        <p:spPr>
          <a:xfrm>
            <a:off x="655040" y="732065"/>
            <a:ext cx="10881920" cy="5918237"/>
          </a:xfrm>
          <a:prstGeom prst="rect">
            <a:avLst/>
          </a:prstGeom>
        </p:spPr>
      </p:pic>
      <p:grpSp>
        <p:nvGrpSpPr>
          <p:cNvPr id="7" name="群組 6">
            <a:extLst>
              <a:ext uri="{FF2B5EF4-FFF2-40B4-BE49-F238E27FC236}">
                <a16:creationId xmlns:a16="http://schemas.microsoft.com/office/drawing/2014/main" id="{789E1431-911D-4E02-8438-7C3F03639D5B}"/>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D7EC12E3-AF12-4D79-845C-D1C2089D76A1}"/>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6303A4C4-E76D-4D3E-A4AB-CE9AE02EBC04}"/>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430311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57</a:t>
            </a:fld>
            <a:endParaRPr lang="zh-TW" altLang="en-US"/>
          </a:p>
        </p:txBody>
      </p:sp>
      <p:sp>
        <p:nvSpPr>
          <p:cNvPr id="5" name="矩形 4"/>
          <p:cNvSpPr/>
          <p:nvPr/>
        </p:nvSpPr>
        <p:spPr>
          <a:xfrm>
            <a:off x="0" y="84182"/>
            <a:ext cx="12192000"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NONO-TFE3 Directly Interacted with the Promoter of </a:t>
            </a:r>
            <a:r>
              <a:rPr lang="en-US" altLang="zh-TW" sz="2400" b="1" i="1" dirty="0">
                <a:latin typeface="Arial" panose="020B0604020202020204" pitchFamily="34" charset="0"/>
                <a:cs typeface="Arial" panose="020B0604020202020204" pitchFamily="34" charset="0"/>
              </a:rPr>
              <a:t>MET</a:t>
            </a:r>
            <a:endParaRPr lang="zh-TW" altLang="en-US" sz="2400" b="1" dirty="0">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558228B9-F9C1-473F-9112-28C989F3EDC7}"/>
              </a:ext>
            </a:extLst>
          </p:cNvPr>
          <p:cNvPicPr>
            <a:picLocks noChangeAspect="1"/>
          </p:cNvPicPr>
          <p:nvPr/>
        </p:nvPicPr>
        <p:blipFill>
          <a:blip r:embed="rId3"/>
          <a:stretch>
            <a:fillRect/>
          </a:stretch>
        </p:blipFill>
        <p:spPr>
          <a:xfrm>
            <a:off x="1024855" y="802288"/>
            <a:ext cx="10142290" cy="5920481"/>
          </a:xfrm>
          <a:prstGeom prst="rect">
            <a:avLst/>
          </a:prstGeom>
        </p:spPr>
      </p:pic>
      <p:grpSp>
        <p:nvGrpSpPr>
          <p:cNvPr id="7" name="群組 6">
            <a:extLst>
              <a:ext uri="{FF2B5EF4-FFF2-40B4-BE49-F238E27FC236}">
                <a16:creationId xmlns:a16="http://schemas.microsoft.com/office/drawing/2014/main" id="{9709CAAB-1D43-4909-A8E5-D9E33BAAE17A}"/>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54216EA6-BA60-42B3-BD71-5AD507786F97}"/>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610CA262-1D76-4EDB-9E3D-01249DC9175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3907383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58</a:t>
            </a:fld>
            <a:endParaRPr lang="zh-TW" altLang="en-US"/>
          </a:p>
        </p:txBody>
      </p:sp>
      <p:sp>
        <p:nvSpPr>
          <p:cNvPr id="5" name="矩形 4"/>
          <p:cNvSpPr/>
          <p:nvPr/>
        </p:nvSpPr>
        <p:spPr>
          <a:xfrm>
            <a:off x="327170" y="86008"/>
            <a:ext cx="11864827"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               NONO-TFE3 Promotes Tumor Progression by Upregulating </a:t>
            </a:r>
            <a:r>
              <a:rPr lang="en-US" altLang="zh-TW" sz="2400" b="1" i="1" dirty="0">
                <a:latin typeface="Arial" panose="020B0604020202020204" pitchFamily="34" charset="0"/>
                <a:cs typeface="Arial" panose="020B0604020202020204" pitchFamily="34" charset="0"/>
              </a:rPr>
              <a:t>CircMET</a:t>
            </a:r>
            <a:endParaRPr lang="zh-TW" altLang="en-US" sz="2400" b="1" i="1" dirty="0">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D39933D0-33E8-4C79-B118-4D996BDDAC10}"/>
              </a:ext>
            </a:extLst>
          </p:cNvPr>
          <p:cNvPicPr>
            <a:picLocks noChangeAspect="1"/>
          </p:cNvPicPr>
          <p:nvPr/>
        </p:nvPicPr>
        <p:blipFill>
          <a:blip r:embed="rId3"/>
          <a:stretch>
            <a:fillRect/>
          </a:stretch>
        </p:blipFill>
        <p:spPr>
          <a:xfrm>
            <a:off x="255867" y="904900"/>
            <a:ext cx="11457747" cy="5788757"/>
          </a:xfrm>
          <a:prstGeom prst="rect">
            <a:avLst/>
          </a:prstGeom>
        </p:spPr>
      </p:pic>
      <p:grpSp>
        <p:nvGrpSpPr>
          <p:cNvPr id="7" name="群組 6">
            <a:extLst>
              <a:ext uri="{FF2B5EF4-FFF2-40B4-BE49-F238E27FC236}">
                <a16:creationId xmlns:a16="http://schemas.microsoft.com/office/drawing/2014/main" id="{18BE0D86-059F-4757-A0FA-8FB6229EBE54}"/>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14D1007A-5E15-4CFF-9126-3AFA3B65A1D9}"/>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D5AFADB6-8CBA-434F-B3CB-40AD4594936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4075898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59</a:t>
            </a:fld>
            <a:endParaRPr lang="zh-TW" altLang="en-US"/>
          </a:p>
        </p:txBody>
      </p:sp>
      <p:sp>
        <p:nvSpPr>
          <p:cNvPr id="6" name="矩形 5"/>
          <p:cNvSpPr/>
          <p:nvPr/>
        </p:nvSpPr>
        <p:spPr>
          <a:xfrm>
            <a:off x="0" y="82434"/>
            <a:ext cx="12191999"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Interacted with YTHDC1</a:t>
            </a:r>
            <a:endParaRPr lang="zh-TW" altLang="en-US" sz="2400" b="1" dirty="0">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8EA607A5-4CFB-4F27-8454-97361A4325B3}"/>
              </a:ext>
            </a:extLst>
          </p:cNvPr>
          <p:cNvGrpSpPr/>
          <p:nvPr/>
        </p:nvGrpSpPr>
        <p:grpSpPr>
          <a:xfrm>
            <a:off x="0" y="0"/>
            <a:ext cx="1800000" cy="540000"/>
            <a:chOff x="1486249" y="1822052"/>
            <a:chExt cx="1794295" cy="511612"/>
          </a:xfrm>
        </p:grpSpPr>
        <p:sp>
          <p:nvSpPr>
            <p:cNvPr id="14" name="矩形 13">
              <a:extLst>
                <a:ext uri="{FF2B5EF4-FFF2-40B4-BE49-F238E27FC236}">
                  <a16:creationId xmlns:a16="http://schemas.microsoft.com/office/drawing/2014/main" id="{076CB4DB-B56F-4CDD-8D3C-02351EC7DD98}"/>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7423CF64-3001-44E2-985B-88067CA06373}"/>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7" name="矩形: 圓角 16">
            <a:extLst>
              <a:ext uri="{FF2B5EF4-FFF2-40B4-BE49-F238E27FC236}">
                <a16:creationId xmlns:a16="http://schemas.microsoft.com/office/drawing/2014/main" id="{996962F6-1D83-44D5-BB71-CB7B2100F257}"/>
              </a:ext>
            </a:extLst>
          </p:cNvPr>
          <p:cNvSpPr/>
          <p:nvPr/>
        </p:nvSpPr>
        <p:spPr>
          <a:xfrm>
            <a:off x="3263934" y="1200512"/>
            <a:ext cx="1234741"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MS2-RIP</a:t>
            </a:r>
            <a:endParaRPr lang="zh-TW" altLang="en-US" b="1" dirty="0">
              <a:solidFill>
                <a:sysClr val="windowText" lastClr="000000"/>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A3DCD55B-F3A9-45F4-9DD8-EAB44C99A5A0}"/>
              </a:ext>
            </a:extLst>
          </p:cNvPr>
          <p:cNvSpPr/>
          <p:nvPr/>
        </p:nvSpPr>
        <p:spPr>
          <a:xfrm>
            <a:off x="0" y="6551450"/>
            <a:ext cx="3649983"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sz="1400" dirty="0">
                <a:latin typeface="Arial" panose="020B0604020202020204" pitchFamily="34" charset="0"/>
                <a:cs typeface="Arial" panose="020B0604020202020204" pitchFamily="34" charset="0"/>
              </a:rPr>
              <a:t>RIP: RNA</a:t>
            </a:r>
            <a:r>
              <a:rPr lang="zh-TW" altLang="en-US" sz="1400" dirty="0">
                <a:latin typeface="Arial" panose="020B0604020202020204" pitchFamily="34" charset="0"/>
                <a:cs typeface="Arial" panose="020B0604020202020204" pitchFamily="34" charset="0"/>
              </a:rPr>
              <a:t> </a:t>
            </a:r>
            <a:r>
              <a:rPr lang="en-US" altLang="zh-TW" sz="1400" dirty="0">
                <a:latin typeface="Arial" panose="020B0604020202020204" pitchFamily="34" charset="0"/>
                <a:cs typeface="Arial" panose="020B0604020202020204" pitchFamily="34" charset="0"/>
              </a:rPr>
              <a:t>immunoprecipitation</a:t>
            </a:r>
          </a:p>
        </p:txBody>
      </p:sp>
      <p:grpSp>
        <p:nvGrpSpPr>
          <p:cNvPr id="4" name="群組 3">
            <a:extLst>
              <a:ext uri="{FF2B5EF4-FFF2-40B4-BE49-F238E27FC236}">
                <a16:creationId xmlns:a16="http://schemas.microsoft.com/office/drawing/2014/main" id="{7ABD479F-5923-466B-A178-281C0BA986F3}"/>
              </a:ext>
            </a:extLst>
          </p:cNvPr>
          <p:cNvGrpSpPr/>
          <p:nvPr/>
        </p:nvGrpSpPr>
        <p:grpSpPr>
          <a:xfrm>
            <a:off x="1729988" y="1908804"/>
            <a:ext cx="4067743" cy="3791392"/>
            <a:chOff x="236748" y="1879134"/>
            <a:chExt cx="4067743" cy="3791392"/>
          </a:xfrm>
        </p:grpSpPr>
        <p:pic>
          <p:nvPicPr>
            <p:cNvPr id="2" name="圖片 1">
              <a:extLst>
                <a:ext uri="{FF2B5EF4-FFF2-40B4-BE49-F238E27FC236}">
                  <a16:creationId xmlns:a16="http://schemas.microsoft.com/office/drawing/2014/main" id="{713DFF5C-C9CA-49A3-AD39-862464536447}"/>
                </a:ext>
              </a:extLst>
            </p:cNvPr>
            <p:cNvPicPr>
              <a:picLocks noChangeAspect="1"/>
            </p:cNvPicPr>
            <p:nvPr/>
          </p:nvPicPr>
          <p:blipFill>
            <a:blip r:embed="rId3"/>
            <a:stretch>
              <a:fillRect/>
            </a:stretch>
          </p:blipFill>
          <p:spPr>
            <a:xfrm>
              <a:off x="236748" y="1888573"/>
              <a:ext cx="4067743" cy="3781953"/>
            </a:xfrm>
            <a:prstGeom prst="rect">
              <a:avLst/>
            </a:prstGeom>
          </p:spPr>
        </p:pic>
        <p:sp>
          <p:nvSpPr>
            <p:cNvPr id="3" name="矩形 2">
              <a:extLst>
                <a:ext uri="{FF2B5EF4-FFF2-40B4-BE49-F238E27FC236}">
                  <a16:creationId xmlns:a16="http://schemas.microsoft.com/office/drawing/2014/main" id="{CD042762-1512-4540-B736-EAD5895BA919}"/>
                </a:ext>
              </a:extLst>
            </p:cNvPr>
            <p:cNvSpPr/>
            <p:nvPr/>
          </p:nvSpPr>
          <p:spPr>
            <a:xfrm>
              <a:off x="3976382" y="1879134"/>
              <a:ext cx="327170" cy="2281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20" name="群組 19">
            <a:extLst>
              <a:ext uri="{FF2B5EF4-FFF2-40B4-BE49-F238E27FC236}">
                <a16:creationId xmlns:a16="http://schemas.microsoft.com/office/drawing/2014/main" id="{E4ACAA68-8F8C-4829-A47F-96E86F7B0334}"/>
              </a:ext>
            </a:extLst>
          </p:cNvPr>
          <p:cNvGrpSpPr/>
          <p:nvPr/>
        </p:nvGrpSpPr>
        <p:grpSpPr>
          <a:xfrm>
            <a:off x="6528289" y="2108681"/>
            <a:ext cx="3272849" cy="2794477"/>
            <a:chOff x="75501" y="2516697"/>
            <a:chExt cx="2609856" cy="2302583"/>
          </a:xfrm>
        </p:grpSpPr>
        <p:pic>
          <p:nvPicPr>
            <p:cNvPr id="21" name="圖片 20">
              <a:extLst>
                <a:ext uri="{FF2B5EF4-FFF2-40B4-BE49-F238E27FC236}">
                  <a16:creationId xmlns:a16="http://schemas.microsoft.com/office/drawing/2014/main" id="{E345DAEB-6C0F-4009-950F-BDA60BFE1DB9}"/>
                </a:ext>
              </a:extLst>
            </p:cNvPr>
            <p:cNvPicPr>
              <a:picLocks noChangeAspect="1"/>
            </p:cNvPicPr>
            <p:nvPr/>
          </p:nvPicPr>
          <p:blipFill>
            <a:blip r:embed="rId4"/>
            <a:stretch>
              <a:fillRect/>
            </a:stretch>
          </p:blipFill>
          <p:spPr>
            <a:xfrm>
              <a:off x="94195" y="2609172"/>
              <a:ext cx="2591162" cy="2210108"/>
            </a:xfrm>
            <a:prstGeom prst="rect">
              <a:avLst/>
            </a:prstGeom>
          </p:spPr>
        </p:pic>
        <p:sp>
          <p:nvSpPr>
            <p:cNvPr id="22" name="矩形 21">
              <a:extLst>
                <a:ext uri="{FF2B5EF4-FFF2-40B4-BE49-F238E27FC236}">
                  <a16:creationId xmlns:a16="http://schemas.microsoft.com/office/drawing/2014/main" id="{189FAA1B-355B-4124-97F4-393181B9EFBB}"/>
                </a:ext>
              </a:extLst>
            </p:cNvPr>
            <p:cNvSpPr/>
            <p:nvPr/>
          </p:nvSpPr>
          <p:spPr>
            <a:xfrm>
              <a:off x="75501" y="2516697"/>
              <a:ext cx="268448" cy="419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71624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A20C346-3785-EC40-AA9C-71661F8F618D}"/>
              </a:ext>
            </a:extLst>
          </p:cNvPr>
          <p:cNvSpPr/>
          <p:nvPr/>
        </p:nvSpPr>
        <p:spPr>
          <a:xfrm>
            <a:off x="2228389" y="23197"/>
            <a:ext cx="7735217" cy="523220"/>
          </a:xfrm>
          <a:prstGeom prst="rect">
            <a:avLst/>
          </a:prstGeom>
        </p:spPr>
        <p:txBody>
          <a:bodyPr wrap="square">
            <a:spAutoFit/>
          </a:bodyPr>
          <a:lstStyle/>
          <a:p>
            <a:pPr algn="ctr"/>
            <a:r>
              <a:rPr kumimoji="1" lang="en-US" altLang="zh-TW" sz="2800" b="1" dirty="0">
                <a:latin typeface="Arial" panose="020B0604020202020204" pitchFamily="34" charset="0"/>
                <a:cs typeface="Arial" panose="020B0604020202020204" pitchFamily="34" charset="0"/>
              </a:rPr>
              <a:t>Identification of CircRNAs</a:t>
            </a:r>
            <a:endParaRPr lang="zh-TW" altLang="en-US" sz="2800" b="1" dirty="0"/>
          </a:p>
        </p:txBody>
      </p:sp>
      <p:sp>
        <p:nvSpPr>
          <p:cNvPr id="21" name="投影片編號版面配置區 1">
            <a:extLst>
              <a:ext uri="{FF2B5EF4-FFF2-40B4-BE49-F238E27FC236}">
                <a16:creationId xmlns:a16="http://schemas.microsoft.com/office/drawing/2014/main" id="{7984EBC0-7FAD-4416-B0EB-C5B378434DE6}"/>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6</a:t>
            </a:fld>
            <a:endParaRPr lang="zh-TW" altLang="en-US"/>
          </a:p>
        </p:txBody>
      </p:sp>
      <p:pic>
        <p:nvPicPr>
          <p:cNvPr id="2" name="圖片 1">
            <a:extLst>
              <a:ext uri="{FF2B5EF4-FFF2-40B4-BE49-F238E27FC236}">
                <a16:creationId xmlns:a16="http://schemas.microsoft.com/office/drawing/2014/main" id="{A8988F0E-1C07-4625-B6C5-D8923273A214}"/>
              </a:ext>
            </a:extLst>
          </p:cNvPr>
          <p:cNvPicPr>
            <a:picLocks noChangeAspect="1"/>
          </p:cNvPicPr>
          <p:nvPr/>
        </p:nvPicPr>
        <p:blipFill>
          <a:blip r:embed="rId3"/>
          <a:stretch>
            <a:fillRect/>
          </a:stretch>
        </p:blipFill>
        <p:spPr>
          <a:xfrm>
            <a:off x="2983117" y="538028"/>
            <a:ext cx="6225762" cy="6222709"/>
          </a:xfrm>
          <a:prstGeom prst="donut">
            <a:avLst>
              <a:gd name="adj" fmla="val 31846"/>
            </a:avLst>
          </a:prstGeom>
        </p:spPr>
      </p:pic>
      <p:sp>
        <p:nvSpPr>
          <p:cNvPr id="22" name="矩形 21">
            <a:extLst>
              <a:ext uri="{FF2B5EF4-FFF2-40B4-BE49-F238E27FC236}">
                <a16:creationId xmlns:a16="http://schemas.microsoft.com/office/drawing/2014/main" id="{B6746C59-A625-4C52-A87F-B8E60F999436}"/>
              </a:ext>
            </a:extLst>
          </p:cNvPr>
          <p:cNvSpPr/>
          <p:nvPr/>
        </p:nvSpPr>
        <p:spPr>
          <a:xfrm>
            <a:off x="5593" y="6550223"/>
            <a:ext cx="2318507"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Liu CX, et </a:t>
            </a:r>
            <a:r>
              <a:rPr kumimoji="1" lang="en-US" altLang="zh-TW" sz="1400" i="1" dirty="0" err="1">
                <a:solidFill>
                  <a:schemeClr val="tx1">
                    <a:lumMod val="50000"/>
                    <a:lumOff val="50000"/>
                  </a:schemeClr>
                </a:solidFill>
                <a:latin typeface="Arial" panose="020B0604020202020204" pitchFamily="34" charset="0"/>
                <a:cs typeface="Arial" panose="020B0604020202020204" pitchFamily="34" charset="0"/>
              </a:rPr>
              <a:t>al.Cell</a:t>
            </a:r>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 2022</a:t>
            </a:r>
          </a:p>
        </p:txBody>
      </p:sp>
      <p:grpSp>
        <p:nvGrpSpPr>
          <p:cNvPr id="9" name="群組 8">
            <a:extLst>
              <a:ext uri="{FF2B5EF4-FFF2-40B4-BE49-F238E27FC236}">
                <a16:creationId xmlns:a16="http://schemas.microsoft.com/office/drawing/2014/main" id="{FAA44C5D-5DD5-4914-BE49-6813FA0C8053}"/>
              </a:ext>
            </a:extLst>
          </p:cNvPr>
          <p:cNvGrpSpPr/>
          <p:nvPr/>
        </p:nvGrpSpPr>
        <p:grpSpPr>
          <a:xfrm>
            <a:off x="-42662" y="0"/>
            <a:ext cx="1880643" cy="540000"/>
            <a:chOff x="-42662" y="0"/>
            <a:chExt cx="1880643" cy="540000"/>
          </a:xfrm>
        </p:grpSpPr>
        <p:grpSp>
          <p:nvGrpSpPr>
            <p:cNvPr id="10" name="群組 9">
              <a:extLst>
                <a:ext uri="{FF2B5EF4-FFF2-40B4-BE49-F238E27FC236}">
                  <a16:creationId xmlns:a16="http://schemas.microsoft.com/office/drawing/2014/main" id="{3E5A0051-39B3-4F3A-A36A-EA6881474024}"/>
                </a:ext>
              </a:extLst>
            </p:cNvPr>
            <p:cNvGrpSpPr/>
            <p:nvPr/>
          </p:nvGrpSpPr>
          <p:grpSpPr>
            <a:xfrm>
              <a:off x="0" y="0"/>
              <a:ext cx="1800000" cy="540000"/>
              <a:chOff x="-1" y="0"/>
              <a:chExt cx="1794295" cy="511612"/>
            </a:xfrm>
          </p:grpSpPr>
          <p:sp>
            <p:nvSpPr>
              <p:cNvPr id="12" name="矩形 11">
                <a:extLst>
                  <a:ext uri="{FF2B5EF4-FFF2-40B4-BE49-F238E27FC236}">
                    <a16:creationId xmlns:a16="http://schemas.microsoft.com/office/drawing/2014/main" id="{CAF96CF1-A27E-49C3-9990-E4DDAB478060}"/>
                  </a:ext>
                </a:extLst>
              </p:cNvPr>
              <p:cNvSpPr/>
              <p:nvPr/>
            </p:nvSpPr>
            <p:spPr>
              <a:xfrm>
                <a:off x="0" y="0"/>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E806BDAE-F6B6-487F-A19E-7C0079230A49}"/>
                  </a:ext>
                </a:extLst>
              </p:cNvPr>
              <p:cNvSpPr/>
              <p:nvPr/>
            </p:nvSpPr>
            <p:spPr>
              <a:xfrm>
                <a:off x="-1" y="419934"/>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1" name="文字方塊 10">
              <a:extLst>
                <a:ext uri="{FF2B5EF4-FFF2-40B4-BE49-F238E27FC236}">
                  <a16:creationId xmlns:a16="http://schemas.microsoft.com/office/drawing/2014/main" id="{E2BE61C7-E44B-423B-A5D5-F5B56F714F93}"/>
                </a:ext>
              </a:extLst>
            </p:cNvPr>
            <p:cNvSpPr txBox="1"/>
            <p:nvPr/>
          </p:nvSpPr>
          <p:spPr>
            <a:xfrm>
              <a:off x="-42662" y="31158"/>
              <a:ext cx="1880643" cy="400110"/>
            </a:xfrm>
            <a:prstGeom prst="rect">
              <a:avLst/>
            </a:prstGeom>
            <a:noFill/>
          </p:spPr>
          <p:txBody>
            <a:bodyPr wrap="none" rtlCol="0">
              <a:spAutoFit/>
            </a:bodyPr>
            <a:lstStyle/>
            <a:p>
              <a:r>
                <a:rPr lang="en-US" altLang="zh-TW" sz="2000" b="1" dirty="0">
                  <a:solidFill>
                    <a:srgbClr val="FF0000"/>
                  </a:solidFill>
                  <a:latin typeface="Arial" panose="020B0604020202020204" pitchFamily="34" charset="0"/>
                  <a:cs typeface="Arial" panose="020B0604020202020204" pitchFamily="34" charset="0"/>
                </a:rPr>
                <a:t>circular RNAs</a:t>
              </a:r>
              <a:endParaRPr lang="zh-TW" altLang="en-US" sz="2000" dirty="0">
                <a:solidFill>
                  <a:srgbClr val="FF0000"/>
                </a:solidFill>
              </a:endParaRPr>
            </a:p>
          </p:txBody>
        </p:sp>
      </p:grpSp>
    </p:spTree>
    <p:extLst>
      <p:ext uri="{BB962C8B-B14F-4D97-AF65-F5344CB8AC3E}">
        <p14:creationId xmlns:p14="http://schemas.microsoft.com/office/powerpoint/2010/main" val="2905615073"/>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60</a:t>
            </a:fld>
            <a:endParaRPr lang="zh-TW" altLang="en-US"/>
          </a:p>
        </p:txBody>
      </p:sp>
      <p:sp>
        <p:nvSpPr>
          <p:cNvPr id="6" name="矩形 5"/>
          <p:cNvSpPr/>
          <p:nvPr/>
        </p:nvSpPr>
        <p:spPr>
          <a:xfrm>
            <a:off x="0" y="82434"/>
            <a:ext cx="12191999"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is Exported to Cytoplasm by YTHDC1</a:t>
            </a:r>
            <a:endParaRPr lang="zh-TW" altLang="en-US" sz="2400" b="1" dirty="0">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8EA607A5-4CFB-4F27-8454-97361A4325B3}"/>
              </a:ext>
            </a:extLst>
          </p:cNvPr>
          <p:cNvGrpSpPr/>
          <p:nvPr/>
        </p:nvGrpSpPr>
        <p:grpSpPr>
          <a:xfrm>
            <a:off x="0" y="0"/>
            <a:ext cx="1800000" cy="540000"/>
            <a:chOff x="1486249" y="1822052"/>
            <a:chExt cx="1794295" cy="511612"/>
          </a:xfrm>
        </p:grpSpPr>
        <p:sp>
          <p:nvSpPr>
            <p:cNvPr id="14" name="矩形 13">
              <a:extLst>
                <a:ext uri="{FF2B5EF4-FFF2-40B4-BE49-F238E27FC236}">
                  <a16:creationId xmlns:a16="http://schemas.microsoft.com/office/drawing/2014/main" id="{076CB4DB-B56F-4CDD-8D3C-02351EC7DD98}"/>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7423CF64-3001-44E2-985B-88067CA06373}"/>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3" name="圖片 2">
            <a:extLst>
              <a:ext uri="{FF2B5EF4-FFF2-40B4-BE49-F238E27FC236}">
                <a16:creationId xmlns:a16="http://schemas.microsoft.com/office/drawing/2014/main" id="{E47891BB-23ED-4CA2-9FE4-A32B39E1D596}"/>
              </a:ext>
            </a:extLst>
          </p:cNvPr>
          <p:cNvPicPr>
            <a:picLocks noChangeAspect="1"/>
          </p:cNvPicPr>
          <p:nvPr/>
        </p:nvPicPr>
        <p:blipFill>
          <a:blip r:embed="rId3"/>
          <a:stretch>
            <a:fillRect/>
          </a:stretch>
        </p:blipFill>
        <p:spPr>
          <a:xfrm>
            <a:off x="4128060" y="1227696"/>
            <a:ext cx="4698434" cy="3910987"/>
          </a:xfrm>
          <a:prstGeom prst="rect">
            <a:avLst/>
          </a:prstGeom>
        </p:spPr>
      </p:pic>
      <p:pic>
        <p:nvPicPr>
          <p:cNvPr id="4" name="圖片 3">
            <a:extLst>
              <a:ext uri="{FF2B5EF4-FFF2-40B4-BE49-F238E27FC236}">
                <a16:creationId xmlns:a16="http://schemas.microsoft.com/office/drawing/2014/main" id="{9337D11B-7160-44E0-A3D8-B2FF753AA89A}"/>
              </a:ext>
            </a:extLst>
          </p:cNvPr>
          <p:cNvPicPr>
            <a:picLocks noChangeAspect="1"/>
          </p:cNvPicPr>
          <p:nvPr/>
        </p:nvPicPr>
        <p:blipFill>
          <a:blip r:embed="rId4"/>
          <a:stretch>
            <a:fillRect/>
          </a:stretch>
        </p:blipFill>
        <p:spPr>
          <a:xfrm>
            <a:off x="9254379" y="1468451"/>
            <a:ext cx="2343477" cy="3429479"/>
          </a:xfrm>
          <a:prstGeom prst="rect">
            <a:avLst/>
          </a:prstGeom>
        </p:spPr>
      </p:pic>
      <p:grpSp>
        <p:nvGrpSpPr>
          <p:cNvPr id="8" name="群組 7">
            <a:extLst>
              <a:ext uri="{FF2B5EF4-FFF2-40B4-BE49-F238E27FC236}">
                <a16:creationId xmlns:a16="http://schemas.microsoft.com/office/drawing/2014/main" id="{704D4B5D-95B9-4BBA-80A3-23EC39DAB4B5}"/>
              </a:ext>
            </a:extLst>
          </p:cNvPr>
          <p:cNvGrpSpPr/>
          <p:nvPr/>
        </p:nvGrpSpPr>
        <p:grpSpPr>
          <a:xfrm>
            <a:off x="65340" y="2054428"/>
            <a:ext cx="3848777" cy="2699490"/>
            <a:chOff x="65340" y="2054428"/>
            <a:chExt cx="3848777" cy="2699490"/>
          </a:xfrm>
        </p:grpSpPr>
        <p:pic>
          <p:nvPicPr>
            <p:cNvPr id="11" name="圖片 10">
              <a:extLst>
                <a:ext uri="{FF2B5EF4-FFF2-40B4-BE49-F238E27FC236}">
                  <a16:creationId xmlns:a16="http://schemas.microsoft.com/office/drawing/2014/main" id="{E089C1BA-406C-49E4-B781-7E0208327630}"/>
                </a:ext>
              </a:extLst>
            </p:cNvPr>
            <p:cNvPicPr>
              <a:picLocks noChangeAspect="1"/>
            </p:cNvPicPr>
            <p:nvPr/>
          </p:nvPicPr>
          <p:blipFill>
            <a:blip r:embed="rId5"/>
            <a:stretch>
              <a:fillRect/>
            </a:stretch>
          </p:blipFill>
          <p:spPr>
            <a:xfrm>
              <a:off x="65340" y="2054428"/>
              <a:ext cx="3848777" cy="2699490"/>
            </a:xfrm>
            <a:prstGeom prst="rect">
              <a:avLst/>
            </a:prstGeom>
          </p:spPr>
        </p:pic>
        <p:sp>
          <p:nvSpPr>
            <p:cNvPr id="5" name="矩形 4">
              <a:extLst>
                <a:ext uri="{FF2B5EF4-FFF2-40B4-BE49-F238E27FC236}">
                  <a16:creationId xmlns:a16="http://schemas.microsoft.com/office/drawing/2014/main" id="{64234492-0394-4F55-858C-FB7F3FFE61A5}"/>
                </a:ext>
              </a:extLst>
            </p:cNvPr>
            <p:cNvSpPr/>
            <p:nvPr/>
          </p:nvSpPr>
          <p:spPr>
            <a:xfrm>
              <a:off x="67112" y="4219662"/>
              <a:ext cx="243281" cy="234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0860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61</a:t>
            </a:fld>
            <a:endParaRPr lang="zh-TW" altLang="en-US"/>
          </a:p>
        </p:txBody>
      </p:sp>
      <p:sp>
        <p:nvSpPr>
          <p:cNvPr id="6" name="矩形 5"/>
          <p:cNvSpPr/>
          <p:nvPr/>
        </p:nvSpPr>
        <p:spPr>
          <a:xfrm>
            <a:off x="0" y="82434"/>
            <a:ext cx="12191999"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is Exported to Cytoplasm by YTHDC1</a:t>
            </a:r>
            <a:endParaRPr lang="zh-TW" altLang="en-US" sz="2400" b="1" dirty="0">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8EA607A5-4CFB-4F27-8454-97361A4325B3}"/>
              </a:ext>
            </a:extLst>
          </p:cNvPr>
          <p:cNvGrpSpPr/>
          <p:nvPr/>
        </p:nvGrpSpPr>
        <p:grpSpPr>
          <a:xfrm>
            <a:off x="0" y="0"/>
            <a:ext cx="1800000" cy="540000"/>
            <a:chOff x="1486249" y="1822052"/>
            <a:chExt cx="1794295" cy="511612"/>
          </a:xfrm>
        </p:grpSpPr>
        <p:sp>
          <p:nvSpPr>
            <p:cNvPr id="14" name="矩形 13">
              <a:extLst>
                <a:ext uri="{FF2B5EF4-FFF2-40B4-BE49-F238E27FC236}">
                  <a16:creationId xmlns:a16="http://schemas.microsoft.com/office/drawing/2014/main" id="{076CB4DB-B56F-4CDD-8D3C-02351EC7DD98}"/>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7423CF64-3001-44E2-985B-88067CA06373}"/>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16" name="圖片 15">
            <a:extLst>
              <a:ext uri="{FF2B5EF4-FFF2-40B4-BE49-F238E27FC236}">
                <a16:creationId xmlns:a16="http://schemas.microsoft.com/office/drawing/2014/main" id="{8C7A08BC-B714-4D40-9D18-F149626D7ADE}"/>
              </a:ext>
            </a:extLst>
          </p:cNvPr>
          <p:cNvPicPr>
            <a:picLocks noChangeAspect="1"/>
          </p:cNvPicPr>
          <p:nvPr/>
        </p:nvPicPr>
        <p:blipFill>
          <a:blip r:embed="rId3"/>
          <a:stretch>
            <a:fillRect/>
          </a:stretch>
        </p:blipFill>
        <p:spPr>
          <a:xfrm>
            <a:off x="3590234" y="741576"/>
            <a:ext cx="3406287" cy="2558952"/>
          </a:xfrm>
          <a:prstGeom prst="rect">
            <a:avLst/>
          </a:prstGeom>
        </p:spPr>
      </p:pic>
      <p:pic>
        <p:nvPicPr>
          <p:cNvPr id="12" name="圖片 11">
            <a:extLst>
              <a:ext uri="{FF2B5EF4-FFF2-40B4-BE49-F238E27FC236}">
                <a16:creationId xmlns:a16="http://schemas.microsoft.com/office/drawing/2014/main" id="{E5269287-54C3-4C66-B656-DF73CF545436}"/>
              </a:ext>
            </a:extLst>
          </p:cNvPr>
          <p:cNvPicPr>
            <a:picLocks noChangeAspect="1"/>
          </p:cNvPicPr>
          <p:nvPr/>
        </p:nvPicPr>
        <p:blipFill>
          <a:blip r:embed="rId4"/>
          <a:stretch>
            <a:fillRect/>
          </a:stretch>
        </p:blipFill>
        <p:spPr>
          <a:xfrm>
            <a:off x="1824991" y="3264509"/>
            <a:ext cx="4053803" cy="3339737"/>
          </a:xfrm>
          <a:prstGeom prst="rect">
            <a:avLst/>
          </a:prstGeom>
        </p:spPr>
      </p:pic>
      <p:pic>
        <p:nvPicPr>
          <p:cNvPr id="17" name="圖片 16">
            <a:extLst>
              <a:ext uri="{FF2B5EF4-FFF2-40B4-BE49-F238E27FC236}">
                <a16:creationId xmlns:a16="http://schemas.microsoft.com/office/drawing/2014/main" id="{256E5CC6-2711-473B-9924-0E8C45B9CFF7}"/>
              </a:ext>
            </a:extLst>
          </p:cNvPr>
          <p:cNvPicPr>
            <a:picLocks noChangeAspect="1"/>
          </p:cNvPicPr>
          <p:nvPr/>
        </p:nvPicPr>
        <p:blipFill>
          <a:blip r:embed="rId5"/>
          <a:stretch>
            <a:fillRect/>
          </a:stretch>
        </p:blipFill>
        <p:spPr>
          <a:xfrm>
            <a:off x="8073858" y="769245"/>
            <a:ext cx="1977620" cy="2738243"/>
          </a:xfrm>
          <a:prstGeom prst="rect">
            <a:avLst/>
          </a:prstGeom>
        </p:spPr>
      </p:pic>
      <p:pic>
        <p:nvPicPr>
          <p:cNvPr id="18" name="圖片 17">
            <a:extLst>
              <a:ext uri="{FF2B5EF4-FFF2-40B4-BE49-F238E27FC236}">
                <a16:creationId xmlns:a16="http://schemas.microsoft.com/office/drawing/2014/main" id="{35664B24-A297-40A7-A169-75C2500390ED}"/>
              </a:ext>
            </a:extLst>
          </p:cNvPr>
          <p:cNvPicPr>
            <a:picLocks noChangeAspect="1"/>
          </p:cNvPicPr>
          <p:nvPr/>
        </p:nvPicPr>
        <p:blipFill>
          <a:blip r:embed="rId6"/>
          <a:stretch>
            <a:fillRect/>
          </a:stretch>
        </p:blipFill>
        <p:spPr>
          <a:xfrm>
            <a:off x="6488783" y="3423013"/>
            <a:ext cx="4609071" cy="3022730"/>
          </a:xfrm>
          <a:prstGeom prst="rect">
            <a:avLst/>
          </a:prstGeom>
        </p:spPr>
      </p:pic>
      <p:grpSp>
        <p:nvGrpSpPr>
          <p:cNvPr id="20" name="群組 19">
            <a:extLst>
              <a:ext uri="{FF2B5EF4-FFF2-40B4-BE49-F238E27FC236}">
                <a16:creationId xmlns:a16="http://schemas.microsoft.com/office/drawing/2014/main" id="{DB0D5BA7-A3CB-4B7A-9CB0-82E9AF3FFE90}"/>
              </a:ext>
            </a:extLst>
          </p:cNvPr>
          <p:cNvGrpSpPr/>
          <p:nvPr/>
        </p:nvGrpSpPr>
        <p:grpSpPr>
          <a:xfrm>
            <a:off x="1025405" y="852636"/>
            <a:ext cx="2449363" cy="2287003"/>
            <a:chOff x="377359" y="1177070"/>
            <a:chExt cx="2695951" cy="2438740"/>
          </a:xfrm>
        </p:grpSpPr>
        <p:pic>
          <p:nvPicPr>
            <p:cNvPr id="7" name="圖片 6">
              <a:extLst>
                <a:ext uri="{FF2B5EF4-FFF2-40B4-BE49-F238E27FC236}">
                  <a16:creationId xmlns:a16="http://schemas.microsoft.com/office/drawing/2014/main" id="{317AC582-569C-4DB3-92E8-5B8DD6BA23A5}"/>
                </a:ext>
              </a:extLst>
            </p:cNvPr>
            <p:cNvPicPr>
              <a:picLocks noChangeAspect="1"/>
            </p:cNvPicPr>
            <p:nvPr/>
          </p:nvPicPr>
          <p:blipFill>
            <a:blip r:embed="rId7"/>
            <a:stretch>
              <a:fillRect/>
            </a:stretch>
          </p:blipFill>
          <p:spPr>
            <a:xfrm>
              <a:off x="377359" y="1177070"/>
              <a:ext cx="2695951" cy="2438740"/>
            </a:xfrm>
            <a:prstGeom prst="rect">
              <a:avLst/>
            </a:prstGeom>
          </p:spPr>
        </p:pic>
        <p:sp>
          <p:nvSpPr>
            <p:cNvPr id="19" name="矩形 18">
              <a:extLst>
                <a:ext uri="{FF2B5EF4-FFF2-40B4-BE49-F238E27FC236}">
                  <a16:creationId xmlns:a16="http://schemas.microsoft.com/office/drawing/2014/main" id="{90A8DBA8-322F-43D2-AC54-A3C8D941BE3D}"/>
                </a:ext>
              </a:extLst>
            </p:cNvPr>
            <p:cNvSpPr/>
            <p:nvPr/>
          </p:nvSpPr>
          <p:spPr>
            <a:xfrm>
              <a:off x="2776756" y="1177070"/>
              <a:ext cx="296554" cy="33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pic>
        <p:nvPicPr>
          <p:cNvPr id="21" name="圖片 20">
            <a:extLst>
              <a:ext uri="{FF2B5EF4-FFF2-40B4-BE49-F238E27FC236}">
                <a16:creationId xmlns:a16="http://schemas.microsoft.com/office/drawing/2014/main" id="{90BBE31C-DA1B-41E5-AC35-DFF26D9D5367}"/>
              </a:ext>
            </a:extLst>
          </p:cNvPr>
          <p:cNvPicPr>
            <a:picLocks noChangeAspect="1"/>
          </p:cNvPicPr>
          <p:nvPr/>
        </p:nvPicPr>
        <p:blipFill>
          <a:blip r:embed="rId8"/>
          <a:stretch>
            <a:fillRect/>
          </a:stretch>
        </p:blipFill>
        <p:spPr>
          <a:xfrm>
            <a:off x="8014066" y="784359"/>
            <a:ext cx="162410" cy="264985"/>
          </a:xfrm>
          <a:prstGeom prst="rect">
            <a:avLst/>
          </a:prstGeom>
        </p:spPr>
      </p:pic>
      <p:sp>
        <p:nvSpPr>
          <p:cNvPr id="2" name="文字方塊 1">
            <a:extLst>
              <a:ext uri="{FF2B5EF4-FFF2-40B4-BE49-F238E27FC236}">
                <a16:creationId xmlns:a16="http://schemas.microsoft.com/office/drawing/2014/main" id="{B9B8D743-83FE-4DA1-9BC8-A09719F276C9}"/>
              </a:ext>
            </a:extLst>
          </p:cNvPr>
          <p:cNvSpPr txBox="1"/>
          <p:nvPr/>
        </p:nvSpPr>
        <p:spPr>
          <a:xfrm>
            <a:off x="10686460" y="1385631"/>
            <a:ext cx="1505540" cy="646331"/>
          </a:xfrm>
          <a:prstGeom prst="rect">
            <a:avLst/>
          </a:prstGeom>
          <a:noFill/>
        </p:spPr>
        <p:txBody>
          <a:bodyPr wrap="none" rtlCol="0">
            <a:spAutoFit/>
          </a:bodyPr>
          <a:lstStyle/>
          <a:p>
            <a:r>
              <a:rPr lang="en-US" altLang="zh-TW" dirty="0"/>
              <a:t>dCas13-NLS</a:t>
            </a:r>
          </a:p>
          <a:p>
            <a:r>
              <a:rPr lang="en-US" altLang="zh-TW" dirty="0"/>
              <a:t>information</a:t>
            </a:r>
            <a:endParaRPr lang="zh-TW" altLang="en-US" dirty="0"/>
          </a:p>
        </p:txBody>
      </p:sp>
      <p:sp>
        <p:nvSpPr>
          <p:cNvPr id="22" name="矩形 21">
            <a:extLst>
              <a:ext uri="{FF2B5EF4-FFF2-40B4-BE49-F238E27FC236}">
                <a16:creationId xmlns:a16="http://schemas.microsoft.com/office/drawing/2014/main" id="{4D1B715D-C3FF-4513-97B5-47F26CF31807}"/>
              </a:ext>
            </a:extLst>
          </p:cNvPr>
          <p:cNvSpPr/>
          <p:nvPr/>
        </p:nvSpPr>
        <p:spPr>
          <a:xfrm>
            <a:off x="0" y="6551450"/>
            <a:ext cx="3649983"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sz="1400" dirty="0">
                <a:latin typeface="Arial" panose="020B0604020202020204" pitchFamily="34" charset="0"/>
                <a:cs typeface="Arial" panose="020B0604020202020204" pitchFamily="34" charset="0"/>
              </a:rPr>
              <a:t>ALKBH5: m</a:t>
            </a:r>
            <a:r>
              <a:rPr lang="en-US" altLang="zh-TW" sz="1400" baseline="30000" dirty="0">
                <a:latin typeface="Arial" panose="020B0604020202020204" pitchFamily="34" charset="0"/>
                <a:cs typeface="Arial" panose="020B0604020202020204" pitchFamily="34" charset="0"/>
              </a:rPr>
              <a:t>6</a:t>
            </a:r>
            <a:r>
              <a:rPr lang="en-US" altLang="zh-TW" sz="1400" dirty="0">
                <a:latin typeface="Arial" panose="020B0604020202020204" pitchFamily="34" charset="0"/>
                <a:cs typeface="Arial" panose="020B0604020202020204" pitchFamily="34" charset="0"/>
              </a:rPr>
              <a:t>A Demethylase</a:t>
            </a:r>
          </a:p>
        </p:txBody>
      </p:sp>
    </p:spTree>
    <p:extLst>
      <p:ext uri="{BB962C8B-B14F-4D97-AF65-F5344CB8AC3E}">
        <p14:creationId xmlns:p14="http://schemas.microsoft.com/office/powerpoint/2010/main" val="209790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62</a:t>
            </a:fld>
            <a:endParaRPr lang="zh-TW" altLang="en-US"/>
          </a:p>
        </p:txBody>
      </p:sp>
      <p:pic>
        <p:nvPicPr>
          <p:cNvPr id="3" name="圖片 2">
            <a:extLst>
              <a:ext uri="{FF2B5EF4-FFF2-40B4-BE49-F238E27FC236}">
                <a16:creationId xmlns:a16="http://schemas.microsoft.com/office/drawing/2014/main" id="{84C15083-B305-446F-8CB5-56BD0C79EEBE}"/>
              </a:ext>
            </a:extLst>
          </p:cNvPr>
          <p:cNvPicPr>
            <a:picLocks noChangeAspect="1"/>
          </p:cNvPicPr>
          <p:nvPr/>
        </p:nvPicPr>
        <p:blipFill>
          <a:blip r:embed="rId3"/>
          <a:stretch>
            <a:fillRect/>
          </a:stretch>
        </p:blipFill>
        <p:spPr>
          <a:xfrm>
            <a:off x="148579" y="830337"/>
            <a:ext cx="11669893" cy="5868563"/>
          </a:xfrm>
          <a:prstGeom prst="rect">
            <a:avLst/>
          </a:prstGeom>
        </p:spPr>
      </p:pic>
      <p:grpSp>
        <p:nvGrpSpPr>
          <p:cNvPr id="7" name="群組 6">
            <a:extLst>
              <a:ext uri="{FF2B5EF4-FFF2-40B4-BE49-F238E27FC236}">
                <a16:creationId xmlns:a16="http://schemas.microsoft.com/office/drawing/2014/main" id="{7329C359-265F-430B-A7BA-E05C73BB5AC6}"/>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18A8D148-83A0-440E-A58D-72ABFF8998E8}"/>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C8B8C0FB-157C-47EC-BCAA-3FEBEFE65C1A}"/>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2" name="矩形 11">
            <a:extLst>
              <a:ext uri="{FF2B5EF4-FFF2-40B4-BE49-F238E27FC236}">
                <a16:creationId xmlns:a16="http://schemas.microsoft.com/office/drawing/2014/main" id="{F8848DDC-B35A-41F1-AAEA-D1991C48BD82}"/>
              </a:ext>
            </a:extLst>
          </p:cNvPr>
          <p:cNvSpPr/>
          <p:nvPr/>
        </p:nvSpPr>
        <p:spPr>
          <a:xfrm>
            <a:off x="467412" y="78335"/>
            <a:ext cx="11724587"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Downregulates </a:t>
            </a:r>
            <a:r>
              <a:rPr lang="en-US" altLang="zh-TW" sz="2400" b="1" i="1" dirty="0">
                <a:latin typeface="Arial" panose="020B0604020202020204" pitchFamily="34" charset="0"/>
                <a:cs typeface="Arial" panose="020B0604020202020204" pitchFamily="34" charset="0"/>
              </a:rPr>
              <a:t>CDKN2A</a:t>
            </a:r>
            <a:r>
              <a:rPr lang="en-US" altLang="zh-TW" sz="2400" b="1" dirty="0">
                <a:latin typeface="Arial" panose="020B0604020202020204" pitchFamily="34" charset="0"/>
                <a:cs typeface="Arial" panose="020B0604020202020204" pitchFamily="34" charset="0"/>
              </a:rPr>
              <a:t> mRNA by Direct Binding</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0980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63</a:t>
            </a:fld>
            <a:endParaRPr lang="zh-TW" altLang="en-US"/>
          </a:p>
        </p:txBody>
      </p:sp>
      <p:sp>
        <p:nvSpPr>
          <p:cNvPr id="7" name="矩形 6"/>
          <p:cNvSpPr/>
          <p:nvPr/>
        </p:nvSpPr>
        <p:spPr>
          <a:xfrm>
            <a:off x="1719743" y="86440"/>
            <a:ext cx="10472256"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Accelerates the Decay of </a:t>
            </a:r>
            <a:r>
              <a:rPr lang="en-US" altLang="zh-TW" sz="2400" b="1" i="1" dirty="0">
                <a:latin typeface="Arial" panose="020B0604020202020204" pitchFamily="34" charset="0"/>
                <a:cs typeface="Arial" panose="020B0604020202020204" pitchFamily="34" charset="0"/>
              </a:rPr>
              <a:t>CDKN2A</a:t>
            </a:r>
            <a:r>
              <a:rPr lang="en-US" altLang="zh-TW" sz="2400" b="1" dirty="0">
                <a:latin typeface="Arial" panose="020B0604020202020204" pitchFamily="34" charset="0"/>
                <a:cs typeface="Arial" panose="020B0604020202020204" pitchFamily="34" charset="0"/>
              </a:rPr>
              <a:t> by Recruitment of YTHDF2</a:t>
            </a:r>
            <a:endParaRPr lang="zh-TW" altLang="en-US" sz="2400" b="1" dirty="0">
              <a:latin typeface="Arial" panose="020B0604020202020204" pitchFamily="34" charset="0"/>
              <a:cs typeface="Arial" panose="020B0604020202020204" pitchFamily="34" charset="0"/>
            </a:endParaRPr>
          </a:p>
        </p:txBody>
      </p:sp>
      <p:grpSp>
        <p:nvGrpSpPr>
          <p:cNvPr id="8" name="群組 7">
            <a:extLst>
              <a:ext uri="{FF2B5EF4-FFF2-40B4-BE49-F238E27FC236}">
                <a16:creationId xmlns:a16="http://schemas.microsoft.com/office/drawing/2014/main" id="{A30B9D8E-A732-4A8C-BE6C-EBACBF2827BC}"/>
              </a:ext>
            </a:extLst>
          </p:cNvPr>
          <p:cNvGrpSpPr/>
          <p:nvPr/>
        </p:nvGrpSpPr>
        <p:grpSpPr>
          <a:xfrm>
            <a:off x="0" y="0"/>
            <a:ext cx="1800000" cy="540000"/>
            <a:chOff x="1486249" y="1822052"/>
            <a:chExt cx="1794295" cy="511612"/>
          </a:xfrm>
        </p:grpSpPr>
        <p:sp>
          <p:nvSpPr>
            <p:cNvPr id="9" name="矩形 8">
              <a:extLst>
                <a:ext uri="{FF2B5EF4-FFF2-40B4-BE49-F238E27FC236}">
                  <a16:creationId xmlns:a16="http://schemas.microsoft.com/office/drawing/2014/main" id="{CD1D34E5-D979-40D8-8F38-3C3D533331D7}"/>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195974B0-58ED-45B5-A2CB-B603C59CDD60}"/>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5" name="矩形: 圓角 14">
            <a:extLst>
              <a:ext uri="{FF2B5EF4-FFF2-40B4-BE49-F238E27FC236}">
                <a16:creationId xmlns:a16="http://schemas.microsoft.com/office/drawing/2014/main" id="{80066283-E16A-4434-B7C5-C9A3BD16A4AD}"/>
              </a:ext>
            </a:extLst>
          </p:cNvPr>
          <p:cNvSpPr/>
          <p:nvPr/>
        </p:nvSpPr>
        <p:spPr>
          <a:xfrm>
            <a:off x="2769305" y="939348"/>
            <a:ext cx="1225896"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MS2-RIP</a:t>
            </a:r>
            <a:endParaRPr lang="zh-TW" altLang="en-US" b="1" dirty="0">
              <a:solidFill>
                <a:sysClr val="windowText" lastClr="000000"/>
              </a:solidFill>
              <a:latin typeface="Arial" panose="020B0604020202020204" pitchFamily="34" charset="0"/>
              <a:cs typeface="Arial" panose="020B0604020202020204" pitchFamily="34" charset="0"/>
            </a:endParaRPr>
          </a:p>
        </p:txBody>
      </p:sp>
      <p:grpSp>
        <p:nvGrpSpPr>
          <p:cNvPr id="4" name="群組 3">
            <a:extLst>
              <a:ext uri="{FF2B5EF4-FFF2-40B4-BE49-F238E27FC236}">
                <a16:creationId xmlns:a16="http://schemas.microsoft.com/office/drawing/2014/main" id="{814321CC-A67B-4C09-98B3-4F38F91CCAAE}"/>
              </a:ext>
            </a:extLst>
          </p:cNvPr>
          <p:cNvGrpSpPr/>
          <p:nvPr/>
        </p:nvGrpSpPr>
        <p:grpSpPr>
          <a:xfrm>
            <a:off x="812039" y="1627463"/>
            <a:ext cx="4730930" cy="4341303"/>
            <a:chOff x="470244" y="1585518"/>
            <a:chExt cx="4730930" cy="4341303"/>
          </a:xfrm>
        </p:grpSpPr>
        <p:pic>
          <p:nvPicPr>
            <p:cNvPr id="2" name="圖片 1">
              <a:extLst>
                <a:ext uri="{FF2B5EF4-FFF2-40B4-BE49-F238E27FC236}">
                  <a16:creationId xmlns:a16="http://schemas.microsoft.com/office/drawing/2014/main" id="{542CAE85-F8D0-4FB2-8EEF-9522A8401F21}"/>
                </a:ext>
              </a:extLst>
            </p:cNvPr>
            <p:cNvPicPr>
              <a:picLocks noChangeAspect="1"/>
            </p:cNvPicPr>
            <p:nvPr/>
          </p:nvPicPr>
          <p:blipFill>
            <a:blip r:embed="rId3"/>
            <a:stretch>
              <a:fillRect/>
            </a:stretch>
          </p:blipFill>
          <p:spPr>
            <a:xfrm>
              <a:off x="470244" y="1585518"/>
              <a:ext cx="4708096" cy="4341303"/>
            </a:xfrm>
            <a:prstGeom prst="rect">
              <a:avLst/>
            </a:prstGeom>
          </p:spPr>
        </p:pic>
        <p:sp>
          <p:nvSpPr>
            <p:cNvPr id="3" name="矩形 2">
              <a:extLst>
                <a:ext uri="{FF2B5EF4-FFF2-40B4-BE49-F238E27FC236}">
                  <a16:creationId xmlns:a16="http://schemas.microsoft.com/office/drawing/2014/main" id="{32C1C30D-8F58-4B1A-A2E8-C3F5F382C8B5}"/>
                </a:ext>
              </a:extLst>
            </p:cNvPr>
            <p:cNvSpPr/>
            <p:nvPr/>
          </p:nvSpPr>
          <p:spPr>
            <a:xfrm>
              <a:off x="4941116" y="1652631"/>
              <a:ext cx="260058" cy="2617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12" name="群組 11">
            <a:extLst>
              <a:ext uri="{FF2B5EF4-FFF2-40B4-BE49-F238E27FC236}">
                <a16:creationId xmlns:a16="http://schemas.microsoft.com/office/drawing/2014/main" id="{F2C27E72-AFF0-46D2-BD38-E1E35B6A8F38}"/>
              </a:ext>
            </a:extLst>
          </p:cNvPr>
          <p:cNvGrpSpPr/>
          <p:nvPr/>
        </p:nvGrpSpPr>
        <p:grpSpPr>
          <a:xfrm>
            <a:off x="5830349" y="2251164"/>
            <a:ext cx="5667058" cy="3093900"/>
            <a:chOff x="5830349" y="2251164"/>
            <a:chExt cx="5667058" cy="3093900"/>
          </a:xfrm>
        </p:grpSpPr>
        <p:pic>
          <p:nvPicPr>
            <p:cNvPr id="5" name="圖片 4">
              <a:extLst>
                <a:ext uri="{FF2B5EF4-FFF2-40B4-BE49-F238E27FC236}">
                  <a16:creationId xmlns:a16="http://schemas.microsoft.com/office/drawing/2014/main" id="{FF1CAA79-13AC-48D9-9519-C00369C4F170}"/>
                </a:ext>
              </a:extLst>
            </p:cNvPr>
            <p:cNvPicPr>
              <a:picLocks noChangeAspect="1"/>
            </p:cNvPicPr>
            <p:nvPr/>
          </p:nvPicPr>
          <p:blipFill>
            <a:blip r:embed="rId4"/>
            <a:stretch>
              <a:fillRect/>
            </a:stretch>
          </p:blipFill>
          <p:spPr>
            <a:xfrm>
              <a:off x="5953388" y="2251164"/>
              <a:ext cx="5544019" cy="3093900"/>
            </a:xfrm>
            <a:prstGeom prst="rect">
              <a:avLst/>
            </a:prstGeom>
          </p:spPr>
        </p:pic>
        <p:sp>
          <p:nvSpPr>
            <p:cNvPr id="6" name="矩形 5">
              <a:extLst>
                <a:ext uri="{FF2B5EF4-FFF2-40B4-BE49-F238E27FC236}">
                  <a16:creationId xmlns:a16="http://schemas.microsoft.com/office/drawing/2014/main" id="{5AD36230-64EA-4BB3-8683-F1B35493FE09}"/>
                </a:ext>
              </a:extLst>
            </p:cNvPr>
            <p:cNvSpPr/>
            <p:nvPr/>
          </p:nvSpPr>
          <p:spPr>
            <a:xfrm>
              <a:off x="5830349" y="2424418"/>
              <a:ext cx="377504" cy="318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59224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64</a:t>
            </a:fld>
            <a:endParaRPr lang="zh-TW" altLang="en-US"/>
          </a:p>
        </p:txBody>
      </p:sp>
      <p:sp>
        <p:nvSpPr>
          <p:cNvPr id="6" name="矩形 5"/>
          <p:cNvSpPr/>
          <p:nvPr/>
        </p:nvSpPr>
        <p:spPr>
          <a:xfrm>
            <a:off x="467412" y="78335"/>
            <a:ext cx="11724587"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Downregulates </a:t>
            </a:r>
            <a:r>
              <a:rPr lang="en-US" altLang="zh-TW" sz="2400" b="1" i="1" dirty="0">
                <a:latin typeface="Arial" panose="020B0604020202020204" pitchFamily="34" charset="0"/>
                <a:cs typeface="Arial" panose="020B0604020202020204" pitchFamily="34" charset="0"/>
              </a:rPr>
              <a:t>CDKN2A</a:t>
            </a:r>
            <a:r>
              <a:rPr lang="en-US" altLang="zh-TW" sz="2400" b="1" dirty="0">
                <a:latin typeface="Arial" panose="020B0604020202020204" pitchFamily="34" charset="0"/>
                <a:cs typeface="Arial" panose="020B0604020202020204" pitchFamily="34" charset="0"/>
              </a:rPr>
              <a:t> mRNA by Direct Binding</a:t>
            </a:r>
            <a:endParaRPr lang="zh-TW" altLang="en-US" sz="2400" b="1" dirty="0">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795B845C-1EBD-436C-9E80-71D10B5682E3}"/>
              </a:ext>
            </a:extLst>
          </p:cNvPr>
          <p:cNvPicPr>
            <a:picLocks noChangeAspect="1"/>
          </p:cNvPicPr>
          <p:nvPr/>
        </p:nvPicPr>
        <p:blipFill>
          <a:blip r:embed="rId3"/>
          <a:stretch>
            <a:fillRect/>
          </a:stretch>
        </p:blipFill>
        <p:spPr>
          <a:xfrm>
            <a:off x="239724" y="1030471"/>
            <a:ext cx="11712551" cy="5029281"/>
          </a:xfrm>
          <a:prstGeom prst="rect">
            <a:avLst/>
          </a:prstGeom>
        </p:spPr>
      </p:pic>
      <p:sp>
        <p:nvSpPr>
          <p:cNvPr id="4" name="文字方塊 3">
            <a:extLst>
              <a:ext uri="{FF2B5EF4-FFF2-40B4-BE49-F238E27FC236}">
                <a16:creationId xmlns:a16="http://schemas.microsoft.com/office/drawing/2014/main" id="{98DC3DF2-0356-4CBC-A60D-E6D166160CF6}"/>
              </a:ext>
            </a:extLst>
          </p:cNvPr>
          <p:cNvSpPr txBox="1"/>
          <p:nvPr/>
        </p:nvSpPr>
        <p:spPr>
          <a:xfrm>
            <a:off x="0" y="6550223"/>
            <a:ext cx="5839804" cy="307777"/>
          </a:xfrm>
          <a:prstGeom prst="rect">
            <a:avLst/>
          </a:prstGeom>
          <a:noFill/>
        </p:spPr>
        <p:txBody>
          <a:bodyPr wrap="none" rtlCol="0">
            <a:spAutoFit/>
          </a:bodyPr>
          <a:lstStyle/>
          <a:p>
            <a:r>
              <a:rPr lang="en-US" altLang="zh-TW" sz="1400" dirty="0">
                <a:latin typeface="Arial" panose="020B0604020202020204" pitchFamily="34" charset="0"/>
                <a:cs typeface="Arial" panose="020B0604020202020204" pitchFamily="34" charset="0"/>
              </a:rPr>
              <a:t>CDNK2A : cyclin-dependent kinase inhibitor 2A, inhibit cell proliferation.</a:t>
            </a:r>
          </a:p>
        </p:txBody>
      </p:sp>
      <p:grpSp>
        <p:nvGrpSpPr>
          <p:cNvPr id="8" name="群組 7">
            <a:extLst>
              <a:ext uri="{FF2B5EF4-FFF2-40B4-BE49-F238E27FC236}">
                <a16:creationId xmlns:a16="http://schemas.microsoft.com/office/drawing/2014/main" id="{6FAC1B6D-D874-43BB-9D2B-8CDBB39BF309}"/>
              </a:ext>
            </a:extLst>
          </p:cNvPr>
          <p:cNvGrpSpPr/>
          <p:nvPr/>
        </p:nvGrpSpPr>
        <p:grpSpPr>
          <a:xfrm>
            <a:off x="0" y="0"/>
            <a:ext cx="1800000" cy="540000"/>
            <a:chOff x="1486249" y="1822052"/>
            <a:chExt cx="1794295" cy="511612"/>
          </a:xfrm>
        </p:grpSpPr>
        <p:sp>
          <p:nvSpPr>
            <p:cNvPr id="9" name="矩形 8">
              <a:extLst>
                <a:ext uri="{FF2B5EF4-FFF2-40B4-BE49-F238E27FC236}">
                  <a16:creationId xmlns:a16="http://schemas.microsoft.com/office/drawing/2014/main" id="{5A2CCA6D-3ABC-4984-BC85-D3FE0DB82089}"/>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DC48C31F-ACD7-4983-BD68-B896C7841D83}"/>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1930573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65</a:t>
            </a:fld>
            <a:endParaRPr lang="zh-TW" altLang="en-US"/>
          </a:p>
        </p:txBody>
      </p:sp>
      <p:pic>
        <p:nvPicPr>
          <p:cNvPr id="2" name="圖片 1">
            <a:extLst>
              <a:ext uri="{FF2B5EF4-FFF2-40B4-BE49-F238E27FC236}">
                <a16:creationId xmlns:a16="http://schemas.microsoft.com/office/drawing/2014/main" id="{35FBD238-C789-44DB-A832-5C8B36D1F6DD}"/>
              </a:ext>
            </a:extLst>
          </p:cNvPr>
          <p:cNvPicPr>
            <a:picLocks noChangeAspect="1"/>
          </p:cNvPicPr>
          <p:nvPr/>
        </p:nvPicPr>
        <p:blipFill>
          <a:blip r:embed="rId3"/>
          <a:stretch>
            <a:fillRect/>
          </a:stretch>
        </p:blipFill>
        <p:spPr>
          <a:xfrm>
            <a:off x="513241" y="1260776"/>
            <a:ext cx="11084528" cy="5363481"/>
          </a:xfrm>
          <a:prstGeom prst="rect">
            <a:avLst/>
          </a:prstGeom>
        </p:spPr>
      </p:pic>
      <p:grpSp>
        <p:nvGrpSpPr>
          <p:cNvPr id="7" name="群組 6">
            <a:extLst>
              <a:ext uri="{FF2B5EF4-FFF2-40B4-BE49-F238E27FC236}">
                <a16:creationId xmlns:a16="http://schemas.microsoft.com/office/drawing/2014/main" id="{CCADFCF5-7244-4046-8DB8-509E487B84F0}"/>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36398552-D16D-4FEF-86A3-FCE26E96174E}"/>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3AEA7E13-D91B-4C11-8FBA-FC506E9ED821}"/>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2" name="矩形 11">
            <a:extLst>
              <a:ext uri="{FF2B5EF4-FFF2-40B4-BE49-F238E27FC236}">
                <a16:creationId xmlns:a16="http://schemas.microsoft.com/office/drawing/2014/main" id="{65D908DF-1DBA-49D9-89FF-C908742A5A02}"/>
              </a:ext>
            </a:extLst>
          </p:cNvPr>
          <p:cNvSpPr/>
          <p:nvPr/>
        </p:nvSpPr>
        <p:spPr>
          <a:xfrm>
            <a:off x="1719743" y="86440"/>
            <a:ext cx="10472256"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Accelerates the Decay of </a:t>
            </a:r>
            <a:r>
              <a:rPr lang="en-US" altLang="zh-TW" sz="2400" b="1" i="1" dirty="0">
                <a:latin typeface="Arial" panose="020B0604020202020204" pitchFamily="34" charset="0"/>
                <a:cs typeface="Arial" panose="020B0604020202020204" pitchFamily="34" charset="0"/>
              </a:rPr>
              <a:t>CDKN2A</a:t>
            </a:r>
            <a:r>
              <a:rPr lang="en-US" altLang="zh-TW" sz="2400" b="1" dirty="0">
                <a:latin typeface="Arial" panose="020B0604020202020204" pitchFamily="34" charset="0"/>
                <a:cs typeface="Arial" panose="020B0604020202020204" pitchFamily="34" charset="0"/>
              </a:rPr>
              <a:t> by Recruitment of YTHDF2</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464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66</a:t>
            </a:fld>
            <a:endParaRPr lang="zh-TW" altLang="en-US"/>
          </a:p>
        </p:txBody>
      </p:sp>
      <p:sp>
        <p:nvSpPr>
          <p:cNvPr id="6" name="矩形 5"/>
          <p:cNvSpPr/>
          <p:nvPr/>
        </p:nvSpPr>
        <p:spPr>
          <a:xfrm>
            <a:off x="2298192" y="92124"/>
            <a:ext cx="7595616"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functions as a </a:t>
            </a:r>
            <a:r>
              <a:rPr lang="en-US" altLang="zh-TW" sz="2400" b="1" dirty="0" err="1">
                <a:latin typeface="Arial" panose="020B0604020202020204" pitchFamily="34" charset="0"/>
                <a:cs typeface="Arial" panose="020B0604020202020204" pitchFamily="34" charset="0"/>
              </a:rPr>
              <a:t>ceRNA</a:t>
            </a:r>
            <a:r>
              <a:rPr lang="en-US" altLang="zh-TW" sz="2400" b="1" dirty="0">
                <a:latin typeface="Arial" panose="020B0604020202020204" pitchFamily="34" charset="0"/>
                <a:cs typeface="Arial" panose="020B0604020202020204" pitchFamily="34" charset="0"/>
              </a:rPr>
              <a:t> to sponge </a:t>
            </a:r>
            <a:r>
              <a:rPr lang="en-US" altLang="zh-TW" sz="2400" b="1" i="1" dirty="0">
                <a:latin typeface="Arial" panose="020B0604020202020204" pitchFamily="34" charset="0"/>
                <a:cs typeface="Arial" panose="020B0604020202020204" pitchFamily="34" charset="0"/>
              </a:rPr>
              <a:t>miR-1197</a:t>
            </a:r>
            <a:endParaRPr lang="zh-TW" altLang="en-US" sz="2400" b="1" i="1" dirty="0">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BD180A55-F276-4AD1-BE6C-11A2FB88E19A}"/>
              </a:ext>
            </a:extLst>
          </p:cNvPr>
          <p:cNvPicPr>
            <a:picLocks noChangeAspect="1"/>
          </p:cNvPicPr>
          <p:nvPr/>
        </p:nvPicPr>
        <p:blipFill>
          <a:blip r:embed="rId3"/>
          <a:stretch>
            <a:fillRect/>
          </a:stretch>
        </p:blipFill>
        <p:spPr>
          <a:xfrm>
            <a:off x="507388" y="1287783"/>
            <a:ext cx="11479227" cy="5306165"/>
          </a:xfrm>
          <a:prstGeom prst="rect">
            <a:avLst/>
          </a:prstGeom>
        </p:spPr>
      </p:pic>
      <p:grpSp>
        <p:nvGrpSpPr>
          <p:cNvPr id="7" name="群組 6">
            <a:extLst>
              <a:ext uri="{FF2B5EF4-FFF2-40B4-BE49-F238E27FC236}">
                <a16:creationId xmlns:a16="http://schemas.microsoft.com/office/drawing/2014/main" id="{63C34D87-9CB8-4EC9-9A01-AA48DC30FE0F}"/>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6D9CFDC0-D9F0-466E-846A-170D4BCBA683}"/>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FE7627BC-E81C-491F-967B-97ABE9E36C4F}"/>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3815225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67</a:t>
            </a:fld>
            <a:endParaRPr lang="zh-TW" altLang="en-US"/>
          </a:p>
        </p:txBody>
      </p:sp>
      <p:sp>
        <p:nvSpPr>
          <p:cNvPr id="6" name="矩形 5"/>
          <p:cNvSpPr/>
          <p:nvPr/>
        </p:nvSpPr>
        <p:spPr>
          <a:xfrm>
            <a:off x="0" y="82434"/>
            <a:ext cx="12191999"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Interacted with YTHDC1</a:t>
            </a:r>
            <a:endParaRPr lang="zh-TW" altLang="en-US" sz="2400" b="1" dirty="0">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8EA607A5-4CFB-4F27-8454-97361A4325B3}"/>
              </a:ext>
            </a:extLst>
          </p:cNvPr>
          <p:cNvGrpSpPr/>
          <p:nvPr/>
        </p:nvGrpSpPr>
        <p:grpSpPr>
          <a:xfrm>
            <a:off x="0" y="0"/>
            <a:ext cx="1800000" cy="540000"/>
            <a:chOff x="1486249" y="1822052"/>
            <a:chExt cx="1794295" cy="511612"/>
          </a:xfrm>
        </p:grpSpPr>
        <p:sp>
          <p:nvSpPr>
            <p:cNvPr id="14" name="矩形 13">
              <a:extLst>
                <a:ext uri="{FF2B5EF4-FFF2-40B4-BE49-F238E27FC236}">
                  <a16:creationId xmlns:a16="http://schemas.microsoft.com/office/drawing/2014/main" id="{076CB4DB-B56F-4CDD-8D3C-02351EC7DD98}"/>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7423CF64-3001-44E2-985B-88067CA06373}"/>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6" name="矩形: 圓角 15">
            <a:extLst>
              <a:ext uri="{FF2B5EF4-FFF2-40B4-BE49-F238E27FC236}">
                <a16:creationId xmlns:a16="http://schemas.microsoft.com/office/drawing/2014/main" id="{25682111-5CCE-4426-94D6-D1797959115E}"/>
              </a:ext>
            </a:extLst>
          </p:cNvPr>
          <p:cNvSpPr/>
          <p:nvPr/>
        </p:nvSpPr>
        <p:spPr>
          <a:xfrm>
            <a:off x="1440781" y="1252354"/>
            <a:ext cx="1853536"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RNA Pulldown</a:t>
            </a:r>
            <a:endParaRPr lang="zh-TW" altLang="en-US" b="1" dirty="0">
              <a:solidFill>
                <a:sysClr val="windowText" lastClr="000000"/>
              </a:solidFill>
              <a:latin typeface="Arial" panose="020B0604020202020204" pitchFamily="34" charset="0"/>
              <a:cs typeface="Arial" panose="020B0604020202020204" pitchFamily="34" charset="0"/>
            </a:endParaRPr>
          </a:p>
        </p:txBody>
      </p:sp>
      <p:sp>
        <p:nvSpPr>
          <p:cNvPr id="18" name="矩形: 圓角 17">
            <a:extLst>
              <a:ext uri="{FF2B5EF4-FFF2-40B4-BE49-F238E27FC236}">
                <a16:creationId xmlns:a16="http://schemas.microsoft.com/office/drawing/2014/main" id="{48DC3B91-F642-4B28-BE26-79FD2AC9EC18}"/>
              </a:ext>
            </a:extLst>
          </p:cNvPr>
          <p:cNvSpPr/>
          <p:nvPr/>
        </p:nvSpPr>
        <p:spPr>
          <a:xfrm>
            <a:off x="5527241" y="1252354"/>
            <a:ext cx="952957" cy="363985"/>
          </a:xfrm>
          <a:prstGeom prst="roundRect">
            <a:avLst>
              <a:gd name="adj" fmla="val 18972"/>
            </a:avLst>
          </a:prstGeom>
          <a:solidFill>
            <a:srgbClr val="CEE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RIP</a:t>
            </a:r>
            <a:endParaRPr lang="zh-TW" altLang="en-US" b="1" dirty="0">
              <a:solidFill>
                <a:sysClr val="windowText" lastClr="000000"/>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A3DCD55B-F3A9-45F4-9DD8-EAB44C99A5A0}"/>
              </a:ext>
            </a:extLst>
          </p:cNvPr>
          <p:cNvSpPr/>
          <p:nvPr/>
        </p:nvSpPr>
        <p:spPr>
          <a:xfrm>
            <a:off x="0" y="6551450"/>
            <a:ext cx="3649983"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sz="1400" dirty="0">
                <a:latin typeface="Arial" panose="020B0604020202020204" pitchFamily="34" charset="0"/>
                <a:cs typeface="Arial" panose="020B0604020202020204" pitchFamily="34" charset="0"/>
              </a:rPr>
              <a:t>RIP: RNA</a:t>
            </a:r>
            <a:r>
              <a:rPr lang="zh-TW" altLang="en-US" sz="1400" dirty="0">
                <a:latin typeface="Arial" panose="020B0604020202020204" pitchFamily="34" charset="0"/>
                <a:cs typeface="Arial" panose="020B0604020202020204" pitchFamily="34" charset="0"/>
              </a:rPr>
              <a:t> </a:t>
            </a:r>
            <a:r>
              <a:rPr lang="en-US" altLang="zh-TW" sz="1400" dirty="0">
                <a:latin typeface="Arial" panose="020B0604020202020204" pitchFamily="34" charset="0"/>
                <a:cs typeface="Arial" panose="020B0604020202020204" pitchFamily="34" charset="0"/>
              </a:rPr>
              <a:t>immunoprecipitation</a:t>
            </a:r>
          </a:p>
        </p:txBody>
      </p:sp>
      <p:sp>
        <p:nvSpPr>
          <p:cNvPr id="26" name="文字方塊 25">
            <a:extLst>
              <a:ext uri="{FF2B5EF4-FFF2-40B4-BE49-F238E27FC236}">
                <a16:creationId xmlns:a16="http://schemas.microsoft.com/office/drawing/2014/main" id="{FE561B8B-1BCD-4019-A575-4EB9B3D7AD0E}"/>
              </a:ext>
            </a:extLst>
          </p:cNvPr>
          <p:cNvSpPr txBox="1"/>
          <p:nvPr/>
        </p:nvSpPr>
        <p:spPr>
          <a:xfrm>
            <a:off x="8836404" y="1133846"/>
            <a:ext cx="2450351" cy="369332"/>
          </a:xfrm>
          <a:prstGeom prst="rect">
            <a:avLst/>
          </a:prstGeom>
          <a:noFill/>
        </p:spPr>
        <p:txBody>
          <a:bodyPr wrap="none" rtlCol="0">
            <a:spAutoFit/>
          </a:bodyPr>
          <a:lstStyle/>
          <a:p>
            <a:r>
              <a:rPr lang="en-US" altLang="zh-TW" dirty="0" err="1"/>
              <a:t>Pulldowon</a:t>
            </a:r>
            <a:r>
              <a:rPr lang="en-US" altLang="zh-TW" dirty="0"/>
              <a:t> RIP </a:t>
            </a:r>
            <a:r>
              <a:rPr lang="zh-TW" altLang="en-US" dirty="0"/>
              <a:t>示意圖</a:t>
            </a:r>
          </a:p>
        </p:txBody>
      </p:sp>
      <p:grpSp>
        <p:nvGrpSpPr>
          <p:cNvPr id="3" name="群組 2">
            <a:extLst>
              <a:ext uri="{FF2B5EF4-FFF2-40B4-BE49-F238E27FC236}">
                <a16:creationId xmlns:a16="http://schemas.microsoft.com/office/drawing/2014/main" id="{44CD9D0F-77CE-4BA9-90BA-5B2F0EA37F95}"/>
              </a:ext>
            </a:extLst>
          </p:cNvPr>
          <p:cNvGrpSpPr/>
          <p:nvPr/>
        </p:nvGrpSpPr>
        <p:grpSpPr>
          <a:xfrm>
            <a:off x="790942" y="1811883"/>
            <a:ext cx="3153215" cy="3829584"/>
            <a:chOff x="790942" y="1811883"/>
            <a:chExt cx="3153215" cy="3829584"/>
          </a:xfrm>
        </p:grpSpPr>
        <p:pic>
          <p:nvPicPr>
            <p:cNvPr id="11" name="圖片 10">
              <a:extLst>
                <a:ext uri="{FF2B5EF4-FFF2-40B4-BE49-F238E27FC236}">
                  <a16:creationId xmlns:a16="http://schemas.microsoft.com/office/drawing/2014/main" id="{1E5F8448-0EFA-40A5-85F2-63AEABD3C129}"/>
                </a:ext>
              </a:extLst>
            </p:cNvPr>
            <p:cNvPicPr>
              <a:picLocks noChangeAspect="1"/>
            </p:cNvPicPr>
            <p:nvPr/>
          </p:nvPicPr>
          <p:blipFill>
            <a:blip r:embed="rId3"/>
            <a:stretch>
              <a:fillRect/>
            </a:stretch>
          </p:blipFill>
          <p:spPr>
            <a:xfrm>
              <a:off x="790942" y="1811883"/>
              <a:ext cx="3153215" cy="3829584"/>
            </a:xfrm>
            <a:prstGeom prst="rect">
              <a:avLst/>
            </a:prstGeom>
          </p:spPr>
        </p:pic>
        <p:sp>
          <p:nvSpPr>
            <p:cNvPr id="2" name="矩形 1">
              <a:extLst>
                <a:ext uri="{FF2B5EF4-FFF2-40B4-BE49-F238E27FC236}">
                  <a16:creationId xmlns:a16="http://schemas.microsoft.com/office/drawing/2014/main" id="{3E0DA91E-D8CB-4195-9ED3-8608E0686F6E}"/>
                </a:ext>
              </a:extLst>
            </p:cNvPr>
            <p:cNvSpPr/>
            <p:nvPr/>
          </p:nvSpPr>
          <p:spPr>
            <a:xfrm>
              <a:off x="790942" y="1887523"/>
              <a:ext cx="291238" cy="251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grpSp>
        <p:nvGrpSpPr>
          <p:cNvPr id="5" name="群組 4">
            <a:extLst>
              <a:ext uri="{FF2B5EF4-FFF2-40B4-BE49-F238E27FC236}">
                <a16:creationId xmlns:a16="http://schemas.microsoft.com/office/drawing/2014/main" id="{B26378FE-1AB7-4F15-A99C-8B6989D2D3FF}"/>
              </a:ext>
            </a:extLst>
          </p:cNvPr>
          <p:cNvGrpSpPr/>
          <p:nvPr/>
        </p:nvGrpSpPr>
        <p:grpSpPr>
          <a:xfrm>
            <a:off x="4168286" y="1790356"/>
            <a:ext cx="3439364" cy="3815290"/>
            <a:chOff x="4185064" y="1819030"/>
            <a:chExt cx="3439364" cy="3815290"/>
          </a:xfrm>
        </p:grpSpPr>
        <p:grpSp>
          <p:nvGrpSpPr>
            <p:cNvPr id="25" name="群組 24">
              <a:extLst>
                <a:ext uri="{FF2B5EF4-FFF2-40B4-BE49-F238E27FC236}">
                  <a16:creationId xmlns:a16="http://schemas.microsoft.com/office/drawing/2014/main" id="{4EE95CE6-637E-4394-A5F8-306ED3299E51}"/>
                </a:ext>
              </a:extLst>
            </p:cNvPr>
            <p:cNvGrpSpPr/>
            <p:nvPr/>
          </p:nvGrpSpPr>
          <p:grpSpPr>
            <a:xfrm>
              <a:off x="4185064" y="1819030"/>
              <a:ext cx="3439364" cy="3815290"/>
              <a:chOff x="4295163" y="1822112"/>
              <a:chExt cx="3439364" cy="3815290"/>
            </a:xfrm>
          </p:grpSpPr>
          <p:pic>
            <p:nvPicPr>
              <p:cNvPr id="12" name="圖片 11">
                <a:extLst>
                  <a:ext uri="{FF2B5EF4-FFF2-40B4-BE49-F238E27FC236}">
                    <a16:creationId xmlns:a16="http://schemas.microsoft.com/office/drawing/2014/main" id="{D86858D2-F667-4EAF-B23C-720EB107954C}"/>
                  </a:ext>
                </a:extLst>
              </p:cNvPr>
              <p:cNvPicPr>
                <a:picLocks noChangeAspect="1"/>
              </p:cNvPicPr>
              <p:nvPr/>
            </p:nvPicPr>
            <p:blipFill>
              <a:blip r:embed="rId4"/>
              <a:stretch>
                <a:fillRect/>
              </a:stretch>
            </p:blipFill>
            <p:spPr>
              <a:xfrm>
                <a:off x="4457470" y="1822112"/>
                <a:ext cx="3277057" cy="3801005"/>
              </a:xfrm>
              <a:prstGeom prst="rect">
                <a:avLst/>
              </a:prstGeom>
            </p:spPr>
          </p:pic>
          <p:sp>
            <p:nvSpPr>
              <p:cNvPr id="24" name="矩形 23">
                <a:extLst>
                  <a:ext uri="{FF2B5EF4-FFF2-40B4-BE49-F238E27FC236}">
                    <a16:creationId xmlns:a16="http://schemas.microsoft.com/office/drawing/2014/main" id="{C43840E7-328B-41C5-9B46-CFB52A0E2CA9}"/>
                  </a:ext>
                </a:extLst>
              </p:cNvPr>
              <p:cNvSpPr/>
              <p:nvPr/>
            </p:nvSpPr>
            <p:spPr>
              <a:xfrm>
                <a:off x="4295163" y="4202884"/>
                <a:ext cx="411061" cy="143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
          <p:nvSpPr>
            <p:cNvPr id="4" name="矩形 3">
              <a:extLst>
                <a:ext uri="{FF2B5EF4-FFF2-40B4-BE49-F238E27FC236}">
                  <a16:creationId xmlns:a16="http://schemas.microsoft.com/office/drawing/2014/main" id="{BFF69670-60FA-4996-AA6C-729552186913}"/>
                </a:ext>
              </a:extLst>
            </p:cNvPr>
            <p:cNvSpPr/>
            <p:nvPr/>
          </p:nvSpPr>
          <p:spPr>
            <a:xfrm>
              <a:off x="4295163" y="1887523"/>
              <a:ext cx="285226" cy="251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26943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68</a:t>
            </a:fld>
            <a:endParaRPr lang="zh-TW" altLang="en-US"/>
          </a:p>
        </p:txBody>
      </p:sp>
      <p:grpSp>
        <p:nvGrpSpPr>
          <p:cNvPr id="4" name="群組 3">
            <a:extLst>
              <a:ext uri="{FF2B5EF4-FFF2-40B4-BE49-F238E27FC236}">
                <a16:creationId xmlns:a16="http://schemas.microsoft.com/office/drawing/2014/main" id="{66D167C7-F083-4E74-BA23-F92DB8E01735}"/>
              </a:ext>
            </a:extLst>
          </p:cNvPr>
          <p:cNvGrpSpPr/>
          <p:nvPr/>
        </p:nvGrpSpPr>
        <p:grpSpPr>
          <a:xfrm>
            <a:off x="289582" y="2293947"/>
            <a:ext cx="11612836" cy="2848504"/>
            <a:chOff x="289582" y="2293947"/>
            <a:chExt cx="11612836" cy="2848504"/>
          </a:xfrm>
        </p:grpSpPr>
        <p:pic>
          <p:nvPicPr>
            <p:cNvPr id="2" name="圖片 1">
              <a:extLst>
                <a:ext uri="{FF2B5EF4-FFF2-40B4-BE49-F238E27FC236}">
                  <a16:creationId xmlns:a16="http://schemas.microsoft.com/office/drawing/2014/main" id="{18CBCF89-26CE-401B-9B5A-BB8980109427}"/>
                </a:ext>
              </a:extLst>
            </p:cNvPr>
            <p:cNvPicPr>
              <a:picLocks noChangeAspect="1"/>
            </p:cNvPicPr>
            <p:nvPr/>
          </p:nvPicPr>
          <p:blipFill>
            <a:blip r:embed="rId3"/>
            <a:stretch>
              <a:fillRect/>
            </a:stretch>
          </p:blipFill>
          <p:spPr>
            <a:xfrm>
              <a:off x="289582" y="2293947"/>
              <a:ext cx="11612836" cy="2663947"/>
            </a:xfrm>
            <a:prstGeom prst="rect">
              <a:avLst/>
            </a:prstGeom>
          </p:spPr>
        </p:pic>
        <p:sp>
          <p:nvSpPr>
            <p:cNvPr id="3" name="矩形 2">
              <a:extLst>
                <a:ext uri="{FF2B5EF4-FFF2-40B4-BE49-F238E27FC236}">
                  <a16:creationId xmlns:a16="http://schemas.microsoft.com/office/drawing/2014/main" id="{C7BE8294-6AC9-4105-87EB-DEBA122C7B04}"/>
                </a:ext>
              </a:extLst>
            </p:cNvPr>
            <p:cNvSpPr/>
            <p:nvPr/>
          </p:nvSpPr>
          <p:spPr>
            <a:xfrm>
              <a:off x="5327009" y="4857226"/>
              <a:ext cx="411061" cy="285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7BED8803-B70F-430E-AE3F-DC5763795454}"/>
                </a:ext>
              </a:extLst>
            </p:cNvPr>
            <p:cNvSpPr/>
            <p:nvPr/>
          </p:nvSpPr>
          <p:spPr>
            <a:xfrm>
              <a:off x="289582" y="4815281"/>
              <a:ext cx="411061" cy="285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 name="群組 13">
            <a:extLst>
              <a:ext uri="{FF2B5EF4-FFF2-40B4-BE49-F238E27FC236}">
                <a16:creationId xmlns:a16="http://schemas.microsoft.com/office/drawing/2014/main" id="{03F11D2F-2364-4BBC-A04A-47B2E26659DA}"/>
              </a:ext>
            </a:extLst>
          </p:cNvPr>
          <p:cNvGrpSpPr/>
          <p:nvPr/>
        </p:nvGrpSpPr>
        <p:grpSpPr>
          <a:xfrm>
            <a:off x="0" y="0"/>
            <a:ext cx="1800000" cy="540000"/>
            <a:chOff x="1486249" y="1822052"/>
            <a:chExt cx="1794295" cy="511612"/>
          </a:xfrm>
        </p:grpSpPr>
        <p:sp>
          <p:nvSpPr>
            <p:cNvPr id="16" name="矩形 15">
              <a:extLst>
                <a:ext uri="{FF2B5EF4-FFF2-40B4-BE49-F238E27FC236}">
                  <a16:creationId xmlns:a16="http://schemas.microsoft.com/office/drawing/2014/main" id="{9FBB7FCE-2639-458E-B912-87A426786F72}"/>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08086A28-5689-4D4B-9FAC-E3E5471B8EAB}"/>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a:extLst>
              <a:ext uri="{FF2B5EF4-FFF2-40B4-BE49-F238E27FC236}">
                <a16:creationId xmlns:a16="http://schemas.microsoft.com/office/drawing/2014/main" id="{AD4E5BF4-0F57-4F34-8183-7209EC10A8F4}"/>
              </a:ext>
            </a:extLst>
          </p:cNvPr>
          <p:cNvSpPr/>
          <p:nvPr/>
        </p:nvSpPr>
        <p:spPr>
          <a:xfrm>
            <a:off x="2298192" y="92124"/>
            <a:ext cx="7595616"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functions as a </a:t>
            </a:r>
            <a:r>
              <a:rPr lang="en-US" altLang="zh-TW" sz="2400" b="1" dirty="0" err="1">
                <a:latin typeface="Arial" panose="020B0604020202020204" pitchFamily="34" charset="0"/>
                <a:cs typeface="Arial" panose="020B0604020202020204" pitchFamily="34" charset="0"/>
              </a:rPr>
              <a:t>ceRNA</a:t>
            </a:r>
            <a:r>
              <a:rPr lang="en-US" altLang="zh-TW" sz="2400" b="1" dirty="0">
                <a:latin typeface="Arial" panose="020B0604020202020204" pitchFamily="34" charset="0"/>
                <a:cs typeface="Arial" panose="020B0604020202020204" pitchFamily="34" charset="0"/>
              </a:rPr>
              <a:t> to sponge </a:t>
            </a:r>
            <a:r>
              <a:rPr lang="en-US" altLang="zh-TW" sz="2400" b="1" i="1" dirty="0">
                <a:latin typeface="Arial" panose="020B0604020202020204" pitchFamily="34" charset="0"/>
                <a:cs typeface="Arial" panose="020B0604020202020204" pitchFamily="34" charset="0"/>
              </a:rPr>
              <a:t>miR-1197</a:t>
            </a:r>
            <a:endParaRPr lang="zh-TW" alt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907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69</a:t>
            </a:fld>
            <a:endParaRPr lang="zh-TW" altLang="en-US"/>
          </a:p>
        </p:txBody>
      </p:sp>
      <p:pic>
        <p:nvPicPr>
          <p:cNvPr id="2" name="圖片 1">
            <a:extLst>
              <a:ext uri="{FF2B5EF4-FFF2-40B4-BE49-F238E27FC236}">
                <a16:creationId xmlns:a16="http://schemas.microsoft.com/office/drawing/2014/main" id="{227639C4-42C4-43AE-942F-743402CDA1A4}"/>
              </a:ext>
            </a:extLst>
          </p:cNvPr>
          <p:cNvPicPr>
            <a:picLocks noChangeAspect="1"/>
          </p:cNvPicPr>
          <p:nvPr/>
        </p:nvPicPr>
        <p:blipFill>
          <a:blip r:embed="rId3"/>
          <a:stretch>
            <a:fillRect/>
          </a:stretch>
        </p:blipFill>
        <p:spPr>
          <a:xfrm>
            <a:off x="700988" y="1196913"/>
            <a:ext cx="10753414" cy="5505891"/>
          </a:xfrm>
          <a:prstGeom prst="rect">
            <a:avLst/>
          </a:prstGeom>
        </p:spPr>
      </p:pic>
      <p:grpSp>
        <p:nvGrpSpPr>
          <p:cNvPr id="7" name="群組 6">
            <a:extLst>
              <a:ext uri="{FF2B5EF4-FFF2-40B4-BE49-F238E27FC236}">
                <a16:creationId xmlns:a16="http://schemas.microsoft.com/office/drawing/2014/main" id="{FF432869-2F44-46C2-AAF2-B7AC4956BD1D}"/>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E6B68D5B-8FCE-4115-B2C3-66EEA02BF1C0}"/>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00C59801-33B6-48EA-B627-26DC4176F3C7}"/>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a:extLst>
              <a:ext uri="{FF2B5EF4-FFF2-40B4-BE49-F238E27FC236}">
                <a16:creationId xmlns:a16="http://schemas.microsoft.com/office/drawing/2014/main" id="{3F549EB2-4D66-4702-89A6-51FC0E63A694}"/>
              </a:ext>
            </a:extLst>
          </p:cNvPr>
          <p:cNvSpPr/>
          <p:nvPr/>
        </p:nvSpPr>
        <p:spPr>
          <a:xfrm>
            <a:off x="2298192" y="92124"/>
            <a:ext cx="7595616"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functions as a </a:t>
            </a:r>
            <a:r>
              <a:rPr lang="en-US" altLang="zh-TW" sz="2400" b="1" dirty="0" err="1">
                <a:latin typeface="Arial" panose="020B0604020202020204" pitchFamily="34" charset="0"/>
                <a:cs typeface="Arial" panose="020B0604020202020204" pitchFamily="34" charset="0"/>
              </a:rPr>
              <a:t>ceRNA</a:t>
            </a:r>
            <a:r>
              <a:rPr lang="en-US" altLang="zh-TW" sz="2400" b="1" dirty="0">
                <a:latin typeface="Arial" panose="020B0604020202020204" pitchFamily="34" charset="0"/>
                <a:cs typeface="Arial" panose="020B0604020202020204" pitchFamily="34" charset="0"/>
              </a:rPr>
              <a:t> to sponge </a:t>
            </a:r>
            <a:r>
              <a:rPr lang="en-US" altLang="zh-TW" sz="2400" b="1" i="1" dirty="0">
                <a:latin typeface="Arial" panose="020B0604020202020204" pitchFamily="34" charset="0"/>
                <a:cs typeface="Arial" panose="020B0604020202020204" pitchFamily="34" charset="0"/>
              </a:rPr>
              <a:t>miR-1197</a:t>
            </a:r>
            <a:endParaRPr lang="zh-TW" alt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423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1C78413-E6E5-44B1-BEAC-4FB107E94F5C}"/>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7</a:t>
            </a:fld>
            <a:endParaRPr lang="zh-TW" altLang="en-US"/>
          </a:p>
        </p:txBody>
      </p:sp>
      <p:pic>
        <p:nvPicPr>
          <p:cNvPr id="19" name="圖片 18">
            <a:extLst>
              <a:ext uri="{FF2B5EF4-FFF2-40B4-BE49-F238E27FC236}">
                <a16:creationId xmlns:a16="http://schemas.microsoft.com/office/drawing/2014/main" id="{DA35439F-6788-46D8-83FB-89E7958847A9}"/>
              </a:ext>
            </a:extLst>
          </p:cNvPr>
          <p:cNvPicPr>
            <a:picLocks noChangeAspect="1"/>
          </p:cNvPicPr>
          <p:nvPr/>
        </p:nvPicPr>
        <p:blipFill>
          <a:blip r:embed="rId3"/>
          <a:srcRect l="24858" t="25144" r="25154" b="25438"/>
          <a:stretch>
            <a:fillRect/>
          </a:stretch>
        </p:blipFill>
        <p:spPr>
          <a:xfrm>
            <a:off x="4565009" y="2166090"/>
            <a:ext cx="3061982" cy="3033808"/>
          </a:xfrm>
          <a:custGeom>
            <a:avLst/>
            <a:gdLst>
              <a:gd name="connsiteX0" fmla="*/ 1530991 w 3061982"/>
              <a:gd name="connsiteY0" fmla="*/ 0 h 3033808"/>
              <a:gd name="connsiteX1" fmla="*/ 3061982 w 3061982"/>
              <a:gd name="connsiteY1" fmla="*/ 1516904 h 3033808"/>
              <a:gd name="connsiteX2" fmla="*/ 1530991 w 3061982"/>
              <a:gd name="connsiteY2" fmla="*/ 3033808 h 3033808"/>
              <a:gd name="connsiteX3" fmla="*/ 0 w 3061982"/>
              <a:gd name="connsiteY3" fmla="*/ 1516904 h 3033808"/>
              <a:gd name="connsiteX4" fmla="*/ 1530991 w 3061982"/>
              <a:gd name="connsiteY4" fmla="*/ 0 h 303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982" h="3033808">
                <a:moveTo>
                  <a:pt x="1530991" y="0"/>
                </a:moveTo>
                <a:cubicBezTo>
                  <a:pt x="2376534" y="0"/>
                  <a:pt x="3061982" y="679141"/>
                  <a:pt x="3061982" y="1516904"/>
                </a:cubicBezTo>
                <a:cubicBezTo>
                  <a:pt x="3061982" y="2354667"/>
                  <a:pt x="2376534" y="3033808"/>
                  <a:pt x="1530991" y="3033808"/>
                </a:cubicBezTo>
                <a:cubicBezTo>
                  <a:pt x="685448" y="3033808"/>
                  <a:pt x="0" y="2354667"/>
                  <a:pt x="0" y="1516904"/>
                </a:cubicBezTo>
                <a:cubicBezTo>
                  <a:pt x="0" y="679141"/>
                  <a:pt x="685448" y="0"/>
                  <a:pt x="1530991" y="0"/>
                </a:cubicBezTo>
                <a:close/>
              </a:path>
            </a:pathLst>
          </a:custGeom>
        </p:spPr>
      </p:pic>
      <p:pic>
        <p:nvPicPr>
          <p:cNvPr id="90" name="圖片 89">
            <a:extLst>
              <a:ext uri="{FF2B5EF4-FFF2-40B4-BE49-F238E27FC236}">
                <a16:creationId xmlns:a16="http://schemas.microsoft.com/office/drawing/2014/main" id="{12BEAB7E-710A-4F6A-BEB6-8DDF9386EB1B}"/>
              </a:ext>
            </a:extLst>
          </p:cNvPr>
          <p:cNvPicPr>
            <a:picLocks noChangeAspect="1"/>
          </p:cNvPicPr>
          <p:nvPr/>
        </p:nvPicPr>
        <p:blipFill>
          <a:blip r:embed="rId3"/>
          <a:srcRect l="10538" t="410" r="6332" b="62010"/>
          <a:stretch>
            <a:fillRect/>
          </a:stretch>
        </p:blipFill>
        <p:spPr>
          <a:xfrm>
            <a:off x="3671003" y="676151"/>
            <a:ext cx="5087552" cy="2305006"/>
          </a:xfrm>
          <a:custGeom>
            <a:avLst/>
            <a:gdLst>
              <a:gd name="connsiteX0" fmla="*/ 2447197 w 5087552"/>
              <a:gd name="connsiteY0" fmla="*/ 173 h 2305006"/>
              <a:gd name="connsiteX1" fmla="*/ 2639276 w 5087552"/>
              <a:gd name="connsiteY1" fmla="*/ 8245 h 2305006"/>
              <a:gd name="connsiteX2" fmla="*/ 5087552 w 5087552"/>
              <a:gd name="connsiteY2" fmla="*/ 1569608 h 2305006"/>
              <a:gd name="connsiteX3" fmla="*/ 3768885 w 5087552"/>
              <a:gd name="connsiteY3" fmla="*/ 2305006 h 2305006"/>
              <a:gd name="connsiteX4" fmla="*/ 2528637 w 5087552"/>
              <a:gd name="connsiteY4" fmla="*/ 1514051 h 2305006"/>
              <a:gd name="connsiteX5" fmla="*/ 1781517 w 5087552"/>
              <a:gd name="connsiteY5" fmla="*/ 1645255 h 2305006"/>
              <a:gd name="connsiteX6" fmla="*/ 1676915 w 5087552"/>
              <a:gd name="connsiteY6" fmla="*/ 1700005 h 2305006"/>
              <a:gd name="connsiteX7" fmla="*/ 1676865 w 5087552"/>
              <a:gd name="connsiteY7" fmla="*/ 1700029 h 2305006"/>
              <a:gd name="connsiteX8" fmla="*/ 1676836 w 5087552"/>
              <a:gd name="connsiteY8" fmla="*/ 1700047 h 2305006"/>
              <a:gd name="connsiteX9" fmla="*/ 1613432 w 5087552"/>
              <a:gd name="connsiteY9" fmla="*/ 1733233 h 2305006"/>
              <a:gd name="connsiteX10" fmla="*/ 1557716 w 5087552"/>
              <a:gd name="connsiteY10" fmla="*/ 1771749 h 2305006"/>
              <a:gd name="connsiteX11" fmla="*/ 1550746 w 5087552"/>
              <a:gd name="connsiteY11" fmla="*/ 1775944 h 2305006"/>
              <a:gd name="connsiteX12" fmla="*/ 1538194 w 5087552"/>
              <a:gd name="connsiteY12" fmla="*/ 1785244 h 2305006"/>
              <a:gd name="connsiteX13" fmla="*/ 1456832 w 5087552"/>
              <a:gd name="connsiteY13" fmla="*/ 1841488 h 2305006"/>
              <a:gd name="connsiteX14" fmla="*/ 1313721 w 5087552"/>
              <a:gd name="connsiteY14" fmla="*/ 1969122 h 2305006"/>
              <a:gd name="connsiteX15" fmla="*/ 1250059 w 5087552"/>
              <a:gd name="connsiteY15" fmla="*/ 2042012 h 2305006"/>
              <a:gd name="connsiteX16" fmla="*/ 1225637 w 5087552"/>
              <a:gd name="connsiteY16" fmla="*/ 2068635 h 2305006"/>
              <a:gd name="connsiteX17" fmla="*/ 1218206 w 5087552"/>
              <a:gd name="connsiteY17" fmla="*/ 2078481 h 2305006"/>
              <a:gd name="connsiteX18" fmla="*/ 1196947 w 5087552"/>
              <a:gd name="connsiteY18" fmla="*/ 2102821 h 2305006"/>
              <a:gd name="connsiteX19" fmla="*/ 0 w 5087552"/>
              <a:gd name="connsiteY19" fmla="*/ 1181632 h 2305006"/>
              <a:gd name="connsiteX20" fmla="*/ 103112 w 5087552"/>
              <a:gd name="connsiteY20" fmla="*/ 1055365 h 2305006"/>
              <a:gd name="connsiteX21" fmla="*/ 2447197 w 5087552"/>
              <a:gd name="connsiteY21" fmla="*/ 173 h 230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7552" h="2305006">
                <a:moveTo>
                  <a:pt x="2447197" y="173"/>
                </a:moveTo>
                <a:cubicBezTo>
                  <a:pt x="2511048" y="851"/>
                  <a:pt x="2575102" y="3530"/>
                  <a:pt x="2639276" y="8245"/>
                </a:cubicBezTo>
                <a:cubicBezTo>
                  <a:pt x="3666068" y="83688"/>
                  <a:pt x="4586093" y="670425"/>
                  <a:pt x="5087552" y="1569608"/>
                </a:cubicBezTo>
                <a:lnTo>
                  <a:pt x="3768885" y="2305006"/>
                </a:lnTo>
                <a:cubicBezTo>
                  <a:pt x="3514855" y="1849497"/>
                  <a:pt x="3048789" y="1552269"/>
                  <a:pt x="2528637" y="1514051"/>
                </a:cubicBezTo>
                <a:cubicBezTo>
                  <a:pt x="2268561" y="1494942"/>
                  <a:pt x="2012397" y="1541867"/>
                  <a:pt x="1781517" y="1645255"/>
                </a:cubicBezTo>
                <a:lnTo>
                  <a:pt x="1676915" y="1700005"/>
                </a:lnTo>
                <a:lnTo>
                  <a:pt x="1676865" y="1700029"/>
                </a:lnTo>
                <a:lnTo>
                  <a:pt x="1676836" y="1700047"/>
                </a:lnTo>
                <a:lnTo>
                  <a:pt x="1613432" y="1733233"/>
                </a:lnTo>
                <a:lnTo>
                  <a:pt x="1557716" y="1771749"/>
                </a:lnTo>
                <a:lnTo>
                  <a:pt x="1550746" y="1775944"/>
                </a:lnTo>
                <a:lnTo>
                  <a:pt x="1538194" y="1785244"/>
                </a:lnTo>
                <a:lnTo>
                  <a:pt x="1456832" y="1841488"/>
                </a:lnTo>
                <a:cubicBezTo>
                  <a:pt x="1406769" y="1880853"/>
                  <a:pt x="1358954" y="1923447"/>
                  <a:pt x="1313721" y="1969122"/>
                </a:cubicBezTo>
                <a:lnTo>
                  <a:pt x="1250059" y="2042012"/>
                </a:lnTo>
                <a:lnTo>
                  <a:pt x="1225637" y="2068635"/>
                </a:lnTo>
                <a:lnTo>
                  <a:pt x="1218206" y="2078481"/>
                </a:lnTo>
                <a:lnTo>
                  <a:pt x="1196947" y="2102821"/>
                </a:lnTo>
                <a:lnTo>
                  <a:pt x="0" y="1181632"/>
                </a:lnTo>
                <a:lnTo>
                  <a:pt x="103112" y="1055365"/>
                </a:lnTo>
                <a:cubicBezTo>
                  <a:pt x="691552" y="376565"/>
                  <a:pt x="1549296" y="-9371"/>
                  <a:pt x="2447197" y="173"/>
                </a:cubicBezTo>
                <a:close/>
              </a:path>
            </a:pathLst>
          </a:custGeom>
        </p:spPr>
      </p:pic>
      <p:pic>
        <p:nvPicPr>
          <p:cNvPr id="89" name="圖片 88">
            <a:extLst>
              <a:ext uri="{FF2B5EF4-FFF2-40B4-BE49-F238E27FC236}">
                <a16:creationId xmlns:a16="http://schemas.microsoft.com/office/drawing/2014/main" id="{369EEA4B-6FE1-4A4C-B2A0-7940645A2174}"/>
              </a:ext>
            </a:extLst>
          </p:cNvPr>
          <p:cNvPicPr>
            <a:picLocks noChangeAspect="1"/>
          </p:cNvPicPr>
          <p:nvPr/>
        </p:nvPicPr>
        <p:blipFill>
          <a:blip r:embed="rId3"/>
          <a:srcRect l="154" t="19631" r="69874" b="24281"/>
          <a:stretch>
            <a:fillRect/>
          </a:stretch>
        </p:blipFill>
        <p:spPr>
          <a:xfrm>
            <a:off x="3066967" y="1837280"/>
            <a:ext cx="1834289" cy="3440256"/>
          </a:xfrm>
          <a:custGeom>
            <a:avLst/>
            <a:gdLst>
              <a:gd name="connsiteX0" fmla="*/ 632016 w 1834289"/>
              <a:gd name="connsiteY0" fmla="*/ 0 h 3440256"/>
              <a:gd name="connsiteX1" fmla="*/ 635515 w 1834289"/>
              <a:gd name="connsiteY1" fmla="*/ 2693 h 3440256"/>
              <a:gd name="connsiteX2" fmla="*/ 624598 w 1834289"/>
              <a:gd name="connsiteY2" fmla="*/ 16061 h 3440256"/>
              <a:gd name="connsiteX3" fmla="*/ 1821617 w 1834289"/>
              <a:gd name="connsiteY3" fmla="*/ 936299 h 3440256"/>
              <a:gd name="connsiteX4" fmla="*/ 1832462 w 1834289"/>
              <a:gd name="connsiteY4" fmla="*/ 923882 h 3440256"/>
              <a:gd name="connsiteX5" fmla="*/ 1834289 w 1834289"/>
              <a:gd name="connsiteY5" fmla="*/ 925289 h 3440256"/>
              <a:gd name="connsiteX6" fmla="*/ 1773095 w 1834289"/>
              <a:gd name="connsiteY6" fmla="*/ 1006369 h 3440256"/>
              <a:gd name="connsiteX7" fmla="*/ 1511856 w 1834289"/>
              <a:gd name="connsiteY7" fmla="*/ 1853738 h 3440256"/>
              <a:gd name="connsiteX8" fmla="*/ 1580626 w 1834289"/>
              <a:gd name="connsiteY8" fmla="*/ 2304422 h 3440256"/>
              <a:gd name="connsiteX9" fmla="*/ 1590569 w 1834289"/>
              <a:gd name="connsiteY9" fmla="*/ 2331339 h 3440256"/>
              <a:gd name="connsiteX10" fmla="*/ 1594554 w 1834289"/>
              <a:gd name="connsiteY10" fmla="*/ 2345944 h 3440256"/>
              <a:gd name="connsiteX11" fmla="*/ 1680119 w 1834289"/>
              <a:gd name="connsiteY11" fmla="*/ 2561996 h 3440256"/>
              <a:gd name="connsiteX12" fmla="*/ 1732235 w 1834289"/>
              <a:gd name="connsiteY12" fmla="*/ 2660027 h 3440256"/>
              <a:gd name="connsiteX13" fmla="*/ 1489410 w 1834289"/>
              <a:gd name="connsiteY13" fmla="*/ 2811966 h 3440256"/>
              <a:gd name="connsiteX14" fmla="*/ 430003 w 1834289"/>
              <a:gd name="connsiteY14" fmla="*/ 3440256 h 3440256"/>
              <a:gd name="connsiteX15" fmla="*/ 379164 w 1834289"/>
              <a:gd name="connsiteY15" fmla="*/ 3356384 h 3440256"/>
              <a:gd name="connsiteX16" fmla="*/ 341232 w 1834289"/>
              <a:gd name="connsiteY16" fmla="*/ 3285769 h 3440256"/>
              <a:gd name="connsiteX17" fmla="*/ 281463 w 1834289"/>
              <a:gd name="connsiteY17" fmla="*/ 3161418 h 3440256"/>
              <a:gd name="connsiteX18" fmla="*/ 220914 w 1834289"/>
              <a:gd name="connsiteY18" fmla="*/ 3025003 h 3440256"/>
              <a:gd name="connsiteX19" fmla="*/ 632016 w 1834289"/>
              <a:gd name="connsiteY19" fmla="*/ 0 h 344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4289" h="3440256">
                <a:moveTo>
                  <a:pt x="632016" y="0"/>
                </a:moveTo>
                <a:lnTo>
                  <a:pt x="635515" y="2693"/>
                </a:lnTo>
                <a:lnTo>
                  <a:pt x="624598" y="16061"/>
                </a:lnTo>
                <a:lnTo>
                  <a:pt x="1821617" y="936299"/>
                </a:lnTo>
                <a:lnTo>
                  <a:pt x="1832462" y="923882"/>
                </a:lnTo>
                <a:lnTo>
                  <a:pt x="1834289" y="925289"/>
                </a:lnTo>
                <a:lnTo>
                  <a:pt x="1773095" y="1006369"/>
                </a:lnTo>
                <a:cubicBezTo>
                  <a:pt x="1608162" y="1248256"/>
                  <a:pt x="1511856" y="1539854"/>
                  <a:pt x="1511856" y="1853738"/>
                </a:cubicBezTo>
                <a:cubicBezTo>
                  <a:pt x="1511856" y="2010681"/>
                  <a:pt x="1535933" y="2162051"/>
                  <a:pt x="1580626" y="2304422"/>
                </a:cubicBezTo>
                <a:lnTo>
                  <a:pt x="1590569" y="2331339"/>
                </a:lnTo>
                <a:lnTo>
                  <a:pt x="1594554" y="2345944"/>
                </a:lnTo>
                <a:cubicBezTo>
                  <a:pt x="1617522" y="2419411"/>
                  <a:pt x="1646031" y="2491637"/>
                  <a:pt x="1680119" y="2561996"/>
                </a:cubicBezTo>
                <a:lnTo>
                  <a:pt x="1732235" y="2660027"/>
                </a:lnTo>
                <a:lnTo>
                  <a:pt x="1489410" y="2811966"/>
                </a:lnTo>
                <a:lnTo>
                  <a:pt x="430003" y="3440256"/>
                </a:lnTo>
                <a:lnTo>
                  <a:pt x="379164" y="3356384"/>
                </a:lnTo>
                <a:lnTo>
                  <a:pt x="341232" y="3285769"/>
                </a:lnTo>
                <a:lnTo>
                  <a:pt x="281463" y="3161418"/>
                </a:lnTo>
                <a:lnTo>
                  <a:pt x="220914" y="3025003"/>
                </a:lnTo>
                <a:cubicBezTo>
                  <a:pt x="-178657" y="2025328"/>
                  <a:pt x="-33015" y="873402"/>
                  <a:pt x="632016" y="0"/>
                </a:cubicBezTo>
                <a:close/>
              </a:path>
            </a:pathLst>
          </a:custGeom>
        </p:spPr>
      </p:pic>
      <p:pic>
        <p:nvPicPr>
          <p:cNvPr id="87" name="圖片 86">
            <a:extLst>
              <a:ext uri="{FF2B5EF4-FFF2-40B4-BE49-F238E27FC236}">
                <a16:creationId xmlns:a16="http://schemas.microsoft.com/office/drawing/2014/main" id="{A3493995-A32E-4838-83C4-2446BD4B2489}"/>
              </a:ext>
            </a:extLst>
          </p:cNvPr>
          <p:cNvPicPr>
            <a:picLocks noChangeAspect="1"/>
          </p:cNvPicPr>
          <p:nvPr/>
        </p:nvPicPr>
        <p:blipFill>
          <a:blip r:embed="rId3"/>
          <a:srcRect l="72010" t="26592" r="830" b="29001"/>
          <a:stretch>
            <a:fillRect/>
          </a:stretch>
        </p:blipFill>
        <p:spPr>
          <a:xfrm>
            <a:off x="7422342" y="2266944"/>
            <a:ext cx="1662145" cy="2723807"/>
          </a:xfrm>
          <a:custGeom>
            <a:avLst/>
            <a:gdLst>
              <a:gd name="connsiteX0" fmla="*/ 1304143 w 1662145"/>
              <a:gd name="connsiteY0" fmla="*/ 0 h 2723807"/>
              <a:gd name="connsiteX1" fmla="*/ 1400007 w 1662145"/>
              <a:gd name="connsiteY1" fmla="*/ 2723807 h 2723807"/>
              <a:gd name="connsiteX2" fmla="*/ 429435 w 1662145"/>
              <a:gd name="connsiteY2" fmla="*/ 2276151 h 2723807"/>
              <a:gd name="connsiteX3" fmla="*/ 48887 w 1662145"/>
              <a:gd name="connsiteY3" fmla="*/ 2092200 h 2723807"/>
              <a:gd name="connsiteX4" fmla="*/ 105416 w 1662145"/>
              <a:gd name="connsiteY4" fmla="*/ 1930712 h 2723807"/>
              <a:gd name="connsiteX5" fmla="*/ 171912 w 1662145"/>
              <a:gd name="connsiteY5" fmla="*/ 1471589 h 2723807"/>
              <a:gd name="connsiteX6" fmla="*/ 171625 w 1662145"/>
              <a:gd name="connsiteY6" fmla="*/ 1464454 h 2723807"/>
              <a:gd name="connsiteX7" fmla="*/ 173546 w 1662145"/>
              <a:gd name="connsiteY7" fmla="*/ 1426762 h 2723807"/>
              <a:gd name="connsiteX8" fmla="*/ 53339 w 1662145"/>
              <a:gd name="connsiteY8" fmla="*/ 836834 h 2723807"/>
              <a:gd name="connsiteX9" fmla="*/ 20523 w 1662145"/>
              <a:gd name="connsiteY9" fmla="*/ 769340 h 2723807"/>
              <a:gd name="connsiteX10" fmla="*/ 0 w 1662145"/>
              <a:gd name="connsiteY10" fmla="*/ 722354 h 2723807"/>
              <a:gd name="connsiteX11" fmla="*/ 1304143 w 1662145"/>
              <a:gd name="connsiteY11" fmla="*/ 0 h 272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2145" h="2723807">
                <a:moveTo>
                  <a:pt x="1304143" y="0"/>
                </a:moveTo>
                <a:cubicBezTo>
                  <a:pt x="1745172" y="843400"/>
                  <a:pt x="1780591" y="1849778"/>
                  <a:pt x="1400007" y="2723807"/>
                </a:cubicBezTo>
                <a:lnTo>
                  <a:pt x="429435" y="2276151"/>
                </a:lnTo>
                <a:lnTo>
                  <a:pt x="48887" y="2092200"/>
                </a:lnTo>
                <a:lnTo>
                  <a:pt x="105416" y="1930712"/>
                </a:lnTo>
                <a:cubicBezTo>
                  <a:pt x="148937" y="1780935"/>
                  <a:pt x="171046" y="1626221"/>
                  <a:pt x="171912" y="1471589"/>
                </a:cubicBezTo>
                <a:lnTo>
                  <a:pt x="171625" y="1464454"/>
                </a:lnTo>
                <a:lnTo>
                  <a:pt x="173546" y="1426762"/>
                </a:lnTo>
                <a:cubicBezTo>
                  <a:pt x="173546" y="1217506"/>
                  <a:pt x="130743" y="1018155"/>
                  <a:pt x="53339" y="836834"/>
                </a:cubicBezTo>
                <a:lnTo>
                  <a:pt x="20523" y="769340"/>
                </a:lnTo>
                <a:lnTo>
                  <a:pt x="0" y="722354"/>
                </a:lnTo>
                <a:lnTo>
                  <a:pt x="1304143" y="0"/>
                </a:lnTo>
                <a:close/>
              </a:path>
            </a:pathLst>
          </a:custGeom>
          <a:ln w="12700">
            <a:solidFill>
              <a:schemeClr val="tx1"/>
            </a:solidFill>
          </a:ln>
        </p:spPr>
      </p:pic>
      <p:pic>
        <p:nvPicPr>
          <p:cNvPr id="86" name="圖片 85">
            <a:extLst>
              <a:ext uri="{FF2B5EF4-FFF2-40B4-BE49-F238E27FC236}">
                <a16:creationId xmlns:a16="http://schemas.microsoft.com/office/drawing/2014/main" id="{0E1532E7-07E7-4677-BEF4-33BAB3B246FF}"/>
              </a:ext>
            </a:extLst>
          </p:cNvPr>
          <p:cNvPicPr>
            <a:picLocks noChangeAspect="1"/>
          </p:cNvPicPr>
          <p:nvPr/>
        </p:nvPicPr>
        <p:blipFill>
          <a:blip r:embed="rId3"/>
          <a:srcRect l="54785" t="60540" r="4914" b="924"/>
          <a:stretch>
            <a:fillRect/>
          </a:stretch>
        </p:blipFill>
        <p:spPr>
          <a:xfrm>
            <a:off x="6364999" y="4329217"/>
            <a:ext cx="2466438" cy="2363713"/>
          </a:xfrm>
          <a:custGeom>
            <a:avLst/>
            <a:gdLst>
              <a:gd name="connsiteX0" fmla="*/ 1082497 w 2466438"/>
              <a:gd name="connsiteY0" fmla="*/ 0 h 2363713"/>
              <a:gd name="connsiteX1" fmla="*/ 1103092 w 2466438"/>
              <a:gd name="connsiteY1" fmla="*/ 9955 h 2363713"/>
              <a:gd name="connsiteX2" fmla="*/ 1100551 w 2466438"/>
              <a:gd name="connsiteY2" fmla="*/ 17214 h 2363713"/>
              <a:gd name="connsiteX3" fmla="*/ 1483640 w 2466438"/>
              <a:gd name="connsiteY3" fmla="*/ 193906 h 2363713"/>
              <a:gd name="connsiteX4" fmla="*/ 2466438 w 2466438"/>
              <a:gd name="connsiteY4" fmla="*/ 668974 h 2363713"/>
              <a:gd name="connsiteX5" fmla="*/ 1435230 w 2466438"/>
              <a:gd name="connsiteY5" fmla="*/ 1881332 h 2363713"/>
              <a:gd name="connsiteX6" fmla="*/ 1312450 w 2466438"/>
              <a:gd name="connsiteY6" fmla="*/ 1960898 h 2363713"/>
              <a:gd name="connsiteX7" fmla="*/ 1261322 w 2466438"/>
              <a:gd name="connsiteY7" fmla="*/ 1992029 h 2363713"/>
              <a:gd name="connsiteX8" fmla="*/ 1132267 w 2466438"/>
              <a:gd name="connsiteY8" fmla="*/ 2065401 h 2363713"/>
              <a:gd name="connsiteX9" fmla="*/ 1043227 w 2466438"/>
              <a:gd name="connsiteY9" fmla="*/ 2109375 h 2363713"/>
              <a:gd name="connsiteX10" fmla="*/ 959833 w 2466438"/>
              <a:gd name="connsiteY10" fmla="*/ 2149638 h 2363713"/>
              <a:gd name="connsiteX11" fmla="*/ 832978 w 2466438"/>
              <a:gd name="connsiteY11" fmla="*/ 2203312 h 2363713"/>
              <a:gd name="connsiteX12" fmla="*/ 688193 w 2466438"/>
              <a:gd name="connsiteY12" fmla="*/ 2256422 h 2363713"/>
              <a:gd name="connsiteX13" fmla="*/ 640057 w 2466438"/>
              <a:gd name="connsiteY13" fmla="*/ 2273533 h 2363713"/>
              <a:gd name="connsiteX14" fmla="*/ 546485 w 2466438"/>
              <a:gd name="connsiteY14" fmla="*/ 2300696 h 2363713"/>
              <a:gd name="connsiteX15" fmla="*/ 383413 w 2466438"/>
              <a:gd name="connsiteY15" fmla="*/ 2342720 h 2363713"/>
              <a:gd name="connsiteX16" fmla="*/ 290925 w 2466438"/>
              <a:gd name="connsiteY16" fmla="*/ 2363713 h 2363713"/>
              <a:gd name="connsiteX17" fmla="*/ 0 w 2466438"/>
              <a:gd name="connsiteY17" fmla="*/ 854385 h 2363713"/>
              <a:gd name="connsiteX18" fmla="*/ 1082497 w 2466438"/>
              <a:gd name="connsiteY18" fmla="*/ 0 h 236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6438" h="2363713">
                <a:moveTo>
                  <a:pt x="1082497" y="0"/>
                </a:moveTo>
                <a:lnTo>
                  <a:pt x="1103092" y="9955"/>
                </a:lnTo>
                <a:lnTo>
                  <a:pt x="1100551" y="17214"/>
                </a:lnTo>
                <a:lnTo>
                  <a:pt x="1483640" y="193906"/>
                </a:lnTo>
                <a:lnTo>
                  <a:pt x="2466438" y="668974"/>
                </a:lnTo>
                <a:cubicBezTo>
                  <a:pt x="2231041" y="1164000"/>
                  <a:pt x="1872775" y="1579438"/>
                  <a:pt x="1435230" y="1881332"/>
                </a:cubicBezTo>
                <a:lnTo>
                  <a:pt x="1312450" y="1960898"/>
                </a:lnTo>
                <a:lnTo>
                  <a:pt x="1261322" y="1992029"/>
                </a:lnTo>
                <a:lnTo>
                  <a:pt x="1132267" y="2065401"/>
                </a:lnTo>
                <a:lnTo>
                  <a:pt x="1043227" y="2109375"/>
                </a:lnTo>
                <a:lnTo>
                  <a:pt x="959833" y="2149638"/>
                </a:lnTo>
                <a:lnTo>
                  <a:pt x="832978" y="2203312"/>
                </a:lnTo>
                <a:lnTo>
                  <a:pt x="688193" y="2256422"/>
                </a:lnTo>
                <a:lnTo>
                  <a:pt x="640057" y="2273533"/>
                </a:lnTo>
                <a:lnTo>
                  <a:pt x="546485" y="2300696"/>
                </a:lnTo>
                <a:lnTo>
                  <a:pt x="383413" y="2342720"/>
                </a:lnTo>
                <a:lnTo>
                  <a:pt x="290925" y="2363713"/>
                </a:lnTo>
                <a:lnTo>
                  <a:pt x="0" y="854385"/>
                </a:lnTo>
                <a:cubicBezTo>
                  <a:pt x="473630" y="760048"/>
                  <a:pt x="875234" y="443073"/>
                  <a:pt x="1082497" y="0"/>
                </a:cubicBezTo>
                <a:close/>
              </a:path>
            </a:pathLst>
          </a:custGeom>
        </p:spPr>
      </p:pic>
      <p:pic>
        <p:nvPicPr>
          <p:cNvPr id="85" name="圖片 84">
            <a:extLst>
              <a:ext uri="{FF2B5EF4-FFF2-40B4-BE49-F238E27FC236}">
                <a16:creationId xmlns:a16="http://schemas.microsoft.com/office/drawing/2014/main" id="{5C1B5236-DA06-4FC1-97C2-ABD0873C0AB6}"/>
              </a:ext>
            </a:extLst>
          </p:cNvPr>
          <p:cNvPicPr>
            <a:picLocks noChangeAspect="1"/>
          </p:cNvPicPr>
          <p:nvPr/>
        </p:nvPicPr>
        <p:blipFill>
          <a:blip r:embed="rId3"/>
          <a:srcRect l="7487" t="62928" r="40763" b="185"/>
          <a:stretch>
            <a:fillRect/>
          </a:stretch>
        </p:blipFill>
        <p:spPr>
          <a:xfrm>
            <a:off x="3494868" y="4475019"/>
            <a:ext cx="3167093" cy="2262543"/>
          </a:xfrm>
          <a:custGeom>
            <a:avLst/>
            <a:gdLst>
              <a:gd name="connsiteX0" fmla="*/ 1290387 w 3167093"/>
              <a:gd name="connsiteY0" fmla="*/ 0 h 2262543"/>
              <a:gd name="connsiteX1" fmla="*/ 2889889 w 3167093"/>
              <a:gd name="connsiteY1" fmla="*/ 713570 h 2262543"/>
              <a:gd name="connsiteX2" fmla="*/ 3167093 w 3167093"/>
              <a:gd name="connsiteY2" fmla="*/ 2210268 h 2262543"/>
              <a:gd name="connsiteX3" fmla="*/ 0 w 3167093"/>
              <a:gd name="connsiteY3" fmla="*/ 807412 h 2262543"/>
              <a:gd name="connsiteX4" fmla="*/ 1040662 w 3167093"/>
              <a:gd name="connsiteY4" fmla="*/ 156257 h 2262543"/>
              <a:gd name="connsiteX5" fmla="*/ 1286692 w 3167093"/>
              <a:gd name="connsiteY5" fmla="*/ 10346 h 2262543"/>
              <a:gd name="connsiteX6" fmla="*/ 1283487 w 3167093"/>
              <a:gd name="connsiteY6" fmla="*/ 4318 h 2262543"/>
              <a:gd name="connsiteX7" fmla="*/ 1290387 w 3167093"/>
              <a:gd name="connsiteY7" fmla="*/ 0 h 226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093" h="2262543">
                <a:moveTo>
                  <a:pt x="1290387" y="0"/>
                </a:moveTo>
                <a:cubicBezTo>
                  <a:pt x="1626607" y="548839"/>
                  <a:pt x="2262077" y="832335"/>
                  <a:pt x="2889889" y="713570"/>
                </a:cubicBezTo>
                <a:lnTo>
                  <a:pt x="3167093" y="2210268"/>
                </a:lnTo>
                <a:cubicBezTo>
                  <a:pt x="1924793" y="2442829"/>
                  <a:pt x="667707" y="1886006"/>
                  <a:pt x="0" y="807412"/>
                </a:cubicBezTo>
                <a:lnTo>
                  <a:pt x="1040662" y="156257"/>
                </a:lnTo>
                <a:lnTo>
                  <a:pt x="1286692" y="10346"/>
                </a:lnTo>
                <a:lnTo>
                  <a:pt x="1283487" y="4318"/>
                </a:lnTo>
                <a:lnTo>
                  <a:pt x="1290387" y="0"/>
                </a:lnTo>
                <a:close/>
              </a:path>
            </a:pathLst>
          </a:custGeom>
        </p:spPr>
      </p:pic>
      <p:grpSp>
        <p:nvGrpSpPr>
          <p:cNvPr id="14" name="群組 13">
            <a:extLst>
              <a:ext uri="{FF2B5EF4-FFF2-40B4-BE49-F238E27FC236}">
                <a16:creationId xmlns:a16="http://schemas.microsoft.com/office/drawing/2014/main" id="{8388AE30-49AF-4FE9-B8FD-9C2E1442144E}"/>
              </a:ext>
            </a:extLst>
          </p:cNvPr>
          <p:cNvGrpSpPr/>
          <p:nvPr/>
        </p:nvGrpSpPr>
        <p:grpSpPr>
          <a:xfrm>
            <a:off x="-42662" y="0"/>
            <a:ext cx="1880643" cy="540000"/>
            <a:chOff x="-42662" y="0"/>
            <a:chExt cx="1880643" cy="540000"/>
          </a:xfrm>
        </p:grpSpPr>
        <p:grpSp>
          <p:nvGrpSpPr>
            <p:cNvPr id="15" name="群組 14">
              <a:extLst>
                <a:ext uri="{FF2B5EF4-FFF2-40B4-BE49-F238E27FC236}">
                  <a16:creationId xmlns:a16="http://schemas.microsoft.com/office/drawing/2014/main" id="{D48B7DDD-AB43-42F6-A011-E8EB4AC4895A}"/>
                </a:ext>
              </a:extLst>
            </p:cNvPr>
            <p:cNvGrpSpPr/>
            <p:nvPr/>
          </p:nvGrpSpPr>
          <p:grpSpPr>
            <a:xfrm>
              <a:off x="0" y="0"/>
              <a:ext cx="1800000" cy="540000"/>
              <a:chOff x="-1" y="0"/>
              <a:chExt cx="1794295" cy="511612"/>
            </a:xfrm>
          </p:grpSpPr>
          <p:sp>
            <p:nvSpPr>
              <p:cNvPr id="17" name="矩形 16">
                <a:extLst>
                  <a:ext uri="{FF2B5EF4-FFF2-40B4-BE49-F238E27FC236}">
                    <a16:creationId xmlns:a16="http://schemas.microsoft.com/office/drawing/2014/main" id="{B72C8DCE-CDDC-4CC5-A5CD-E3FB85301C90}"/>
                  </a:ext>
                </a:extLst>
              </p:cNvPr>
              <p:cNvSpPr/>
              <p:nvPr/>
            </p:nvSpPr>
            <p:spPr>
              <a:xfrm>
                <a:off x="0" y="0"/>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722A9FC2-C76F-4846-BC80-9ACBF76C8EA7}"/>
                  </a:ext>
                </a:extLst>
              </p:cNvPr>
              <p:cNvSpPr/>
              <p:nvPr/>
            </p:nvSpPr>
            <p:spPr>
              <a:xfrm>
                <a:off x="-1" y="419934"/>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6" name="文字方塊 15">
              <a:extLst>
                <a:ext uri="{FF2B5EF4-FFF2-40B4-BE49-F238E27FC236}">
                  <a16:creationId xmlns:a16="http://schemas.microsoft.com/office/drawing/2014/main" id="{1EE31A9D-7B3E-4394-94BD-52D3B00A9521}"/>
                </a:ext>
              </a:extLst>
            </p:cNvPr>
            <p:cNvSpPr txBox="1"/>
            <p:nvPr/>
          </p:nvSpPr>
          <p:spPr>
            <a:xfrm>
              <a:off x="-42662" y="31158"/>
              <a:ext cx="1880643" cy="400110"/>
            </a:xfrm>
            <a:prstGeom prst="rect">
              <a:avLst/>
            </a:prstGeom>
            <a:noFill/>
          </p:spPr>
          <p:txBody>
            <a:bodyPr wrap="none" rtlCol="0">
              <a:spAutoFit/>
            </a:bodyPr>
            <a:lstStyle/>
            <a:p>
              <a:r>
                <a:rPr lang="en-US" altLang="zh-TW" sz="2000" b="1" dirty="0">
                  <a:solidFill>
                    <a:srgbClr val="FF0000"/>
                  </a:solidFill>
                  <a:latin typeface="Arial" panose="020B0604020202020204" pitchFamily="34" charset="0"/>
                  <a:cs typeface="Arial" panose="020B0604020202020204" pitchFamily="34" charset="0"/>
                </a:rPr>
                <a:t>circular RNAs</a:t>
              </a:r>
              <a:endParaRPr lang="zh-TW" altLang="en-US" sz="2000" dirty="0">
                <a:solidFill>
                  <a:srgbClr val="FF0000"/>
                </a:solidFill>
              </a:endParaRPr>
            </a:p>
          </p:txBody>
        </p:sp>
      </p:grpSp>
      <p:sp>
        <p:nvSpPr>
          <p:cNvPr id="20" name="矩形 19">
            <a:extLst>
              <a:ext uri="{FF2B5EF4-FFF2-40B4-BE49-F238E27FC236}">
                <a16:creationId xmlns:a16="http://schemas.microsoft.com/office/drawing/2014/main" id="{5C54838E-4A83-4F4C-956C-261AC9DD2EA8}"/>
              </a:ext>
            </a:extLst>
          </p:cNvPr>
          <p:cNvSpPr/>
          <p:nvPr/>
        </p:nvSpPr>
        <p:spPr>
          <a:xfrm>
            <a:off x="1715724" y="23477"/>
            <a:ext cx="8760552" cy="523220"/>
          </a:xfrm>
          <a:prstGeom prst="rect">
            <a:avLst/>
          </a:prstGeom>
        </p:spPr>
        <p:txBody>
          <a:bodyPr wrap="square">
            <a:spAutoFit/>
          </a:bodyPr>
          <a:lstStyle/>
          <a:p>
            <a:pPr algn="ctr"/>
            <a:r>
              <a:rPr lang="en-US" altLang="zh-TW" sz="2800" b="1" dirty="0">
                <a:latin typeface="Arial" panose="020B0604020202020204" pitchFamily="34" charset="0"/>
                <a:cs typeface="Arial" panose="020B0604020202020204" pitchFamily="34" charset="0"/>
              </a:rPr>
              <a:t>Functions of CircRNA  </a:t>
            </a:r>
            <a:endParaRPr lang="zh-TW" altLang="en-US" sz="2800" b="1" dirty="0">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FD88BEB4-CD85-4CC3-A29F-CB34F352D5FF}"/>
              </a:ext>
            </a:extLst>
          </p:cNvPr>
          <p:cNvSpPr/>
          <p:nvPr/>
        </p:nvSpPr>
        <p:spPr>
          <a:xfrm>
            <a:off x="5593" y="6550223"/>
            <a:ext cx="2318507"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Liu CX, et </a:t>
            </a:r>
            <a:r>
              <a:rPr kumimoji="1" lang="en-US" altLang="zh-TW" sz="1400" i="1" dirty="0" err="1">
                <a:solidFill>
                  <a:schemeClr val="tx1">
                    <a:lumMod val="50000"/>
                    <a:lumOff val="50000"/>
                  </a:schemeClr>
                </a:solidFill>
                <a:latin typeface="Arial" panose="020B0604020202020204" pitchFamily="34" charset="0"/>
                <a:cs typeface="Arial" panose="020B0604020202020204" pitchFamily="34" charset="0"/>
              </a:rPr>
              <a:t>al.Cell</a:t>
            </a:r>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 2022</a:t>
            </a:r>
          </a:p>
        </p:txBody>
      </p:sp>
    </p:spTree>
    <p:extLst>
      <p:ext uri="{BB962C8B-B14F-4D97-AF65-F5344CB8AC3E}">
        <p14:creationId xmlns:p14="http://schemas.microsoft.com/office/powerpoint/2010/main" val="2380954062"/>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70</a:t>
            </a:fld>
            <a:endParaRPr lang="zh-TW" altLang="en-US"/>
          </a:p>
        </p:txBody>
      </p:sp>
      <p:sp>
        <p:nvSpPr>
          <p:cNvPr id="4" name="矩形 3"/>
          <p:cNvSpPr/>
          <p:nvPr/>
        </p:nvSpPr>
        <p:spPr>
          <a:xfrm>
            <a:off x="688962" y="86724"/>
            <a:ext cx="10814076"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miR-1197</a:t>
            </a:r>
            <a:r>
              <a:rPr lang="en-US" altLang="zh-TW" sz="2400" b="1" dirty="0">
                <a:latin typeface="Arial" panose="020B0604020202020204" pitchFamily="34" charset="0"/>
                <a:cs typeface="Arial" panose="020B0604020202020204" pitchFamily="34" charset="0"/>
              </a:rPr>
              <a:t> binds to 3’-UTR of </a:t>
            </a:r>
            <a:r>
              <a:rPr lang="en-US" altLang="zh-TW" sz="2400" b="1" i="1" dirty="0">
                <a:latin typeface="Arial" panose="020B0604020202020204" pitchFamily="34" charset="0"/>
                <a:cs typeface="Arial" panose="020B0604020202020204" pitchFamily="34" charset="0"/>
              </a:rPr>
              <a:t>SMAD3</a:t>
            </a:r>
            <a:r>
              <a:rPr lang="en-US" altLang="zh-TW" sz="2400" b="1" dirty="0">
                <a:latin typeface="Arial" panose="020B0604020202020204" pitchFamily="34" charset="0"/>
                <a:cs typeface="Arial" panose="020B0604020202020204" pitchFamily="34" charset="0"/>
              </a:rPr>
              <a:t> mRNA</a:t>
            </a:r>
            <a:endParaRPr lang="zh-TW" altLang="en-US" sz="2400" b="1" dirty="0">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E39B0BD4-A1C8-4BF7-B474-19DF9AC35C75}"/>
              </a:ext>
            </a:extLst>
          </p:cNvPr>
          <p:cNvPicPr>
            <a:picLocks noChangeAspect="1"/>
          </p:cNvPicPr>
          <p:nvPr/>
        </p:nvPicPr>
        <p:blipFill>
          <a:blip r:embed="rId3"/>
          <a:stretch>
            <a:fillRect/>
          </a:stretch>
        </p:blipFill>
        <p:spPr>
          <a:xfrm>
            <a:off x="433619" y="1641963"/>
            <a:ext cx="11324762" cy="4825777"/>
          </a:xfrm>
          <a:prstGeom prst="rect">
            <a:avLst/>
          </a:prstGeom>
        </p:spPr>
      </p:pic>
      <p:grpSp>
        <p:nvGrpSpPr>
          <p:cNvPr id="7" name="群組 6">
            <a:extLst>
              <a:ext uri="{FF2B5EF4-FFF2-40B4-BE49-F238E27FC236}">
                <a16:creationId xmlns:a16="http://schemas.microsoft.com/office/drawing/2014/main" id="{EFB32041-EEB9-4E1B-82A2-EF54B18E0CC9}"/>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67DE32B5-F02F-4DD1-BF22-95E3595969F5}"/>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4851B127-D278-49AB-A3F2-0D071355F413}"/>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1187550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71</a:t>
            </a:fld>
            <a:endParaRPr lang="zh-TW" altLang="en-US"/>
          </a:p>
        </p:txBody>
      </p:sp>
      <p:sp>
        <p:nvSpPr>
          <p:cNvPr id="4" name="矩形 3"/>
          <p:cNvSpPr/>
          <p:nvPr/>
        </p:nvSpPr>
        <p:spPr>
          <a:xfrm>
            <a:off x="225053" y="84351"/>
            <a:ext cx="11774000"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CircMET</a:t>
            </a:r>
            <a:r>
              <a:rPr lang="en-US" altLang="zh-TW" sz="2400" b="1" dirty="0">
                <a:latin typeface="Arial" panose="020B0604020202020204" pitchFamily="34" charset="0"/>
                <a:cs typeface="Arial" panose="020B0604020202020204" pitchFamily="34" charset="0"/>
              </a:rPr>
              <a:t> promotes SMAD3 expression</a:t>
            </a:r>
            <a:endParaRPr lang="zh-TW" altLang="en-US" sz="2400" b="1" dirty="0">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BE1B2D3F-2E3B-46A3-BE2A-62F6DE2DB7FB}"/>
              </a:ext>
            </a:extLst>
          </p:cNvPr>
          <p:cNvPicPr>
            <a:picLocks noChangeAspect="1"/>
          </p:cNvPicPr>
          <p:nvPr/>
        </p:nvPicPr>
        <p:blipFill>
          <a:blip r:embed="rId3"/>
          <a:stretch>
            <a:fillRect/>
          </a:stretch>
        </p:blipFill>
        <p:spPr>
          <a:xfrm>
            <a:off x="471856" y="1318401"/>
            <a:ext cx="11248287" cy="5225011"/>
          </a:xfrm>
          <a:prstGeom prst="rect">
            <a:avLst/>
          </a:prstGeom>
        </p:spPr>
      </p:pic>
      <p:grpSp>
        <p:nvGrpSpPr>
          <p:cNvPr id="7" name="群組 6">
            <a:extLst>
              <a:ext uri="{FF2B5EF4-FFF2-40B4-BE49-F238E27FC236}">
                <a16:creationId xmlns:a16="http://schemas.microsoft.com/office/drawing/2014/main" id="{BB0BD72A-6E63-44B7-AD4F-FC6BDBCF55AD}"/>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0EC21C72-81E5-42DA-AA61-7477265C5FA7}"/>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5A0249B1-66AD-4741-BF67-857B911E1E63}"/>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3885649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72</a:t>
            </a:fld>
            <a:endParaRPr lang="zh-TW" altLang="en-US"/>
          </a:p>
        </p:txBody>
      </p:sp>
      <p:sp>
        <p:nvSpPr>
          <p:cNvPr id="4" name="矩形 3"/>
          <p:cNvSpPr/>
          <p:nvPr/>
        </p:nvSpPr>
        <p:spPr>
          <a:xfrm>
            <a:off x="612475" y="78335"/>
            <a:ext cx="11579524" cy="461665"/>
          </a:xfrm>
          <a:prstGeom prst="rect">
            <a:avLst/>
          </a:prstGeom>
        </p:spPr>
        <p:txBody>
          <a:bodyPr wrap="square">
            <a:spAutoFit/>
          </a:bodyPr>
          <a:lstStyle/>
          <a:p>
            <a:pPr algn="ctr"/>
            <a:r>
              <a:rPr lang="en-US" altLang="zh-TW" sz="2400" b="1" i="1" dirty="0">
                <a:solidFill>
                  <a:srgbClr val="000000"/>
                </a:solidFill>
                <a:latin typeface="Arial" panose="020B0604020202020204" pitchFamily="34" charset="0"/>
                <a:cs typeface="Arial" panose="020B0604020202020204" pitchFamily="34" charset="0"/>
              </a:rPr>
              <a:t>miR-1197</a:t>
            </a:r>
            <a:r>
              <a:rPr lang="en-US" altLang="zh-TW" sz="2400" b="1" dirty="0">
                <a:solidFill>
                  <a:srgbClr val="000000"/>
                </a:solidFill>
                <a:latin typeface="Arial" panose="020B0604020202020204" pitchFamily="34" charset="0"/>
                <a:cs typeface="Arial" panose="020B0604020202020204" pitchFamily="34" charset="0"/>
              </a:rPr>
              <a:t> inhibits cell proliferation by downregulated SMAD3</a:t>
            </a:r>
            <a:endParaRPr lang="zh-TW" altLang="en-US" sz="2400" b="1" dirty="0">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BEC47BB3-3970-4D47-82F9-E2DC8AE0ECE6}"/>
              </a:ext>
            </a:extLst>
          </p:cNvPr>
          <p:cNvPicPr>
            <a:picLocks noChangeAspect="1"/>
          </p:cNvPicPr>
          <p:nvPr/>
        </p:nvPicPr>
        <p:blipFill>
          <a:blip r:embed="rId3"/>
          <a:stretch>
            <a:fillRect/>
          </a:stretch>
        </p:blipFill>
        <p:spPr>
          <a:xfrm>
            <a:off x="727913" y="1484272"/>
            <a:ext cx="10736173" cy="5344271"/>
          </a:xfrm>
          <a:prstGeom prst="rect">
            <a:avLst/>
          </a:prstGeom>
        </p:spPr>
      </p:pic>
      <p:grpSp>
        <p:nvGrpSpPr>
          <p:cNvPr id="7" name="群組 6">
            <a:extLst>
              <a:ext uri="{FF2B5EF4-FFF2-40B4-BE49-F238E27FC236}">
                <a16:creationId xmlns:a16="http://schemas.microsoft.com/office/drawing/2014/main" id="{FD6E7323-A2CB-409F-868F-A139C266C8C0}"/>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DF81A538-D743-468E-8070-13091913512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2F355EF1-4E37-43EB-8416-01DECF1B88E7}"/>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3633368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投影片編號版面配置區 7"/>
          <p:cNvSpPr>
            <a:spLocks noGrp="1"/>
          </p:cNvSpPr>
          <p:nvPr>
            <p:ph type="sldNum" sz="quarter" idx="12"/>
          </p:nvPr>
        </p:nvSpPr>
        <p:spPr>
          <a:xfrm>
            <a:off x="9448800" y="6492875"/>
            <a:ext cx="2743200" cy="365125"/>
          </a:xfrm>
        </p:spPr>
        <p:txBody>
          <a:bodyPr/>
          <a:lstStyle/>
          <a:p>
            <a:fld id="{0C4D0668-C53B-4A51-870C-8A290EF953AE}" type="slidenum">
              <a:rPr lang="zh-TW" altLang="en-US" smtClean="0"/>
              <a:t>73</a:t>
            </a:fld>
            <a:endParaRPr lang="zh-TW" altLang="en-US" dirty="0"/>
          </a:p>
        </p:txBody>
      </p:sp>
      <p:grpSp>
        <p:nvGrpSpPr>
          <p:cNvPr id="25" name="群組 24">
            <a:extLst>
              <a:ext uri="{FF2B5EF4-FFF2-40B4-BE49-F238E27FC236}">
                <a16:creationId xmlns:a16="http://schemas.microsoft.com/office/drawing/2014/main" id="{91720D64-8055-4708-ADDA-749B04C0B3A6}"/>
              </a:ext>
            </a:extLst>
          </p:cNvPr>
          <p:cNvGrpSpPr/>
          <p:nvPr/>
        </p:nvGrpSpPr>
        <p:grpSpPr>
          <a:xfrm>
            <a:off x="0" y="0"/>
            <a:ext cx="1800000" cy="540000"/>
            <a:chOff x="1486249" y="1822052"/>
            <a:chExt cx="1794295" cy="511612"/>
          </a:xfrm>
        </p:grpSpPr>
        <p:sp>
          <p:nvSpPr>
            <p:cNvPr id="26" name="矩形 25">
              <a:extLst>
                <a:ext uri="{FF2B5EF4-FFF2-40B4-BE49-F238E27FC236}">
                  <a16:creationId xmlns:a16="http://schemas.microsoft.com/office/drawing/2014/main" id="{5D49F1BC-69F8-43F7-9BCA-EDE69462EB37}"/>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29" name="矩形 28">
              <a:extLst>
                <a:ext uri="{FF2B5EF4-FFF2-40B4-BE49-F238E27FC236}">
                  <a16:creationId xmlns:a16="http://schemas.microsoft.com/office/drawing/2014/main" id="{28CEE4E8-259B-4A66-9AE1-E5859DD69280}"/>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20" name="圖片 19">
            <a:extLst>
              <a:ext uri="{FF2B5EF4-FFF2-40B4-BE49-F238E27FC236}">
                <a16:creationId xmlns:a16="http://schemas.microsoft.com/office/drawing/2014/main" id="{BEE15D1F-3A4A-4ECA-8EEC-A888EAEB9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10" t="14337" r="34771" b="13028"/>
          <a:stretch/>
        </p:blipFill>
        <p:spPr>
          <a:xfrm>
            <a:off x="318777" y="983235"/>
            <a:ext cx="3733101" cy="4981338"/>
          </a:xfrm>
          <a:prstGeom prst="rect">
            <a:avLst/>
          </a:prstGeom>
        </p:spPr>
      </p:pic>
      <p:pic>
        <p:nvPicPr>
          <p:cNvPr id="9" name="圖片 8">
            <a:extLst>
              <a:ext uri="{FF2B5EF4-FFF2-40B4-BE49-F238E27FC236}">
                <a16:creationId xmlns:a16="http://schemas.microsoft.com/office/drawing/2014/main" id="{7D89A2FD-C584-4C84-9835-BA385B197DC4}"/>
              </a:ext>
            </a:extLst>
          </p:cNvPr>
          <p:cNvPicPr>
            <a:picLocks noChangeAspect="1"/>
          </p:cNvPicPr>
          <p:nvPr/>
        </p:nvPicPr>
        <p:blipFill rotWithShape="1">
          <a:blip r:embed="rId4"/>
          <a:srcRect b="16966"/>
          <a:stretch/>
        </p:blipFill>
        <p:spPr>
          <a:xfrm>
            <a:off x="4043494" y="1868647"/>
            <a:ext cx="8049105" cy="3204594"/>
          </a:xfrm>
          <a:prstGeom prst="rect">
            <a:avLst/>
          </a:prstGeom>
        </p:spPr>
      </p:pic>
    </p:spTree>
    <p:extLst>
      <p:ext uri="{BB962C8B-B14F-4D97-AF65-F5344CB8AC3E}">
        <p14:creationId xmlns:p14="http://schemas.microsoft.com/office/powerpoint/2010/main" val="19384481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74</a:t>
            </a:fld>
            <a:endParaRPr lang="zh-TW" altLang="en-US"/>
          </a:p>
        </p:txBody>
      </p:sp>
      <p:pic>
        <p:nvPicPr>
          <p:cNvPr id="3" name="圖片 2">
            <a:extLst>
              <a:ext uri="{FF2B5EF4-FFF2-40B4-BE49-F238E27FC236}">
                <a16:creationId xmlns:a16="http://schemas.microsoft.com/office/drawing/2014/main" id="{72079D7B-F631-4C32-BAE9-E1218D526394}"/>
              </a:ext>
            </a:extLst>
          </p:cNvPr>
          <p:cNvPicPr>
            <a:picLocks noChangeAspect="1"/>
          </p:cNvPicPr>
          <p:nvPr/>
        </p:nvPicPr>
        <p:blipFill>
          <a:blip r:embed="rId3"/>
          <a:stretch>
            <a:fillRect/>
          </a:stretch>
        </p:blipFill>
        <p:spPr>
          <a:xfrm>
            <a:off x="1559977" y="695904"/>
            <a:ext cx="9329618" cy="5954398"/>
          </a:xfrm>
          <a:prstGeom prst="rect">
            <a:avLst/>
          </a:prstGeom>
        </p:spPr>
      </p:pic>
      <p:sp>
        <p:nvSpPr>
          <p:cNvPr id="9" name="矩形 8">
            <a:extLst>
              <a:ext uri="{FF2B5EF4-FFF2-40B4-BE49-F238E27FC236}">
                <a16:creationId xmlns:a16="http://schemas.microsoft.com/office/drawing/2014/main" id="{5AEABEDF-8F1F-44AC-855E-048F7BC990F9}"/>
              </a:ext>
            </a:extLst>
          </p:cNvPr>
          <p:cNvSpPr/>
          <p:nvPr/>
        </p:nvSpPr>
        <p:spPr>
          <a:xfrm>
            <a:off x="0" y="0"/>
            <a:ext cx="1501255" cy="414000"/>
          </a:xfrm>
          <a:prstGeom prst="rect">
            <a:avLst/>
          </a:prstGeom>
          <a:solidFill>
            <a:srgbClr val="9F7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Conclusion</a:t>
            </a:r>
            <a:endParaRPr lang="zh-TW" altLang="en-US" b="1" dirty="0"/>
          </a:p>
        </p:txBody>
      </p:sp>
      <p:sp>
        <p:nvSpPr>
          <p:cNvPr id="13" name="矩形 12">
            <a:extLst>
              <a:ext uri="{FF2B5EF4-FFF2-40B4-BE49-F238E27FC236}">
                <a16:creationId xmlns:a16="http://schemas.microsoft.com/office/drawing/2014/main" id="{D4554CEE-01FB-431C-A2B3-B11278F5D431}"/>
              </a:ext>
            </a:extLst>
          </p:cNvPr>
          <p:cNvSpPr/>
          <p:nvPr/>
        </p:nvSpPr>
        <p:spPr>
          <a:xfrm>
            <a:off x="1501255" y="1147"/>
            <a:ext cx="10690745" cy="412853"/>
          </a:xfrm>
          <a:prstGeom prst="rect">
            <a:avLst/>
          </a:prstGeom>
          <a:gradFill flip="none" rotWithShape="1">
            <a:gsLst>
              <a:gs pos="0">
                <a:srgbClr val="9F7EC8"/>
              </a:gs>
              <a:gs pos="50000">
                <a:srgbClr val="7030A0">
                  <a:tint val="44500"/>
                  <a:satMod val="160000"/>
                </a:srgbClr>
              </a:gs>
              <a:gs pos="100000">
                <a:srgbClr val="7030A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3102244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3D65DEA7-3768-4ABD-B9E5-D9F71C05C8A4}"/>
              </a:ext>
            </a:extLst>
          </p:cNvPr>
          <p:cNvGrpSpPr/>
          <p:nvPr/>
        </p:nvGrpSpPr>
        <p:grpSpPr>
          <a:xfrm>
            <a:off x="0" y="0"/>
            <a:ext cx="1800000" cy="540000"/>
            <a:chOff x="1486249" y="1822052"/>
            <a:chExt cx="1794295" cy="511612"/>
          </a:xfrm>
        </p:grpSpPr>
        <p:sp>
          <p:nvSpPr>
            <p:cNvPr id="124" name="矩形 123">
              <a:extLst>
                <a:ext uri="{FF2B5EF4-FFF2-40B4-BE49-F238E27FC236}">
                  <a16:creationId xmlns:a16="http://schemas.microsoft.com/office/drawing/2014/main" id="{FCCCFF68-4410-446C-B998-70E6C4E1A5A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5" name="矩形 124">
              <a:extLst>
                <a:ext uri="{FF2B5EF4-FFF2-40B4-BE49-F238E27FC236}">
                  <a16:creationId xmlns:a16="http://schemas.microsoft.com/office/drawing/2014/main" id="{A1F9F54C-7707-4D54-9D3C-55AAA264729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75</a:t>
            </a:fld>
            <a:endParaRPr lang="zh-TW" altLang="en-US"/>
          </a:p>
        </p:txBody>
      </p:sp>
      <p:pic>
        <p:nvPicPr>
          <p:cNvPr id="5" name="圖片 4">
            <a:extLst>
              <a:ext uri="{FF2B5EF4-FFF2-40B4-BE49-F238E27FC236}">
                <a16:creationId xmlns:a16="http://schemas.microsoft.com/office/drawing/2014/main" id="{98A382FE-143A-4530-B5BE-E9792B7DF31D}"/>
              </a:ext>
            </a:extLst>
          </p:cNvPr>
          <p:cNvPicPr>
            <a:picLocks noChangeAspect="1"/>
          </p:cNvPicPr>
          <p:nvPr/>
        </p:nvPicPr>
        <p:blipFill>
          <a:blip r:embed="rId3"/>
          <a:stretch>
            <a:fillRect/>
          </a:stretch>
        </p:blipFill>
        <p:spPr>
          <a:xfrm>
            <a:off x="0" y="1487652"/>
            <a:ext cx="12192000" cy="3882696"/>
          </a:xfrm>
          <a:prstGeom prst="rect">
            <a:avLst/>
          </a:prstGeom>
        </p:spPr>
      </p:pic>
      <p:sp>
        <p:nvSpPr>
          <p:cNvPr id="7" name="矩形 6">
            <a:extLst>
              <a:ext uri="{FF2B5EF4-FFF2-40B4-BE49-F238E27FC236}">
                <a16:creationId xmlns:a16="http://schemas.microsoft.com/office/drawing/2014/main" id="{C5204231-8478-4D79-857F-E6837879AB16}"/>
              </a:ext>
            </a:extLst>
          </p:cNvPr>
          <p:cNvSpPr/>
          <p:nvPr/>
        </p:nvSpPr>
        <p:spPr>
          <a:xfrm>
            <a:off x="1799998" y="84351"/>
            <a:ext cx="9466418"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is Highly Expressed in Colorectal Cancer</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0912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3D65DEA7-3768-4ABD-B9E5-D9F71C05C8A4}"/>
              </a:ext>
            </a:extLst>
          </p:cNvPr>
          <p:cNvGrpSpPr/>
          <p:nvPr/>
        </p:nvGrpSpPr>
        <p:grpSpPr>
          <a:xfrm>
            <a:off x="0" y="0"/>
            <a:ext cx="1800000" cy="540000"/>
            <a:chOff x="1486249" y="1822052"/>
            <a:chExt cx="1794295" cy="511612"/>
          </a:xfrm>
        </p:grpSpPr>
        <p:sp>
          <p:nvSpPr>
            <p:cNvPr id="124" name="矩形 123">
              <a:extLst>
                <a:ext uri="{FF2B5EF4-FFF2-40B4-BE49-F238E27FC236}">
                  <a16:creationId xmlns:a16="http://schemas.microsoft.com/office/drawing/2014/main" id="{FCCCFF68-4410-446C-B998-70E6C4E1A5A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5" name="矩形 124">
              <a:extLst>
                <a:ext uri="{FF2B5EF4-FFF2-40B4-BE49-F238E27FC236}">
                  <a16:creationId xmlns:a16="http://schemas.microsoft.com/office/drawing/2014/main" id="{A1F9F54C-7707-4D54-9D3C-55AAA264729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76</a:t>
            </a:fld>
            <a:endParaRPr lang="zh-TW" altLang="en-US"/>
          </a:p>
        </p:txBody>
      </p:sp>
      <p:pic>
        <p:nvPicPr>
          <p:cNvPr id="2" name="圖片 1">
            <a:extLst>
              <a:ext uri="{FF2B5EF4-FFF2-40B4-BE49-F238E27FC236}">
                <a16:creationId xmlns:a16="http://schemas.microsoft.com/office/drawing/2014/main" id="{F1A56145-FD8B-4132-BD51-1F54957E59C8}"/>
              </a:ext>
            </a:extLst>
          </p:cNvPr>
          <p:cNvPicPr>
            <a:picLocks noChangeAspect="1"/>
          </p:cNvPicPr>
          <p:nvPr/>
        </p:nvPicPr>
        <p:blipFill>
          <a:blip r:embed="rId3"/>
          <a:stretch>
            <a:fillRect/>
          </a:stretch>
        </p:blipFill>
        <p:spPr>
          <a:xfrm>
            <a:off x="0" y="1639234"/>
            <a:ext cx="12192000" cy="3579531"/>
          </a:xfrm>
          <a:prstGeom prst="rect">
            <a:avLst/>
          </a:prstGeom>
        </p:spPr>
      </p:pic>
      <p:sp>
        <p:nvSpPr>
          <p:cNvPr id="7" name="矩形 6">
            <a:extLst>
              <a:ext uri="{FF2B5EF4-FFF2-40B4-BE49-F238E27FC236}">
                <a16:creationId xmlns:a16="http://schemas.microsoft.com/office/drawing/2014/main" id="{9B6DE095-FF4D-44CA-9590-0BFCCAFD4BB1}"/>
              </a:ext>
            </a:extLst>
          </p:cNvPr>
          <p:cNvSpPr/>
          <p:nvPr/>
        </p:nvSpPr>
        <p:spPr>
          <a:xfrm>
            <a:off x="1799998" y="84351"/>
            <a:ext cx="9466418"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is Highly Expressed in Colorectal Cancer</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145303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3D65DEA7-3768-4ABD-B9E5-D9F71C05C8A4}"/>
              </a:ext>
            </a:extLst>
          </p:cNvPr>
          <p:cNvGrpSpPr/>
          <p:nvPr/>
        </p:nvGrpSpPr>
        <p:grpSpPr>
          <a:xfrm>
            <a:off x="0" y="0"/>
            <a:ext cx="1800000" cy="540000"/>
            <a:chOff x="1486249" y="1822052"/>
            <a:chExt cx="1794295" cy="511612"/>
          </a:xfrm>
        </p:grpSpPr>
        <p:sp>
          <p:nvSpPr>
            <p:cNvPr id="124" name="矩形 123">
              <a:extLst>
                <a:ext uri="{FF2B5EF4-FFF2-40B4-BE49-F238E27FC236}">
                  <a16:creationId xmlns:a16="http://schemas.microsoft.com/office/drawing/2014/main" id="{FCCCFF68-4410-446C-B998-70E6C4E1A5A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5" name="矩形 124">
              <a:extLst>
                <a:ext uri="{FF2B5EF4-FFF2-40B4-BE49-F238E27FC236}">
                  <a16:creationId xmlns:a16="http://schemas.microsoft.com/office/drawing/2014/main" id="{A1F9F54C-7707-4D54-9D3C-55AAA264729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77</a:t>
            </a:fld>
            <a:endParaRPr lang="zh-TW" altLang="en-US"/>
          </a:p>
        </p:txBody>
      </p:sp>
      <p:pic>
        <p:nvPicPr>
          <p:cNvPr id="2" name="圖片 1">
            <a:extLst>
              <a:ext uri="{FF2B5EF4-FFF2-40B4-BE49-F238E27FC236}">
                <a16:creationId xmlns:a16="http://schemas.microsoft.com/office/drawing/2014/main" id="{BC26F608-0D1E-48A4-934F-CEBC534DF58E}"/>
              </a:ext>
            </a:extLst>
          </p:cNvPr>
          <p:cNvPicPr>
            <a:picLocks noChangeAspect="1"/>
          </p:cNvPicPr>
          <p:nvPr/>
        </p:nvPicPr>
        <p:blipFill>
          <a:blip r:embed="rId3"/>
          <a:stretch>
            <a:fillRect/>
          </a:stretch>
        </p:blipFill>
        <p:spPr>
          <a:xfrm>
            <a:off x="1306415" y="1246387"/>
            <a:ext cx="4839926" cy="2444985"/>
          </a:xfrm>
          <a:prstGeom prst="rect">
            <a:avLst/>
          </a:prstGeom>
        </p:spPr>
      </p:pic>
      <p:pic>
        <p:nvPicPr>
          <p:cNvPr id="3" name="圖片 2">
            <a:extLst>
              <a:ext uri="{FF2B5EF4-FFF2-40B4-BE49-F238E27FC236}">
                <a16:creationId xmlns:a16="http://schemas.microsoft.com/office/drawing/2014/main" id="{6F1D2E67-D7E9-4F09-A07A-A987B8729B04}"/>
              </a:ext>
            </a:extLst>
          </p:cNvPr>
          <p:cNvPicPr>
            <a:picLocks noChangeAspect="1"/>
          </p:cNvPicPr>
          <p:nvPr/>
        </p:nvPicPr>
        <p:blipFill>
          <a:blip r:embed="rId4"/>
          <a:stretch>
            <a:fillRect/>
          </a:stretch>
        </p:blipFill>
        <p:spPr>
          <a:xfrm>
            <a:off x="7173188" y="1049204"/>
            <a:ext cx="2275612" cy="2771416"/>
          </a:xfrm>
          <a:prstGeom prst="rect">
            <a:avLst/>
          </a:prstGeom>
        </p:spPr>
      </p:pic>
      <p:pic>
        <p:nvPicPr>
          <p:cNvPr id="4" name="圖片 3">
            <a:extLst>
              <a:ext uri="{FF2B5EF4-FFF2-40B4-BE49-F238E27FC236}">
                <a16:creationId xmlns:a16="http://schemas.microsoft.com/office/drawing/2014/main" id="{25FD0F86-7DD8-4DE7-BC2A-52E3DF23CCDF}"/>
              </a:ext>
            </a:extLst>
          </p:cNvPr>
          <p:cNvPicPr>
            <a:picLocks noChangeAspect="1"/>
          </p:cNvPicPr>
          <p:nvPr/>
        </p:nvPicPr>
        <p:blipFill>
          <a:blip r:embed="rId5"/>
          <a:stretch>
            <a:fillRect/>
          </a:stretch>
        </p:blipFill>
        <p:spPr>
          <a:xfrm>
            <a:off x="1799998" y="3950849"/>
            <a:ext cx="3736743" cy="2771417"/>
          </a:xfrm>
          <a:prstGeom prst="rect">
            <a:avLst/>
          </a:prstGeom>
        </p:spPr>
      </p:pic>
      <p:pic>
        <p:nvPicPr>
          <p:cNvPr id="5" name="圖片 4">
            <a:extLst>
              <a:ext uri="{FF2B5EF4-FFF2-40B4-BE49-F238E27FC236}">
                <a16:creationId xmlns:a16="http://schemas.microsoft.com/office/drawing/2014/main" id="{25EA95EA-B0DA-4B4A-ABF4-B1DC792F6AB6}"/>
              </a:ext>
            </a:extLst>
          </p:cNvPr>
          <p:cNvPicPr>
            <a:picLocks noChangeAspect="1"/>
          </p:cNvPicPr>
          <p:nvPr/>
        </p:nvPicPr>
        <p:blipFill>
          <a:blip r:embed="rId6"/>
          <a:stretch>
            <a:fillRect/>
          </a:stretch>
        </p:blipFill>
        <p:spPr>
          <a:xfrm>
            <a:off x="6251791" y="4172735"/>
            <a:ext cx="3870121" cy="2431530"/>
          </a:xfrm>
          <a:prstGeom prst="rect">
            <a:avLst/>
          </a:prstGeom>
        </p:spPr>
      </p:pic>
      <p:sp>
        <p:nvSpPr>
          <p:cNvPr id="10" name="矩形 9">
            <a:extLst>
              <a:ext uri="{FF2B5EF4-FFF2-40B4-BE49-F238E27FC236}">
                <a16:creationId xmlns:a16="http://schemas.microsoft.com/office/drawing/2014/main" id="{AA028B56-B523-4E79-B596-EA13DC8FCDD9}"/>
              </a:ext>
            </a:extLst>
          </p:cNvPr>
          <p:cNvSpPr/>
          <p:nvPr/>
        </p:nvSpPr>
        <p:spPr>
          <a:xfrm>
            <a:off x="1799998" y="84351"/>
            <a:ext cx="9156024"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Characterization of </a:t>
            </a: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in CRC Cells</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6468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3D65DEA7-3768-4ABD-B9E5-D9F71C05C8A4}"/>
              </a:ext>
            </a:extLst>
          </p:cNvPr>
          <p:cNvGrpSpPr/>
          <p:nvPr/>
        </p:nvGrpSpPr>
        <p:grpSpPr>
          <a:xfrm>
            <a:off x="0" y="0"/>
            <a:ext cx="1800000" cy="540000"/>
            <a:chOff x="1486249" y="1822052"/>
            <a:chExt cx="1794295" cy="511612"/>
          </a:xfrm>
        </p:grpSpPr>
        <p:sp>
          <p:nvSpPr>
            <p:cNvPr id="124" name="矩形 123">
              <a:extLst>
                <a:ext uri="{FF2B5EF4-FFF2-40B4-BE49-F238E27FC236}">
                  <a16:creationId xmlns:a16="http://schemas.microsoft.com/office/drawing/2014/main" id="{FCCCFF68-4410-446C-B998-70E6C4E1A5A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5" name="矩形 124">
              <a:extLst>
                <a:ext uri="{FF2B5EF4-FFF2-40B4-BE49-F238E27FC236}">
                  <a16:creationId xmlns:a16="http://schemas.microsoft.com/office/drawing/2014/main" id="{A1F9F54C-7707-4D54-9D3C-55AAA264729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78</a:t>
            </a:fld>
            <a:endParaRPr lang="zh-TW" altLang="en-US"/>
          </a:p>
        </p:txBody>
      </p:sp>
      <p:pic>
        <p:nvPicPr>
          <p:cNvPr id="2" name="圖片 1">
            <a:extLst>
              <a:ext uri="{FF2B5EF4-FFF2-40B4-BE49-F238E27FC236}">
                <a16:creationId xmlns:a16="http://schemas.microsoft.com/office/drawing/2014/main" id="{D77EEF9F-4D28-4FA3-95E2-88CAB5776E34}"/>
              </a:ext>
            </a:extLst>
          </p:cNvPr>
          <p:cNvPicPr>
            <a:picLocks noChangeAspect="1"/>
          </p:cNvPicPr>
          <p:nvPr/>
        </p:nvPicPr>
        <p:blipFill>
          <a:blip r:embed="rId3"/>
          <a:stretch>
            <a:fillRect/>
          </a:stretch>
        </p:blipFill>
        <p:spPr>
          <a:xfrm>
            <a:off x="1365902" y="2004813"/>
            <a:ext cx="4629796" cy="2848373"/>
          </a:xfrm>
          <a:prstGeom prst="rect">
            <a:avLst/>
          </a:prstGeom>
        </p:spPr>
      </p:pic>
      <p:pic>
        <p:nvPicPr>
          <p:cNvPr id="3" name="圖片 2">
            <a:extLst>
              <a:ext uri="{FF2B5EF4-FFF2-40B4-BE49-F238E27FC236}">
                <a16:creationId xmlns:a16="http://schemas.microsoft.com/office/drawing/2014/main" id="{17ECE785-D583-46AB-9EF5-80BDB119F666}"/>
              </a:ext>
            </a:extLst>
          </p:cNvPr>
          <p:cNvPicPr>
            <a:picLocks noChangeAspect="1"/>
          </p:cNvPicPr>
          <p:nvPr/>
        </p:nvPicPr>
        <p:blipFill>
          <a:blip r:embed="rId4"/>
          <a:stretch>
            <a:fillRect/>
          </a:stretch>
        </p:blipFill>
        <p:spPr>
          <a:xfrm>
            <a:off x="6319287" y="630367"/>
            <a:ext cx="4022690" cy="5670540"/>
          </a:xfrm>
          <a:prstGeom prst="rect">
            <a:avLst/>
          </a:prstGeom>
        </p:spPr>
      </p:pic>
      <p:sp>
        <p:nvSpPr>
          <p:cNvPr id="8" name="矩形 7">
            <a:extLst>
              <a:ext uri="{FF2B5EF4-FFF2-40B4-BE49-F238E27FC236}">
                <a16:creationId xmlns:a16="http://schemas.microsoft.com/office/drawing/2014/main" id="{67020CA3-0552-42CC-A73C-78DBC48658CF}"/>
              </a:ext>
            </a:extLst>
          </p:cNvPr>
          <p:cNvSpPr/>
          <p:nvPr/>
        </p:nvSpPr>
        <p:spPr>
          <a:xfrm>
            <a:off x="1799998" y="84351"/>
            <a:ext cx="9156024"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Characterization of </a:t>
            </a: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in CRC Cells</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719523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3D65DEA7-3768-4ABD-B9E5-D9F71C05C8A4}"/>
              </a:ext>
            </a:extLst>
          </p:cNvPr>
          <p:cNvGrpSpPr/>
          <p:nvPr/>
        </p:nvGrpSpPr>
        <p:grpSpPr>
          <a:xfrm>
            <a:off x="0" y="0"/>
            <a:ext cx="1800000" cy="540000"/>
            <a:chOff x="1486249" y="1822052"/>
            <a:chExt cx="1794295" cy="511612"/>
          </a:xfrm>
        </p:grpSpPr>
        <p:sp>
          <p:nvSpPr>
            <p:cNvPr id="124" name="矩形 123">
              <a:extLst>
                <a:ext uri="{FF2B5EF4-FFF2-40B4-BE49-F238E27FC236}">
                  <a16:creationId xmlns:a16="http://schemas.microsoft.com/office/drawing/2014/main" id="{FCCCFF68-4410-446C-B998-70E6C4E1A5A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5" name="矩形 124">
              <a:extLst>
                <a:ext uri="{FF2B5EF4-FFF2-40B4-BE49-F238E27FC236}">
                  <a16:creationId xmlns:a16="http://schemas.microsoft.com/office/drawing/2014/main" id="{A1F9F54C-7707-4D54-9D3C-55AAA264729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79</a:t>
            </a:fld>
            <a:endParaRPr lang="zh-TW" altLang="en-US"/>
          </a:p>
        </p:txBody>
      </p:sp>
      <p:pic>
        <p:nvPicPr>
          <p:cNvPr id="2" name="圖片 1">
            <a:extLst>
              <a:ext uri="{FF2B5EF4-FFF2-40B4-BE49-F238E27FC236}">
                <a16:creationId xmlns:a16="http://schemas.microsoft.com/office/drawing/2014/main" id="{86465013-207F-4EB1-9CCD-05E2FAA4A34C}"/>
              </a:ext>
            </a:extLst>
          </p:cNvPr>
          <p:cNvPicPr>
            <a:picLocks noChangeAspect="1"/>
          </p:cNvPicPr>
          <p:nvPr/>
        </p:nvPicPr>
        <p:blipFill>
          <a:blip r:embed="rId3"/>
          <a:stretch>
            <a:fillRect/>
          </a:stretch>
        </p:blipFill>
        <p:spPr>
          <a:xfrm>
            <a:off x="0" y="788150"/>
            <a:ext cx="12192000" cy="5281700"/>
          </a:xfrm>
          <a:prstGeom prst="rect">
            <a:avLst/>
          </a:prstGeom>
        </p:spPr>
      </p:pic>
      <p:sp>
        <p:nvSpPr>
          <p:cNvPr id="7" name="矩形 6">
            <a:extLst>
              <a:ext uri="{FF2B5EF4-FFF2-40B4-BE49-F238E27FC236}">
                <a16:creationId xmlns:a16="http://schemas.microsoft.com/office/drawing/2014/main" id="{8009BC0E-10EA-4AAB-916D-AB47F47FC3E5}"/>
              </a:ext>
            </a:extLst>
          </p:cNvPr>
          <p:cNvSpPr/>
          <p:nvPr/>
        </p:nvSpPr>
        <p:spPr>
          <a:xfrm>
            <a:off x="1799998" y="84351"/>
            <a:ext cx="9156024"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Promoted CRC Metastasis </a:t>
            </a:r>
            <a:r>
              <a:rPr lang="en-US" altLang="zh-TW" sz="2400" b="1" i="1" dirty="0">
                <a:latin typeface="Arial" panose="020B0604020202020204" pitchFamily="34" charset="0"/>
                <a:cs typeface="Arial" panose="020B0604020202020204" pitchFamily="34" charset="0"/>
              </a:rPr>
              <a:t>In Vivo</a:t>
            </a:r>
            <a:endParaRPr lang="zh-TW" alt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36726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橢圓 14">
            <a:extLst>
              <a:ext uri="{FF2B5EF4-FFF2-40B4-BE49-F238E27FC236}">
                <a16:creationId xmlns:a16="http://schemas.microsoft.com/office/drawing/2014/main" id="{753C4268-3F08-4AA8-A168-EF9AF1A15B4A}"/>
              </a:ext>
            </a:extLst>
          </p:cNvPr>
          <p:cNvSpPr/>
          <p:nvPr/>
        </p:nvSpPr>
        <p:spPr>
          <a:xfrm>
            <a:off x="2004969" y="2667699"/>
            <a:ext cx="2139192" cy="21056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 name="投影片編號版面配置區 3">
            <a:extLst>
              <a:ext uri="{FF2B5EF4-FFF2-40B4-BE49-F238E27FC236}">
                <a16:creationId xmlns:a16="http://schemas.microsoft.com/office/drawing/2014/main" id="{D1C78413-E6E5-44B1-BEAC-4FB107E94F5C}"/>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8</a:t>
            </a:fld>
            <a:endParaRPr lang="zh-TW" altLang="en-US"/>
          </a:p>
        </p:txBody>
      </p:sp>
      <p:pic>
        <p:nvPicPr>
          <p:cNvPr id="107" name="圖片 106">
            <a:extLst>
              <a:ext uri="{FF2B5EF4-FFF2-40B4-BE49-F238E27FC236}">
                <a16:creationId xmlns:a16="http://schemas.microsoft.com/office/drawing/2014/main" id="{FC784BE0-23C6-404A-8ED0-B41AB1B226F7}"/>
              </a:ext>
            </a:extLst>
          </p:cNvPr>
          <p:cNvPicPr>
            <a:picLocks noChangeAspect="1"/>
          </p:cNvPicPr>
          <p:nvPr/>
        </p:nvPicPr>
        <p:blipFill>
          <a:blip r:embed="rId3"/>
          <a:srcRect l="24858" t="25144" r="25154" b="25438"/>
          <a:stretch>
            <a:fillRect/>
          </a:stretch>
        </p:blipFill>
        <p:spPr>
          <a:xfrm>
            <a:off x="3661423" y="1205085"/>
            <a:ext cx="4654330" cy="4611504"/>
          </a:xfrm>
          <a:custGeom>
            <a:avLst/>
            <a:gdLst>
              <a:gd name="connsiteX0" fmla="*/ 1530991 w 3061982"/>
              <a:gd name="connsiteY0" fmla="*/ 0 h 3033808"/>
              <a:gd name="connsiteX1" fmla="*/ 3061982 w 3061982"/>
              <a:gd name="connsiteY1" fmla="*/ 1516904 h 3033808"/>
              <a:gd name="connsiteX2" fmla="*/ 1530991 w 3061982"/>
              <a:gd name="connsiteY2" fmla="*/ 3033808 h 3033808"/>
              <a:gd name="connsiteX3" fmla="*/ 0 w 3061982"/>
              <a:gd name="connsiteY3" fmla="*/ 1516904 h 3033808"/>
              <a:gd name="connsiteX4" fmla="*/ 1530991 w 3061982"/>
              <a:gd name="connsiteY4" fmla="*/ 0 h 303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982" h="3033808">
                <a:moveTo>
                  <a:pt x="1530991" y="0"/>
                </a:moveTo>
                <a:cubicBezTo>
                  <a:pt x="2376534" y="0"/>
                  <a:pt x="3061982" y="679141"/>
                  <a:pt x="3061982" y="1516904"/>
                </a:cubicBezTo>
                <a:cubicBezTo>
                  <a:pt x="3061982" y="2354667"/>
                  <a:pt x="2376534" y="3033808"/>
                  <a:pt x="1530991" y="3033808"/>
                </a:cubicBezTo>
                <a:cubicBezTo>
                  <a:pt x="685448" y="3033808"/>
                  <a:pt x="0" y="2354667"/>
                  <a:pt x="0" y="1516904"/>
                </a:cubicBezTo>
                <a:cubicBezTo>
                  <a:pt x="0" y="679141"/>
                  <a:pt x="685448" y="0"/>
                  <a:pt x="1530991" y="0"/>
                </a:cubicBezTo>
                <a:close/>
              </a:path>
            </a:pathLst>
          </a:custGeom>
        </p:spPr>
      </p:pic>
      <p:pic>
        <p:nvPicPr>
          <p:cNvPr id="108" name="圖片 107">
            <a:extLst>
              <a:ext uri="{FF2B5EF4-FFF2-40B4-BE49-F238E27FC236}">
                <a16:creationId xmlns:a16="http://schemas.microsoft.com/office/drawing/2014/main" id="{8EC47EDF-13E6-4F48-98B9-B045BCAF2915}"/>
              </a:ext>
            </a:extLst>
          </p:cNvPr>
          <p:cNvPicPr>
            <a:picLocks noChangeAspect="1"/>
          </p:cNvPicPr>
          <p:nvPr/>
        </p:nvPicPr>
        <p:blipFill>
          <a:blip r:embed="rId3"/>
          <a:srcRect l="10538" t="410" r="6332" b="62010"/>
          <a:stretch>
            <a:fillRect/>
          </a:stretch>
        </p:blipFill>
        <p:spPr>
          <a:xfrm>
            <a:off x="3560647" y="-2395419"/>
            <a:ext cx="5087552" cy="2305006"/>
          </a:xfrm>
          <a:custGeom>
            <a:avLst/>
            <a:gdLst>
              <a:gd name="connsiteX0" fmla="*/ 2447197 w 5087552"/>
              <a:gd name="connsiteY0" fmla="*/ 173 h 2305006"/>
              <a:gd name="connsiteX1" fmla="*/ 2639276 w 5087552"/>
              <a:gd name="connsiteY1" fmla="*/ 8245 h 2305006"/>
              <a:gd name="connsiteX2" fmla="*/ 5087552 w 5087552"/>
              <a:gd name="connsiteY2" fmla="*/ 1569608 h 2305006"/>
              <a:gd name="connsiteX3" fmla="*/ 3768885 w 5087552"/>
              <a:gd name="connsiteY3" fmla="*/ 2305006 h 2305006"/>
              <a:gd name="connsiteX4" fmla="*/ 2528637 w 5087552"/>
              <a:gd name="connsiteY4" fmla="*/ 1514051 h 2305006"/>
              <a:gd name="connsiteX5" fmla="*/ 1781517 w 5087552"/>
              <a:gd name="connsiteY5" fmla="*/ 1645255 h 2305006"/>
              <a:gd name="connsiteX6" fmla="*/ 1676915 w 5087552"/>
              <a:gd name="connsiteY6" fmla="*/ 1700005 h 2305006"/>
              <a:gd name="connsiteX7" fmla="*/ 1676865 w 5087552"/>
              <a:gd name="connsiteY7" fmla="*/ 1700029 h 2305006"/>
              <a:gd name="connsiteX8" fmla="*/ 1676836 w 5087552"/>
              <a:gd name="connsiteY8" fmla="*/ 1700047 h 2305006"/>
              <a:gd name="connsiteX9" fmla="*/ 1613432 w 5087552"/>
              <a:gd name="connsiteY9" fmla="*/ 1733233 h 2305006"/>
              <a:gd name="connsiteX10" fmla="*/ 1557716 w 5087552"/>
              <a:gd name="connsiteY10" fmla="*/ 1771749 h 2305006"/>
              <a:gd name="connsiteX11" fmla="*/ 1550746 w 5087552"/>
              <a:gd name="connsiteY11" fmla="*/ 1775944 h 2305006"/>
              <a:gd name="connsiteX12" fmla="*/ 1538194 w 5087552"/>
              <a:gd name="connsiteY12" fmla="*/ 1785244 h 2305006"/>
              <a:gd name="connsiteX13" fmla="*/ 1456832 w 5087552"/>
              <a:gd name="connsiteY13" fmla="*/ 1841488 h 2305006"/>
              <a:gd name="connsiteX14" fmla="*/ 1313721 w 5087552"/>
              <a:gd name="connsiteY14" fmla="*/ 1969122 h 2305006"/>
              <a:gd name="connsiteX15" fmla="*/ 1250059 w 5087552"/>
              <a:gd name="connsiteY15" fmla="*/ 2042012 h 2305006"/>
              <a:gd name="connsiteX16" fmla="*/ 1225637 w 5087552"/>
              <a:gd name="connsiteY16" fmla="*/ 2068635 h 2305006"/>
              <a:gd name="connsiteX17" fmla="*/ 1218206 w 5087552"/>
              <a:gd name="connsiteY17" fmla="*/ 2078481 h 2305006"/>
              <a:gd name="connsiteX18" fmla="*/ 1196947 w 5087552"/>
              <a:gd name="connsiteY18" fmla="*/ 2102821 h 2305006"/>
              <a:gd name="connsiteX19" fmla="*/ 0 w 5087552"/>
              <a:gd name="connsiteY19" fmla="*/ 1181632 h 2305006"/>
              <a:gd name="connsiteX20" fmla="*/ 103112 w 5087552"/>
              <a:gd name="connsiteY20" fmla="*/ 1055365 h 2305006"/>
              <a:gd name="connsiteX21" fmla="*/ 2447197 w 5087552"/>
              <a:gd name="connsiteY21" fmla="*/ 173 h 230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7552" h="2305006">
                <a:moveTo>
                  <a:pt x="2447197" y="173"/>
                </a:moveTo>
                <a:cubicBezTo>
                  <a:pt x="2511048" y="851"/>
                  <a:pt x="2575102" y="3530"/>
                  <a:pt x="2639276" y="8245"/>
                </a:cubicBezTo>
                <a:cubicBezTo>
                  <a:pt x="3666068" y="83688"/>
                  <a:pt x="4586093" y="670425"/>
                  <a:pt x="5087552" y="1569608"/>
                </a:cubicBezTo>
                <a:lnTo>
                  <a:pt x="3768885" y="2305006"/>
                </a:lnTo>
                <a:cubicBezTo>
                  <a:pt x="3514855" y="1849497"/>
                  <a:pt x="3048789" y="1552269"/>
                  <a:pt x="2528637" y="1514051"/>
                </a:cubicBezTo>
                <a:cubicBezTo>
                  <a:pt x="2268561" y="1494942"/>
                  <a:pt x="2012397" y="1541867"/>
                  <a:pt x="1781517" y="1645255"/>
                </a:cubicBezTo>
                <a:lnTo>
                  <a:pt x="1676915" y="1700005"/>
                </a:lnTo>
                <a:lnTo>
                  <a:pt x="1676865" y="1700029"/>
                </a:lnTo>
                <a:lnTo>
                  <a:pt x="1676836" y="1700047"/>
                </a:lnTo>
                <a:lnTo>
                  <a:pt x="1613432" y="1733233"/>
                </a:lnTo>
                <a:lnTo>
                  <a:pt x="1557716" y="1771749"/>
                </a:lnTo>
                <a:lnTo>
                  <a:pt x="1550746" y="1775944"/>
                </a:lnTo>
                <a:lnTo>
                  <a:pt x="1538194" y="1785244"/>
                </a:lnTo>
                <a:lnTo>
                  <a:pt x="1456832" y="1841488"/>
                </a:lnTo>
                <a:cubicBezTo>
                  <a:pt x="1406769" y="1880853"/>
                  <a:pt x="1358954" y="1923447"/>
                  <a:pt x="1313721" y="1969122"/>
                </a:cubicBezTo>
                <a:lnTo>
                  <a:pt x="1250059" y="2042012"/>
                </a:lnTo>
                <a:lnTo>
                  <a:pt x="1225637" y="2068635"/>
                </a:lnTo>
                <a:lnTo>
                  <a:pt x="1218206" y="2078481"/>
                </a:lnTo>
                <a:lnTo>
                  <a:pt x="1196947" y="2102821"/>
                </a:lnTo>
                <a:lnTo>
                  <a:pt x="0" y="1181632"/>
                </a:lnTo>
                <a:lnTo>
                  <a:pt x="103112" y="1055365"/>
                </a:lnTo>
                <a:cubicBezTo>
                  <a:pt x="691552" y="376565"/>
                  <a:pt x="1549296" y="-9371"/>
                  <a:pt x="2447197" y="173"/>
                </a:cubicBezTo>
                <a:close/>
              </a:path>
            </a:pathLst>
          </a:custGeom>
        </p:spPr>
      </p:pic>
      <p:pic>
        <p:nvPicPr>
          <p:cNvPr id="109" name="圖片 108">
            <a:extLst>
              <a:ext uri="{FF2B5EF4-FFF2-40B4-BE49-F238E27FC236}">
                <a16:creationId xmlns:a16="http://schemas.microsoft.com/office/drawing/2014/main" id="{C815A68A-74C5-47AE-86B0-45D3C6DE6481}"/>
              </a:ext>
            </a:extLst>
          </p:cNvPr>
          <p:cNvPicPr>
            <a:picLocks noChangeAspect="1"/>
          </p:cNvPicPr>
          <p:nvPr/>
        </p:nvPicPr>
        <p:blipFill>
          <a:blip r:embed="rId3"/>
          <a:srcRect l="154" t="19631" r="69874" b="24281"/>
          <a:stretch>
            <a:fillRect/>
          </a:stretch>
        </p:blipFill>
        <p:spPr>
          <a:xfrm>
            <a:off x="-2446597" y="1908719"/>
            <a:ext cx="1834289" cy="3440256"/>
          </a:xfrm>
          <a:custGeom>
            <a:avLst/>
            <a:gdLst>
              <a:gd name="connsiteX0" fmla="*/ 632016 w 1834289"/>
              <a:gd name="connsiteY0" fmla="*/ 0 h 3440256"/>
              <a:gd name="connsiteX1" fmla="*/ 635515 w 1834289"/>
              <a:gd name="connsiteY1" fmla="*/ 2693 h 3440256"/>
              <a:gd name="connsiteX2" fmla="*/ 624598 w 1834289"/>
              <a:gd name="connsiteY2" fmla="*/ 16061 h 3440256"/>
              <a:gd name="connsiteX3" fmla="*/ 1821617 w 1834289"/>
              <a:gd name="connsiteY3" fmla="*/ 936299 h 3440256"/>
              <a:gd name="connsiteX4" fmla="*/ 1832462 w 1834289"/>
              <a:gd name="connsiteY4" fmla="*/ 923882 h 3440256"/>
              <a:gd name="connsiteX5" fmla="*/ 1834289 w 1834289"/>
              <a:gd name="connsiteY5" fmla="*/ 925289 h 3440256"/>
              <a:gd name="connsiteX6" fmla="*/ 1773095 w 1834289"/>
              <a:gd name="connsiteY6" fmla="*/ 1006369 h 3440256"/>
              <a:gd name="connsiteX7" fmla="*/ 1511856 w 1834289"/>
              <a:gd name="connsiteY7" fmla="*/ 1853738 h 3440256"/>
              <a:gd name="connsiteX8" fmla="*/ 1580626 w 1834289"/>
              <a:gd name="connsiteY8" fmla="*/ 2304422 h 3440256"/>
              <a:gd name="connsiteX9" fmla="*/ 1590569 w 1834289"/>
              <a:gd name="connsiteY9" fmla="*/ 2331339 h 3440256"/>
              <a:gd name="connsiteX10" fmla="*/ 1594554 w 1834289"/>
              <a:gd name="connsiteY10" fmla="*/ 2345944 h 3440256"/>
              <a:gd name="connsiteX11" fmla="*/ 1680119 w 1834289"/>
              <a:gd name="connsiteY11" fmla="*/ 2561996 h 3440256"/>
              <a:gd name="connsiteX12" fmla="*/ 1732235 w 1834289"/>
              <a:gd name="connsiteY12" fmla="*/ 2660027 h 3440256"/>
              <a:gd name="connsiteX13" fmla="*/ 1489410 w 1834289"/>
              <a:gd name="connsiteY13" fmla="*/ 2811966 h 3440256"/>
              <a:gd name="connsiteX14" fmla="*/ 430003 w 1834289"/>
              <a:gd name="connsiteY14" fmla="*/ 3440256 h 3440256"/>
              <a:gd name="connsiteX15" fmla="*/ 379164 w 1834289"/>
              <a:gd name="connsiteY15" fmla="*/ 3356384 h 3440256"/>
              <a:gd name="connsiteX16" fmla="*/ 341232 w 1834289"/>
              <a:gd name="connsiteY16" fmla="*/ 3285769 h 3440256"/>
              <a:gd name="connsiteX17" fmla="*/ 281463 w 1834289"/>
              <a:gd name="connsiteY17" fmla="*/ 3161418 h 3440256"/>
              <a:gd name="connsiteX18" fmla="*/ 220914 w 1834289"/>
              <a:gd name="connsiteY18" fmla="*/ 3025003 h 3440256"/>
              <a:gd name="connsiteX19" fmla="*/ 632016 w 1834289"/>
              <a:gd name="connsiteY19" fmla="*/ 0 h 344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4289" h="3440256">
                <a:moveTo>
                  <a:pt x="632016" y="0"/>
                </a:moveTo>
                <a:lnTo>
                  <a:pt x="635515" y="2693"/>
                </a:lnTo>
                <a:lnTo>
                  <a:pt x="624598" y="16061"/>
                </a:lnTo>
                <a:lnTo>
                  <a:pt x="1821617" y="936299"/>
                </a:lnTo>
                <a:lnTo>
                  <a:pt x="1832462" y="923882"/>
                </a:lnTo>
                <a:lnTo>
                  <a:pt x="1834289" y="925289"/>
                </a:lnTo>
                <a:lnTo>
                  <a:pt x="1773095" y="1006369"/>
                </a:lnTo>
                <a:cubicBezTo>
                  <a:pt x="1608162" y="1248256"/>
                  <a:pt x="1511856" y="1539854"/>
                  <a:pt x="1511856" y="1853738"/>
                </a:cubicBezTo>
                <a:cubicBezTo>
                  <a:pt x="1511856" y="2010681"/>
                  <a:pt x="1535933" y="2162051"/>
                  <a:pt x="1580626" y="2304422"/>
                </a:cubicBezTo>
                <a:lnTo>
                  <a:pt x="1590569" y="2331339"/>
                </a:lnTo>
                <a:lnTo>
                  <a:pt x="1594554" y="2345944"/>
                </a:lnTo>
                <a:cubicBezTo>
                  <a:pt x="1617522" y="2419411"/>
                  <a:pt x="1646031" y="2491637"/>
                  <a:pt x="1680119" y="2561996"/>
                </a:cubicBezTo>
                <a:lnTo>
                  <a:pt x="1732235" y="2660027"/>
                </a:lnTo>
                <a:lnTo>
                  <a:pt x="1489410" y="2811966"/>
                </a:lnTo>
                <a:lnTo>
                  <a:pt x="430003" y="3440256"/>
                </a:lnTo>
                <a:lnTo>
                  <a:pt x="379164" y="3356384"/>
                </a:lnTo>
                <a:lnTo>
                  <a:pt x="341232" y="3285769"/>
                </a:lnTo>
                <a:lnTo>
                  <a:pt x="281463" y="3161418"/>
                </a:lnTo>
                <a:lnTo>
                  <a:pt x="220914" y="3025003"/>
                </a:lnTo>
                <a:cubicBezTo>
                  <a:pt x="-178657" y="2025328"/>
                  <a:pt x="-33015" y="873402"/>
                  <a:pt x="632016" y="0"/>
                </a:cubicBezTo>
                <a:close/>
              </a:path>
            </a:pathLst>
          </a:custGeom>
        </p:spPr>
      </p:pic>
      <p:pic>
        <p:nvPicPr>
          <p:cNvPr id="110" name="圖片 109">
            <a:extLst>
              <a:ext uri="{FF2B5EF4-FFF2-40B4-BE49-F238E27FC236}">
                <a16:creationId xmlns:a16="http://schemas.microsoft.com/office/drawing/2014/main" id="{BCBB4DF3-955E-41C8-91A9-C99EA7045537}"/>
              </a:ext>
            </a:extLst>
          </p:cNvPr>
          <p:cNvPicPr>
            <a:picLocks noChangeAspect="1"/>
          </p:cNvPicPr>
          <p:nvPr/>
        </p:nvPicPr>
        <p:blipFill>
          <a:blip r:embed="rId3"/>
          <a:srcRect l="72010" t="26592" r="830" b="29001"/>
          <a:stretch>
            <a:fillRect/>
          </a:stretch>
        </p:blipFill>
        <p:spPr>
          <a:xfrm>
            <a:off x="12700398" y="2166090"/>
            <a:ext cx="1662145" cy="2723807"/>
          </a:xfrm>
          <a:custGeom>
            <a:avLst/>
            <a:gdLst>
              <a:gd name="connsiteX0" fmla="*/ 1304143 w 1662145"/>
              <a:gd name="connsiteY0" fmla="*/ 0 h 2723807"/>
              <a:gd name="connsiteX1" fmla="*/ 1400007 w 1662145"/>
              <a:gd name="connsiteY1" fmla="*/ 2723807 h 2723807"/>
              <a:gd name="connsiteX2" fmla="*/ 429435 w 1662145"/>
              <a:gd name="connsiteY2" fmla="*/ 2276151 h 2723807"/>
              <a:gd name="connsiteX3" fmla="*/ 48887 w 1662145"/>
              <a:gd name="connsiteY3" fmla="*/ 2092200 h 2723807"/>
              <a:gd name="connsiteX4" fmla="*/ 105416 w 1662145"/>
              <a:gd name="connsiteY4" fmla="*/ 1930712 h 2723807"/>
              <a:gd name="connsiteX5" fmla="*/ 171912 w 1662145"/>
              <a:gd name="connsiteY5" fmla="*/ 1471589 h 2723807"/>
              <a:gd name="connsiteX6" fmla="*/ 171625 w 1662145"/>
              <a:gd name="connsiteY6" fmla="*/ 1464454 h 2723807"/>
              <a:gd name="connsiteX7" fmla="*/ 173546 w 1662145"/>
              <a:gd name="connsiteY7" fmla="*/ 1426762 h 2723807"/>
              <a:gd name="connsiteX8" fmla="*/ 53339 w 1662145"/>
              <a:gd name="connsiteY8" fmla="*/ 836834 h 2723807"/>
              <a:gd name="connsiteX9" fmla="*/ 20523 w 1662145"/>
              <a:gd name="connsiteY9" fmla="*/ 769340 h 2723807"/>
              <a:gd name="connsiteX10" fmla="*/ 0 w 1662145"/>
              <a:gd name="connsiteY10" fmla="*/ 722354 h 2723807"/>
              <a:gd name="connsiteX11" fmla="*/ 1304143 w 1662145"/>
              <a:gd name="connsiteY11" fmla="*/ 0 h 272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2145" h="2723807">
                <a:moveTo>
                  <a:pt x="1304143" y="0"/>
                </a:moveTo>
                <a:cubicBezTo>
                  <a:pt x="1745172" y="843400"/>
                  <a:pt x="1780591" y="1849778"/>
                  <a:pt x="1400007" y="2723807"/>
                </a:cubicBezTo>
                <a:lnTo>
                  <a:pt x="429435" y="2276151"/>
                </a:lnTo>
                <a:lnTo>
                  <a:pt x="48887" y="2092200"/>
                </a:lnTo>
                <a:lnTo>
                  <a:pt x="105416" y="1930712"/>
                </a:lnTo>
                <a:cubicBezTo>
                  <a:pt x="148937" y="1780935"/>
                  <a:pt x="171046" y="1626221"/>
                  <a:pt x="171912" y="1471589"/>
                </a:cubicBezTo>
                <a:lnTo>
                  <a:pt x="171625" y="1464454"/>
                </a:lnTo>
                <a:lnTo>
                  <a:pt x="173546" y="1426762"/>
                </a:lnTo>
                <a:cubicBezTo>
                  <a:pt x="173546" y="1217506"/>
                  <a:pt x="130743" y="1018155"/>
                  <a:pt x="53339" y="836834"/>
                </a:cubicBezTo>
                <a:lnTo>
                  <a:pt x="20523" y="769340"/>
                </a:lnTo>
                <a:lnTo>
                  <a:pt x="0" y="722354"/>
                </a:lnTo>
                <a:lnTo>
                  <a:pt x="1304143" y="0"/>
                </a:lnTo>
                <a:close/>
              </a:path>
            </a:pathLst>
          </a:custGeom>
          <a:ln w="12700">
            <a:solidFill>
              <a:schemeClr val="tx1"/>
            </a:solidFill>
          </a:ln>
        </p:spPr>
      </p:pic>
      <p:pic>
        <p:nvPicPr>
          <p:cNvPr id="111" name="圖片 110">
            <a:extLst>
              <a:ext uri="{FF2B5EF4-FFF2-40B4-BE49-F238E27FC236}">
                <a16:creationId xmlns:a16="http://schemas.microsoft.com/office/drawing/2014/main" id="{7314B8BF-54AE-4FBC-B76D-D4DBA8ECA86B}"/>
              </a:ext>
            </a:extLst>
          </p:cNvPr>
          <p:cNvPicPr>
            <a:picLocks noChangeAspect="1"/>
          </p:cNvPicPr>
          <p:nvPr/>
        </p:nvPicPr>
        <p:blipFill>
          <a:blip r:embed="rId3"/>
          <a:srcRect l="54785" t="60540" r="4914" b="924"/>
          <a:stretch>
            <a:fillRect/>
          </a:stretch>
        </p:blipFill>
        <p:spPr>
          <a:xfrm>
            <a:off x="6531554" y="7191446"/>
            <a:ext cx="2466438" cy="2363713"/>
          </a:xfrm>
          <a:custGeom>
            <a:avLst/>
            <a:gdLst>
              <a:gd name="connsiteX0" fmla="*/ 1082497 w 2466438"/>
              <a:gd name="connsiteY0" fmla="*/ 0 h 2363713"/>
              <a:gd name="connsiteX1" fmla="*/ 1103092 w 2466438"/>
              <a:gd name="connsiteY1" fmla="*/ 9955 h 2363713"/>
              <a:gd name="connsiteX2" fmla="*/ 1100551 w 2466438"/>
              <a:gd name="connsiteY2" fmla="*/ 17214 h 2363713"/>
              <a:gd name="connsiteX3" fmla="*/ 1483640 w 2466438"/>
              <a:gd name="connsiteY3" fmla="*/ 193906 h 2363713"/>
              <a:gd name="connsiteX4" fmla="*/ 2466438 w 2466438"/>
              <a:gd name="connsiteY4" fmla="*/ 668974 h 2363713"/>
              <a:gd name="connsiteX5" fmla="*/ 1435230 w 2466438"/>
              <a:gd name="connsiteY5" fmla="*/ 1881332 h 2363713"/>
              <a:gd name="connsiteX6" fmla="*/ 1312450 w 2466438"/>
              <a:gd name="connsiteY6" fmla="*/ 1960898 h 2363713"/>
              <a:gd name="connsiteX7" fmla="*/ 1261322 w 2466438"/>
              <a:gd name="connsiteY7" fmla="*/ 1992029 h 2363713"/>
              <a:gd name="connsiteX8" fmla="*/ 1132267 w 2466438"/>
              <a:gd name="connsiteY8" fmla="*/ 2065401 h 2363713"/>
              <a:gd name="connsiteX9" fmla="*/ 1043227 w 2466438"/>
              <a:gd name="connsiteY9" fmla="*/ 2109375 h 2363713"/>
              <a:gd name="connsiteX10" fmla="*/ 959833 w 2466438"/>
              <a:gd name="connsiteY10" fmla="*/ 2149638 h 2363713"/>
              <a:gd name="connsiteX11" fmla="*/ 832978 w 2466438"/>
              <a:gd name="connsiteY11" fmla="*/ 2203312 h 2363713"/>
              <a:gd name="connsiteX12" fmla="*/ 688193 w 2466438"/>
              <a:gd name="connsiteY12" fmla="*/ 2256422 h 2363713"/>
              <a:gd name="connsiteX13" fmla="*/ 640057 w 2466438"/>
              <a:gd name="connsiteY13" fmla="*/ 2273533 h 2363713"/>
              <a:gd name="connsiteX14" fmla="*/ 546485 w 2466438"/>
              <a:gd name="connsiteY14" fmla="*/ 2300696 h 2363713"/>
              <a:gd name="connsiteX15" fmla="*/ 383413 w 2466438"/>
              <a:gd name="connsiteY15" fmla="*/ 2342720 h 2363713"/>
              <a:gd name="connsiteX16" fmla="*/ 290925 w 2466438"/>
              <a:gd name="connsiteY16" fmla="*/ 2363713 h 2363713"/>
              <a:gd name="connsiteX17" fmla="*/ 0 w 2466438"/>
              <a:gd name="connsiteY17" fmla="*/ 854385 h 2363713"/>
              <a:gd name="connsiteX18" fmla="*/ 1082497 w 2466438"/>
              <a:gd name="connsiteY18" fmla="*/ 0 h 236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6438" h="2363713">
                <a:moveTo>
                  <a:pt x="1082497" y="0"/>
                </a:moveTo>
                <a:lnTo>
                  <a:pt x="1103092" y="9955"/>
                </a:lnTo>
                <a:lnTo>
                  <a:pt x="1100551" y="17214"/>
                </a:lnTo>
                <a:lnTo>
                  <a:pt x="1483640" y="193906"/>
                </a:lnTo>
                <a:lnTo>
                  <a:pt x="2466438" y="668974"/>
                </a:lnTo>
                <a:cubicBezTo>
                  <a:pt x="2231041" y="1164000"/>
                  <a:pt x="1872775" y="1579438"/>
                  <a:pt x="1435230" y="1881332"/>
                </a:cubicBezTo>
                <a:lnTo>
                  <a:pt x="1312450" y="1960898"/>
                </a:lnTo>
                <a:lnTo>
                  <a:pt x="1261322" y="1992029"/>
                </a:lnTo>
                <a:lnTo>
                  <a:pt x="1132267" y="2065401"/>
                </a:lnTo>
                <a:lnTo>
                  <a:pt x="1043227" y="2109375"/>
                </a:lnTo>
                <a:lnTo>
                  <a:pt x="959833" y="2149638"/>
                </a:lnTo>
                <a:lnTo>
                  <a:pt x="832978" y="2203312"/>
                </a:lnTo>
                <a:lnTo>
                  <a:pt x="688193" y="2256422"/>
                </a:lnTo>
                <a:lnTo>
                  <a:pt x="640057" y="2273533"/>
                </a:lnTo>
                <a:lnTo>
                  <a:pt x="546485" y="2300696"/>
                </a:lnTo>
                <a:lnTo>
                  <a:pt x="383413" y="2342720"/>
                </a:lnTo>
                <a:lnTo>
                  <a:pt x="290925" y="2363713"/>
                </a:lnTo>
                <a:lnTo>
                  <a:pt x="0" y="854385"/>
                </a:lnTo>
                <a:cubicBezTo>
                  <a:pt x="473630" y="760048"/>
                  <a:pt x="875234" y="443073"/>
                  <a:pt x="1082497" y="0"/>
                </a:cubicBezTo>
                <a:close/>
              </a:path>
            </a:pathLst>
          </a:custGeom>
        </p:spPr>
      </p:pic>
      <p:pic>
        <p:nvPicPr>
          <p:cNvPr id="112" name="圖片 111">
            <a:extLst>
              <a:ext uri="{FF2B5EF4-FFF2-40B4-BE49-F238E27FC236}">
                <a16:creationId xmlns:a16="http://schemas.microsoft.com/office/drawing/2014/main" id="{F4B8AB2A-6F2A-4820-8CC9-D61B5F6A05B6}"/>
              </a:ext>
            </a:extLst>
          </p:cNvPr>
          <p:cNvPicPr>
            <a:picLocks noChangeAspect="1"/>
          </p:cNvPicPr>
          <p:nvPr/>
        </p:nvPicPr>
        <p:blipFill>
          <a:blip r:embed="rId3"/>
          <a:srcRect l="7487" t="62928" r="40763" b="185"/>
          <a:stretch>
            <a:fillRect/>
          </a:stretch>
        </p:blipFill>
        <p:spPr>
          <a:xfrm>
            <a:off x="3661423" y="7337248"/>
            <a:ext cx="3167093" cy="2262543"/>
          </a:xfrm>
          <a:custGeom>
            <a:avLst/>
            <a:gdLst>
              <a:gd name="connsiteX0" fmla="*/ 1290387 w 3167093"/>
              <a:gd name="connsiteY0" fmla="*/ 0 h 2262543"/>
              <a:gd name="connsiteX1" fmla="*/ 2889889 w 3167093"/>
              <a:gd name="connsiteY1" fmla="*/ 713570 h 2262543"/>
              <a:gd name="connsiteX2" fmla="*/ 3167093 w 3167093"/>
              <a:gd name="connsiteY2" fmla="*/ 2210268 h 2262543"/>
              <a:gd name="connsiteX3" fmla="*/ 0 w 3167093"/>
              <a:gd name="connsiteY3" fmla="*/ 807412 h 2262543"/>
              <a:gd name="connsiteX4" fmla="*/ 1040662 w 3167093"/>
              <a:gd name="connsiteY4" fmla="*/ 156257 h 2262543"/>
              <a:gd name="connsiteX5" fmla="*/ 1286692 w 3167093"/>
              <a:gd name="connsiteY5" fmla="*/ 10346 h 2262543"/>
              <a:gd name="connsiteX6" fmla="*/ 1283487 w 3167093"/>
              <a:gd name="connsiteY6" fmla="*/ 4318 h 2262543"/>
              <a:gd name="connsiteX7" fmla="*/ 1290387 w 3167093"/>
              <a:gd name="connsiteY7" fmla="*/ 0 h 226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093" h="2262543">
                <a:moveTo>
                  <a:pt x="1290387" y="0"/>
                </a:moveTo>
                <a:cubicBezTo>
                  <a:pt x="1626607" y="548839"/>
                  <a:pt x="2262077" y="832335"/>
                  <a:pt x="2889889" y="713570"/>
                </a:cubicBezTo>
                <a:lnTo>
                  <a:pt x="3167093" y="2210268"/>
                </a:lnTo>
                <a:cubicBezTo>
                  <a:pt x="1924793" y="2442829"/>
                  <a:pt x="667707" y="1886006"/>
                  <a:pt x="0" y="807412"/>
                </a:cubicBezTo>
                <a:lnTo>
                  <a:pt x="1040662" y="156257"/>
                </a:lnTo>
                <a:lnTo>
                  <a:pt x="1286692" y="10346"/>
                </a:lnTo>
                <a:lnTo>
                  <a:pt x="1283487" y="4318"/>
                </a:lnTo>
                <a:lnTo>
                  <a:pt x="1290387" y="0"/>
                </a:lnTo>
                <a:close/>
              </a:path>
            </a:pathLst>
          </a:custGeom>
        </p:spPr>
      </p:pic>
      <p:grpSp>
        <p:nvGrpSpPr>
          <p:cNvPr id="16" name="群組 15">
            <a:extLst>
              <a:ext uri="{FF2B5EF4-FFF2-40B4-BE49-F238E27FC236}">
                <a16:creationId xmlns:a16="http://schemas.microsoft.com/office/drawing/2014/main" id="{2B224CD2-1121-4371-B0C5-49FB6A73137D}"/>
              </a:ext>
            </a:extLst>
          </p:cNvPr>
          <p:cNvGrpSpPr/>
          <p:nvPr/>
        </p:nvGrpSpPr>
        <p:grpSpPr>
          <a:xfrm>
            <a:off x="-42662" y="0"/>
            <a:ext cx="1880643" cy="540000"/>
            <a:chOff x="-42662" y="0"/>
            <a:chExt cx="1880643" cy="540000"/>
          </a:xfrm>
        </p:grpSpPr>
        <p:grpSp>
          <p:nvGrpSpPr>
            <p:cNvPr id="17" name="群組 16">
              <a:extLst>
                <a:ext uri="{FF2B5EF4-FFF2-40B4-BE49-F238E27FC236}">
                  <a16:creationId xmlns:a16="http://schemas.microsoft.com/office/drawing/2014/main" id="{E7C11ED1-2292-4219-9BCE-32E38076A0D7}"/>
                </a:ext>
              </a:extLst>
            </p:cNvPr>
            <p:cNvGrpSpPr/>
            <p:nvPr/>
          </p:nvGrpSpPr>
          <p:grpSpPr>
            <a:xfrm>
              <a:off x="0" y="0"/>
              <a:ext cx="1800000" cy="540000"/>
              <a:chOff x="-1" y="0"/>
              <a:chExt cx="1794295" cy="511612"/>
            </a:xfrm>
          </p:grpSpPr>
          <p:sp>
            <p:nvSpPr>
              <p:cNvPr id="19" name="矩形 18">
                <a:extLst>
                  <a:ext uri="{FF2B5EF4-FFF2-40B4-BE49-F238E27FC236}">
                    <a16:creationId xmlns:a16="http://schemas.microsoft.com/office/drawing/2014/main" id="{5863043D-CF40-4B2B-99E2-EDEC99664B61}"/>
                  </a:ext>
                </a:extLst>
              </p:cNvPr>
              <p:cNvSpPr/>
              <p:nvPr/>
            </p:nvSpPr>
            <p:spPr>
              <a:xfrm>
                <a:off x="0" y="0"/>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4623C875-F931-48EB-A8AD-F4B6AA1C39F5}"/>
                  </a:ext>
                </a:extLst>
              </p:cNvPr>
              <p:cNvSpPr/>
              <p:nvPr/>
            </p:nvSpPr>
            <p:spPr>
              <a:xfrm>
                <a:off x="-1" y="419934"/>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8" name="文字方塊 17">
              <a:extLst>
                <a:ext uri="{FF2B5EF4-FFF2-40B4-BE49-F238E27FC236}">
                  <a16:creationId xmlns:a16="http://schemas.microsoft.com/office/drawing/2014/main" id="{6881630F-6D6E-406A-AF65-F2E9F644CAC8}"/>
                </a:ext>
              </a:extLst>
            </p:cNvPr>
            <p:cNvSpPr txBox="1"/>
            <p:nvPr/>
          </p:nvSpPr>
          <p:spPr>
            <a:xfrm>
              <a:off x="-42662" y="31158"/>
              <a:ext cx="1880643" cy="400110"/>
            </a:xfrm>
            <a:prstGeom prst="rect">
              <a:avLst/>
            </a:prstGeom>
            <a:noFill/>
          </p:spPr>
          <p:txBody>
            <a:bodyPr wrap="none" rtlCol="0">
              <a:spAutoFit/>
            </a:bodyPr>
            <a:lstStyle/>
            <a:p>
              <a:r>
                <a:rPr lang="en-US" altLang="zh-TW" sz="2000" b="1" dirty="0">
                  <a:solidFill>
                    <a:srgbClr val="FF0000"/>
                  </a:solidFill>
                  <a:latin typeface="Arial" panose="020B0604020202020204" pitchFamily="34" charset="0"/>
                  <a:cs typeface="Arial" panose="020B0604020202020204" pitchFamily="34" charset="0"/>
                </a:rPr>
                <a:t>circular RNAs</a:t>
              </a:r>
              <a:endParaRPr lang="zh-TW" altLang="en-US" sz="2000" dirty="0">
                <a:solidFill>
                  <a:srgbClr val="FF0000"/>
                </a:solidFill>
              </a:endParaRPr>
            </a:p>
          </p:txBody>
        </p:sp>
      </p:grpSp>
      <p:sp>
        <p:nvSpPr>
          <p:cNvPr id="21" name="矩形 20">
            <a:extLst>
              <a:ext uri="{FF2B5EF4-FFF2-40B4-BE49-F238E27FC236}">
                <a16:creationId xmlns:a16="http://schemas.microsoft.com/office/drawing/2014/main" id="{837BE1B4-9A01-4473-883C-8A2BAD48C209}"/>
              </a:ext>
            </a:extLst>
          </p:cNvPr>
          <p:cNvSpPr/>
          <p:nvPr/>
        </p:nvSpPr>
        <p:spPr>
          <a:xfrm>
            <a:off x="1715724" y="32577"/>
            <a:ext cx="8760552" cy="523220"/>
          </a:xfrm>
          <a:prstGeom prst="rect">
            <a:avLst/>
          </a:prstGeom>
        </p:spPr>
        <p:txBody>
          <a:bodyPr wrap="square">
            <a:spAutoFit/>
          </a:bodyPr>
          <a:lstStyle/>
          <a:p>
            <a:pPr algn="ctr"/>
            <a:r>
              <a:rPr lang="en-US" altLang="zh-TW" sz="2800" b="1" dirty="0">
                <a:latin typeface="Arial" panose="020B0604020202020204" pitchFamily="34" charset="0"/>
                <a:cs typeface="Arial" panose="020B0604020202020204" pitchFamily="34" charset="0"/>
              </a:rPr>
              <a:t>Functions of CircRNA  </a:t>
            </a:r>
            <a:endParaRPr lang="zh-TW" altLang="en-US" sz="2800" b="1" dirty="0">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F84F7300-4FB8-475A-8CE4-586E51CD183D}"/>
              </a:ext>
            </a:extLst>
          </p:cNvPr>
          <p:cNvSpPr/>
          <p:nvPr/>
        </p:nvSpPr>
        <p:spPr>
          <a:xfrm>
            <a:off x="5593" y="6550223"/>
            <a:ext cx="2318507"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Liu CX, et </a:t>
            </a:r>
            <a:r>
              <a:rPr kumimoji="1" lang="en-US" altLang="zh-TW" sz="1400" i="1" dirty="0" err="1">
                <a:solidFill>
                  <a:schemeClr val="tx1">
                    <a:lumMod val="50000"/>
                    <a:lumOff val="50000"/>
                  </a:schemeClr>
                </a:solidFill>
                <a:latin typeface="Arial" panose="020B0604020202020204" pitchFamily="34" charset="0"/>
                <a:cs typeface="Arial" panose="020B0604020202020204" pitchFamily="34" charset="0"/>
              </a:rPr>
              <a:t>al.Cell</a:t>
            </a:r>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 2022</a:t>
            </a:r>
          </a:p>
        </p:txBody>
      </p:sp>
    </p:spTree>
    <p:extLst>
      <p:ext uri="{BB962C8B-B14F-4D97-AF65-F5344CB8AC3E}">
        <p14:creationId xmlns:p14="http://schemas.microsoft.com/office/powerpoint/2010/main" val="39636362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3D65DEA7-3768-4ABD-B9E5-D9F71C05C8A4}"/>
              </a:ext>
            </a:extLst>
          </p:cNvPr>
          <p:cNvGrpSpPr/>
          <p:nvPr/>
        </p:nvGrpSpPr>
        <p:grpSpPr>
          <a:xfrm>
            <a:off x="0" y="0"/>
            <a:ext cx="1800000" cy="540000"/>
            <a:chOff x="1486249" y="1822052"/>
            <a:chExt cx="1794295" cy="511612"/>
          </a:xfrm>
        </p:grpSpPr>
        <p:sp>
          <p:nvSpPr>
            <p:cNvPr id="124" name="矩形 123">
              <a:extLst>
                <a:ext uri="{FF2B5EF4-FFF2-40B4-BE49-F238E27FC236}">
                  <a16:creationId xmlns:a16="http://schemas.microsoft.com/office/drawing/2014/main" id="{FCCCFF68-4410-446C-B998-70E6C4E1A5A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5" name="矩形 124">
              <a:extLst>
                <a:ext uri="{FF2B5EF4-FFF2-40B4-BE49-F238E27FC236}">
                  <a16:creationId xmlns:a16="http://schemas.microsoft.com/office/drawing/2014/main" id="{A1F9F54C-7707-4D54-9D3C-55AAA264729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80</a:t>
            </a:fld>
            <a:endParaRPr lang="zh-TW" altLang="en-US"/>
          </a:p>
        </p:txBody>
      </p:sp>
      <p:pic>
        <p:nvPicPr>
          <p:cNvPr id="2" name="圖片 1">
            <a:extLst>
              <a:ext uri="{FF2B5EF4-FFF2-40B4-BE49-F238E27FC236}">
                <a16:creationId xmlns:a16="http://schemas.microsoft.com/office/drawing/2014/main" id="{CB066F34-D8BC-4DFE-A5D1-DC77EF88B1F8}"/>
              </a:ext>
            </a:extLst>
          </p:cNvPr>
          <p:cNvPicPr>
            <a:picLocks noChangeAspect="1"/>
          </p:cNvPicPr>
          <p:nvPr/>
        </p:nvPicPr>
        <p:blipFill>
          <a:blip r:embed="rId3"/>
          <a:stretch>
            <a:fillRect/>
          </a:stretch>
        </p:blipFill>
        <p:spPr>
          <a:xfrm>
            <a:off x="0" y="848540"/>
            <a:ext cx="12192000" cy="5160920"/>
          </a:xfrm>
          <a:prstGeom prst="rect">
            <a:avLst/>
          </a:prstGeom>
        </p:spPr>
      </p:pic>
      <p:sp>
        <p:nvSpPr>
          <p:cNvPr id="7" name="矩形 6">
            <a:extLst>
              <a:ext uri="{FF2B5EF4-FFF2-40B4-BE49-F238E27FC236}">
                <a16:creationId xmlns:a16="http://schemas.microsoft.com/office/drawing/2014/main" id="{0EFF35B5-B682-466D-B55B-E67B0BBC099F}"/>
              </a:ext>
            </a:extLst>
          </p:cNvPr>
          <p:cNvSpPr/>
          <p:nvPr/>
        </p:nvSpPr>
        <p:spPr>
          <a:xfrm>
            <a:off x="1799998" y="84351"/>
            <a:ext cx="9156024"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Promoted CRC Metastasis </a:t>
            </a:r>
            <a:r>
              <a:rPr lang="en-US" altLang="zh-TW" sz="2400" b="1" i="1" dirty="0">
                <a:latin typeface="Arial" panose="020B0604020202020204" pitchFamily="34" charset="0"/>
                <a:cs typeface="Arial" panose="020B0604020202020204" pitchFamily="34" charset="0"/>
              </a:rPr>
              <a:t>In Vivo</a:t>
            </a:r>
            <a:endParaRPr lang="zh-TW" alt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841348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3D65DEA7-3768-4ABD-B9E5-D9F71C05C8A4}"/>
              </a:ext>
            </a:extLst>
          </p:cNvPr>
          <p:cNvGrpSpPr/>
          <p:nvPr/>
        </p:nvGrpSpPr>
        <p:grpSpPr>
          <a:xfrm>
            <a:off x="0" y="0"/>
            <a:ext cx="1800000" cy="540000"/>
            <a:chOff x="1486249" y="1822052"/>
            <a:chExt cx="1794295" cy="511612"/>
          </a:xfrm>
        </p:grpSpPr>
        <p:sp>
          <p:nvSpPr>
            <p:cNvPr id="124" name="矩形 123">
              <a:extLst>
                <a:ext uri="{FF2B5EF4-FFF2-40B4-BE49-F238E27FC236}">
                  <a16:creationId xmlns:a16="http://schemas.microsoft.com/office/drawing/2014/main" id="{FCCCFF68-4410-446C-B998-70E6C4E1A5A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5" name="矩形 124">
              <a:extLst>
                <a:ext uri="{FF2B5EF4-FFF2-40B4-BE49-F238E27FC236}">
                  <a16:creationId xmlns:a16="http://schemas.microsoft.com/office/drawing/2014/main" id="{A1F9F54C-7707-4D54-9D3C-55AAA264729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81</a:t>
            </a:fld>
            <a:endParaRPr lang="zh-TW" altLang="en-US"/>
          </a:p>
        </p:txBody>
      </p:sp>
      <p:pic>
        <p:nvPicPr>
          <p:cNvPr id="5" name="圖片 4">
            <a:extLst>
              <a:ext uri="{FF2B5EF4-FFF2-40B4-BE49-F238E27FC236}">
                <a16:creationId xmlns:a16="http://schemas.microsoft.com/office/drawing/2014/main" id="{DCF19939-2990-44F9-B97B-548B2FB29486}"/>
              </a:ext>
            </a:extLst>
          </p:cNvPr>
          <p:cNvPicPr>
            <a:picLocks noChangeAspect="1"/>
          </p:cNvPicPr>
          <p:nvPr/>
        </p:nvPicPr>
        <p:blipFill>
          <a:blip r:embed="rId3"/>
          <a:stretch>
            <a:fillRect/>
          </a:stretch>
        </p:blipFill>
        <p:spPr>
          <a:xfrm>
            <a:off x="1363566" y="3600838"/>
            <a:ext cx="3038899" cy="2248214"/>
          </a:xfrm>
          <a:prstGeom prst="rect">
            <a:avLst/>
          </a:prstGeom>
        </p:spPr>
      </p:pic>
      <p:pic>
        <p:nvPicPr>
          <p:cNvPr id="6" name="圖片 5">
            <a:extLst>
              <a:ext uri="{FF2B5EF4-FFF2-40B4-BE49-F238E27FC236}">
                <a16:creationId xmlns:a16="http://schemas.microsoft.com/office/drawing/2014/main" id="{E0D60C8E-3CFE-433D-B751-4092202353B5}"/>
              </a:ext>
            </a:extLst>
          </p:cNvPr>
          <p:cNvPicPr>
            <a:picLocks noChangeAspect="1"/>
          </p:cNvPicPr>
          <p:nvPr/>
        </p:nvPicPr>
        <p:blipFill>
          <a:blip r:embed="rId4"/>
          <a:stretch>
            <a:fillRect/>
          </a:stretch>
        </p:blipFill>
        <p:spPr>
          <a:xfrm>
            <a:off x="4938551" y="3563876"/>
            <a:ext cx="2314898" cy="2086266"/>
          </a:xfrm>
          <a:prstGeom prst="rect">
            <a:avLst/>
          </a:prstGeom>
        </p:spPr>
      </p:pic>
      <p:sp>
        <p:nvSpPr>
          <p:cNvPr id="11" name="矩形 10">
            <a:extLst>
              <a:ext uri="{FF2B5EF4-FFF2-40B4-BE49-F238E27FC236}">
                <a16:creationId xmlns:a16="http://schemas.microsoft.com/office/drawing/2014/main" id="{7CC7AE12-8181-42B2-A60F-61456FF443FE}"/>
              </a:ext>
            </a:extLst>
          </p:cNvPr>
          <p:cNvSpPr/>
          <p:nvPr/>
        </p:nvSpPr>
        <p:spPr>
          <a:xfrm>
            <a:off x="1799998" y="85828"/>
            <a:ext cx="10062035"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The m6A Modification of </a:t>
            </a: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Enhanced its Stability</a:t>
            </a:r>
            <a:endParaRPr lang="zh-TW" altLang="en-US" sz="2400" b="1" dirty="0">
              <a:latin typeface="Arial" panose="020B0604020202020204" pitchFamily="34" charset="0"/>
              <a:cs typeface="Arial" panose="020B0604020202020204" pitchFamily="34" charset="0"/>
            </a:endParaRPr>
          </a:p>
        </p:txBody>
      </p:sp>
      <p:grpSp>
        <p:nvGrpSpPr>
          <p:cNvPr id="10" name="群組 9">
            <a:extLst>
              <a:ext uri="{FF2B5EF4-FFF2-40B4-BE49-F238E27FC236}">
                <a16:creationId xmlns:a16="http://schemas.microsoft.com/office/drawing/2014/main" id="{B1747C1E-ECEF-4933-8239-B84B186CA986}"/>
              </a:ext>
            </a:extLst>
          </p:cNvPr>
          <p:cNvGrpSpPr/>
          <p:nvPr/>
        </p:nvGrpSpPr>
        <p:grpSpPr>
          <a:xfrm>
            <a:off x="813732" y="927974"/>
            <a:ext cx="6367244" cy="2095792"/>
            <a:chOff x="813732" y="927974"/>
            <a:chExt cx="6367244" cy="2095792"/>
          </a:xfrm>
        </p:grpSpPr>
        <p:pic>
          <p:nvPicPr>
            <p:cNvPr id="2" name="圖片 1">
              <a:extLst>
                <a:ext uri="{FF2B5EF4-FFF2-40B4-BE49-F238E27FC236}">
                  <a16:creationId xmlns:a16="http://schemas.microsoft.com/office/drawing/2014/main" id="{B643CF62-1311-4A73-99E5-31D58E285E6C}"/>
                </a:ext>
              </a:extLst>
            </p:cNvPr>
            <p:cNvPicPr>
              <a:picLocks noChangeAspect="1"/>
            </p:cNvPicPr>
            <p:nvPr/>
          </p:nvPicPr>
          <p:blipFill rotWithShape="1">
            <a:blip r:embed="rId5"/>
            <a:srcRect l="2936" r="42009"/>
            <a:stretch/>
          </p:blipFill>
          <p:spPr>
            <a:xfrm>
              <a:off x="813732" y="927974"/>
              <a:ext cx="6367244" cy="2095792"/>
            </a:xfrm>
            <a:prstGeom prst="rect">
              <a:avLst/>
            </a:prstGeom>
          </p:spPr>
        </p:pic>
        <p:sp>
          <p:nvSpPr>
            <p:cNvPr id="8" name="矩形 7">
              <a:extLst>
                <a:ext uri="{FF2B5EF4-FFF2-40B4-BE49-F238E27FC236}">
                  <a16:creationId xmlns:a16="http://schemas.microsoft.com/office/drawing/2014/main" id="{D10F71F6-0D2A-4B53-8D87-4315A5EAE883}"/>
                </a:ext>
              </a:extLst>
            </p:cNvPr>
            <p:cNvSpPr/>
            <p:nvPr/>
          </p:nvSpPr>
          <p:spPr>
            <a:xfrm>
              <a:off x="3909270" y="983235"/>
              <a:ext cx="260058" cy="28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pic>
        <p:nvPicPr>
          <p:cNvPr id="16" name="圖片 15">
            <a:extLst>
              <a:ext uri="{FF2B5EF4-FFF2-40B4-BE49-F238E27FC236}">
                <a16:creationId xmlns:a16="http://schemas.microsoft.com/office/drawing/2014/main" id="{CE9F13E3-96AC-46AA-A2E2-0C253BE14DC1}"/>
              </a:ext>
            </a:extLst>
          </p:cNvPr>
          <p:cNvPicPr>
            <a:picLocks noChangeAspect="1"/>
          </p:cNvPicPr>
          <p:nvPr/>
        </p:nvPicPr>
        <p:blipFill>
          <a:blip r:embed="rId6"/>
          <a:stretch>
            <a:fillRect/>
          </a:stretch>
        </p:blipFill>
        <p:spPr>
          <a:xfrm>
            <a:off x="7144472" y="890320"/>
            <a:ext cx="5047528" cy="2285868"/>
          </a:xfrm>
          <a:prstGeom prst="rect">
            <a:avLst/>
          </a:prstGeom>
        </p:spPr>
      </p:pic>
      <p:pic>
        <p:nvPicPr>
          <p:cNvPr id="17" name="圖片 16">
            <a:extLst>
              <a:ext uri="{FF2B5EF4-FFF2-40B4-BE49-F238E27FC236}">
                <a16:creationId xmlns:a16="http://schemas.microsoft.com/office/drawing/2014/main" id="{8FC5AA7E-875C-4918-8201-8E2DDD33BACC}"/>
              </a:ext>
            </a:extLst>
          </p:cNvPr>
          <p:cNvPicPr>
            <a:picLocks noChangeAspect="1"/>
          </p:cNvPicPr>
          <p:nvPr/>
        </p:nvPicPr>
        <p:blipFill>
          <a:blip r:embed="rId7"/>
          <a:stretch>
            <a:fillRect/>
          </a:stretch>
        </p:blipFill>
        <p:spPr>
          <a:xfrm>
            <a:off x="7988620" y="3600838"/>
            <a:ext cx="3359231" cy="2285868"/>
          </a:xfrm>
          <a:prstGeom prst="rect">
            <a:avLst/>
          </a:prstGeom>
        </p:spPr>
      </p:pic>
    </p:spTree>
    <p:extLst>
      <p:ext uri="{BB962C8B-B14F-4D97-AF65-F5344CB8AC3E}">
        <p14:creationId xmlns:p14="http://schemas.microsoft.com/office/powerpoint/2010/main" val="13937157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3D65DEA7-3768-4ABD-B9E5-D9F71C05C8A4}"/>
              </a:ext>
            </a:extLst>
          </p:cNvPr>
          <p:cNvGrpSpPr/>
          <p:nvPr/>
        </p:nvGrpSpPr>
        <p:grpSpPr>
          <a:xfrm>
            <a:off x="0" y="0"/>
            <a:ext cx="1800000" cy="540000"/>
            <a:chOff x="1486249" y="1822052"/>
            <a:chExt cx="1794295" cy="511612"/>
          </a:xfrm>
        </p:grpSpPr>
        <p:sp>
          <p:nvSpPr>
            <p:cNvPr id="124" name="矩形 123">
              <a:extLst>
                <a:ext uri="{FF2B5EF4-FFF2-40B4-BE49-F238E27FC236}">
                  <a16:creationId xmlns:a16="http://schemas.microsoft.com/office/drawing/2014/main" id="{FCCCFF68-4410-446C-B998-70E6C4E1A5A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5" name="矩形 124">
              <a:extLst>
                <a:ext uri="{FF2B5EF4-FFF2-40B4-BE49-F238E27FC236}">
                  <a16:creationId xmlns:a16="http://schemas.microsoft.com/office/drawing/2014/main" id="{A1F9F54C-7707-4D54-9D3C-55AAA264729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82</a:t>
            </a:fld>
            <a:endParaRPr lang="zh-TW" altLang="en-US"/>
          </a:p>
        </p:txBody>
      </p:sp>
      <p:pic>
        <p:nvPicPr>
          <p:cNvPr id="2" name="圖片 1">
            <a:extLst>
              <a:ext uri="{FF2B5EF4-FFF2-40B4-BE49-F238E27FC236}">
                <a16:creationId xmlns:a16="http://schemas.microsoft.com/office/drawing/2014/main" id="{AC33EBF9-EA95-4DC2-A54E-588EE01E31BF}"/>
              </a:ext>
            </a:extLst>
          </p:cNvPr>
          <p:cNvPicPr>
            <a:picLocks noChangeAspect="1"/>
          </p:cNvPicPr>
          <p:nvPr/>
        </p:nvPicPr>
        <p:blipFill>
          <a:blip r:embed="rId3"/>
          <a:stretch>
            <a:fillRect/>
          </a:stretch>
        </p:blipFill>
        <p:spPr>
          <a:xfrm>
            <a:off x="2000271" y="939119"/>
            <a:ext cx="7927500" cy="5736318"/>
          </a:xfrm>
          <a:prstGeom prst="rect">
            <a:avLst/>
          </a:prstGeom>
        </p:spPr>
      </p:pic>
      <p:sp>
        <p:nvSpPr>
          <p:cNvPr id="7" name="矩形 6">
            <a:extLst>
              <a:ext uri="{FF2B5EF4-FFF2-40B4-BE49-F238E27FC236}">
                <a16:creationId xmlns:a16="http://schemas.microsoft.com/office/drawing/2014/main" id="{C0D324DC-AE7F-414C-ABDE-7CB477D011DA}"/>
              </a:ext>
            </a:extLst>
          </p:cNvPr>
          <p:cNvSpPr/>
          <p:nvPr/>
        </p:nvSpPr>
        <p:spPr>
          <a:xfrm>
            <a:off x="1799998" y="85828"/>
            <a:ext cx="10062035"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CircALG1</a:t>
            </a:r>
            <a:r>
              <a:rPr lang="en-US" altLang="zh-TW" sz="2400" b="1" dirty="0">
                <a:latin typeface="Arial" panose="020B0604020202020204" pitchFamily="34" charset="0"/>
                <a:cs typeface="Arial" panose="020B0604020202020204" pitchFamily="34" charset="0"/>
              </a:rPr>
              <a:t> Promotes Migration and Invasion through </a:t>
            </a:r>
            <a:r>
              <a:rPr lang="en-US" altLang="zh-TW" sz="2400" b="1" i="1" dirty="0">
                <a:latin typeface="Arial" panose="020B0604020202020204" pitchFamily="34" charset="0"/>
                <a:cs typeface="Arial" panose="020B0604020202020204" pitchFamily="34" charset="0"/>
              </a:rPr>
              <a:t>miR-342-5p</a:t>
            </a:r>
            <a:r>
              <a:rPr lang="en-US" altLang="zh-TW" sz="2400" b="1" dirty="0">
                <a:latin typeface="Arial" panose="020B0604020202020204" pitchFamily="34" charset="0"/>
                <a:cs typeface="Arial" panose="020B0604020202020204" pitchFamily="34" charset="0"/>
              </a:rPr>
              <a:t> </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07781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3D65DEA7-3768-4ABD-B9E5-D9F71C05C8A4}"/>
              </a:ext>
            </a:extLst>
          </p:cNvPr>
          <p:cNvGrpSpPr/>
          <p:nvPr/>
        </p:nvGrpSpPr>
        <p:grpSpPr>
          <a:xfrm>
            <a:off x="0" y="0"/>
            <a:ext cx="1800000" cy="540000"/>
            <a:chOff x="1486249" y="1822052"/>
            <a:chExt cx="1794295" cy="511612"/>
          </a:xfrm>
        </p:grpSpPr>
        <p:sp>
          <p:nvSpPr>
            <p:cNvPr id="124" name="矩形 123">
              <a:extLst>
                <a:ext uri="{FF2B5EF4-FFF2-40B4-BE49-F238E27FC236}">
                  <a16:creationId xmlns:a16="http://schemas.microsoft.com/office/drawing/2014/main" id="{FCCCFF68-4410-446C-B998-70E6C4E1A5A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5" name="矩形 124">
              <a:extLst>
                <a:ext uri="{FF2B5EF4-FFF2-40B4-BE49-F238E27FC236}">
                  <a16:creationId xmlns:a16="http://schemas.microsoft.com/office/drawing/2014/main" id="{A1F9F54C-7707-4D54-9D3C-55AAA264729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83</a:t>
            </a:fld>
            <a:endParaRPr lang="zh-TW" altLang="en-US"/>
          </a:p>
        </p:txBody>
      </p:sp>
      <p:pic>
        <p:nvPicPr>
          <p:cNvPr id="2" name="圖片 1">
            <a:extLst>
              <a:ext uri="{FF2B5EF4-FFF2-40B4-BE49-F238E27FC236}">
                <a16:creationId xmlns:a16="http://schemas.microsoft.com/office/drawing/2014/main" id="{7E2F80D2-4FB9-49A5-AEBD-79DD5AC7B5FC}"/>
              </a:ext>
            </a:extLst>
          </p:cNvPr>
          <p:cNvPicPr>
            <a:picLocks noChangeAspect="1"/>
          </p:cNvPicPr>
          <p:nvPr/>
        </p:nvPicPr>
        <p:blipFill>
          <a:blip r:embed="rId3"/>
          <a:stretch>
            <a:fillRect/>
          </a:stretch>
        </p:blipFill>
        <p:spPr>
          <a:xfrm>
            <a:off x="351420" y="1385686"/>
            <a:ext cx="11489160" cy="4595664"/>
          </a:xfrm>
          <a:prstGeom prst="rect">
            <a:avLst/>
          </a:prstGeom>
        </p:spPr>
      </p:pic>
      <p:sp>
        <p:nvSpPr>
          <p:cNvPr id="7" name="矩形 6">
            <a:extLst>
              <a:ext uri="{FF2B5EF4-FFF2-40B4-BE49-F238E27FC236}">
                <a16:creationId xmlns:a16="http://schemas.microsoft.com/office/drawing/2014/main" id="{D00D533C-64D6-424A-94DA-693CCDB84809}"/>
              </a:ext>
            </a:extLst>
          </p:cNvPr>
          <p:cNvSpPr/>
          <p:nvPr/>
        </p:nvSpPr>
        <p:spPr>
          <a:xfrm>
            <a:off x="1799998" y="85828"/>
            <a:ext cx="10062035"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PGF </a:t>
            </a:r>
            <a:r>
              <a:rPr lang="en-US" altLang="zh-TW" sz="2400" b="1" dirty="0">
                <a:latin typeface="Arial" panose="020B0604020202020204" pitchFamily="34" charset="0"/>
                <a:cs typeface="Arial" panose="020B0604020202020204" pitchFamily="34" charset="0"/>
              </a:rPr>
              <a:t>was a Downstream Target of the </a:t>
            </a:r>
            <a:r>
              <a:rPr lang="en-US" altLang="zh-TW" sz="2400" b="1" i="1" dirty="0">
                <a:latin typeface="Arial" panose="020B0604020202020204" pitchFamily="34" charset="0"/>
                <a:cs typeface="Arial" panose="020B0604020202020204" pitchFamily="34" charset="0"/>
              </a:rPr>
              <a:t>CircALG1/miR-342-5p </a:t>
            </a:r>
            <a:r>
              <a:rPr lang="en-US" altLang="zh-TW" sz="2400" b="1" dirty="0">
                <a:latin typeface="Arial" panose="020B0604020202020204" pitchFamily="34" charset="0"/>
                <a:cs typeface="Arial" panose="020B0604020202020204" pitchFamily="34" charset="0"/>
              </a:rPr>
              <a:t>Axis</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2950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3D65DEA7-3768-4ABD-B9E5-D9F71C05C8A4}"/>
              </a:ext>
            </a:extLst>
          </p:cNvPr>
          <p:cNvGrpSpPr/>
          <p:nvPr/>
        </p:nvGrpSpPr>
        <p:grpSpPr>
          <a:xfrm>
            <a:off x="0" y="0"/>
            <a:ext cx="1800000" cy="540000"/>
            <a:chOff x="1486249" y="1822052"/>
            <a:chExt cx="1794295" cy="511612"/>
          </a:xfrm>
        </p:grpSpPr>
        <p:sp>
          <p:nvSpPr>
            <p:cNvPr id="124" name="矩形 123">
              <a:extLst>
                <a:ext uri="{FF2B5EF4-FFF2-40B4-BE49-F238E27FC236}">
                  <a16:creationId xmlns:a16="http://schemas.microsoft.com/office/drawing/2014/main" id="{FCCCFF68-4410-446C-B998-70E6C4E1A5A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5" name="矩形 124">
              <a:extLst>
                <a:ext uri="{FF2B5EF4-FFF2-40B4-BE49-F238E27FC236}">
                  <a16:creationId xmlns:a16="http://schemas.microsoft.com/office/drawing/2014/main" id="{A1F9F54C-7707-4D54-9D3C-55AAA264729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84</a:t>
            </a:fld>
            <a:endParaRPr lang="zh-TW" altLang="en-US"/>
          </a:p>
        </p:txBody>
      </p:sp>
      <p:pic>
        <p:nvPicPr>
          <p:cNvPr id="2" name="圖片 1">
            <a:extLst>
              <a:ext uri="{FF2B5EF4-FFF2-40B4-BE49-F238E27FC236}">
                <a16:creationId xmlns:a16="http://schemas.microsoft.com/office/drawing/2014/main" id="{8B2615C7-DC8C-4863-AA08-692F64FD8BAB}"/>
              </a:ext>
            </a:extLst>
          </p:cNvPr>
          <p:cNvPicPr>
            <a:picLocks noChangeAspect="1"/>
          </p:cNvPicPr>
          <p:nvPr/>
        </p:nvPicPr>
        <p:blipFill>
          <a:blip r:embed="rId3"/>
          <a:stretch>
            <a:fillRect/>
          </a:stretch>
        </p:blipFill>
        <p:spPr>
          <a:xfrm>
            <a:off x="1041320" y="738746"/>
            <a:ext cx="9951577" cy="6010197"/>
          </a:xfrm>
          <a:prstGeom prst="rect">
            <a:avLst/>
          </a:prstGeom>
        </p:spPr>
      </p:pic>
      <p:sp>
        <p:nvSpPr>
          <p:cNvPr id="7" name="矩形 6">
            <a:extLst>
              <a:ext uri="{FF2B5EF4-FFF2-40B4-BE49-F238E27FC236}">
                <a16:creationId xmlns:a16="http://schemas.microsoft.com/office/drawing/2014/main" id="{ABB4D885-C105-4705-87FD-86AEFBACCE3E}"/>
              </a:ext>
            </a:extLst>
          </p:cNvPr>
          <p:cNvSpPr/>
          <p:nvPr/>
        </p:nvSpPr>
        <p:spPr>
          <a:xfrm>
            <a:off x="1799998" y="85828"/>
            <a:ext cx="10062035"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PGF </a:t>
            </a:r>
            <a:r>
              <a:rPr lang="en-US" altLang="zh-TW" sz="2400" b="1" dirty="0">
                <a:latin typeface="Arial" panose="020B0604020202020204" pitchFamily="34" charset="0"/>
                <a:cs typeface="Arial" panose="020B0604020202020204" pitchFamily="34" charset="0"/>
              </a:rPr>
              <a:t>was a Downstream Target of the </a:t>
            </a:r>
            <a:r>
              <a:rPr lang="en-US" altLang="zh-TW" sz="2400" b="1" i="1" dirty="0">
                <a:latin typeface="Arial" panose="020B0604020202020204" pitchFamily="34" charset="0"/>
                <a:cs typeface="Arial" panose="020B0604020202020204" pitchFamily="34" charset="0"/>
              </a:rPr>
              <a:t>CircALG1/miR-342-5p </a:t>
            </a:r>
            <a:r>
              <a:rPr lang="en-US" altLang="zh-TW" sz="2400" b="1" dirty="0">
                <a:latin typeface="Arial" panose="020B0604020202020204" pitchFamily="34" charset="0"/>
                <a:cs typeface="Arial" panose="020B0604020202020204" pitchFamily="34" charset="0"/>
              </a:rPr>
              <a:t>Axis</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40541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3" name="群組 122">
            <a:extLst>
              <a:ext uri="{FF2B5EF4-FFF2-40B4-BE49-F238E27FC236}">
                <a16:creationId xmlns:a16="http://schemas.microsoft.com/office/drawing/2014/main" id="{3D65DEA7-3768-4ABD-B9E5-D9F71C05C8A4}"/>
              </a:ext>
            </a:extLst>
          </p:cNvPr>
          <p:cNvGrpSpPr/>
          <p:nvPr/>
        </p:nvGrpSpPr>
        <p:grpSpPr>
          <a:xfrm>
            <a:off x="0" y="0"/>
            <a:ext cx="1800000" cy="540000"/>
            <a:chOff x="1486249" y="1822052"/>
            <a:chExt cx="1794295" cy="511612"/>
          </a:xfrm>
        </p:grpSpPr>
        <p:sp>
          <p:nvSpPr>
            <p:cNvPr id="124" name="矩形 123">
              <a:extLst>
                <a:ext uri="{FF2B5EF4-FFF2-40B4-BE49-F238E27FC236}">
                  <a16:creationId xmlns:a16="http://schemas.microsoft.com/office/drawing/2014/main" id="{FCCCFF68-4410-446C-B998-70E6C4E1A5A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25" name="矩形 124">
              <a:extLst>
                <a:ext uri="{FF2B5EF4-FFF2-40B4-BE49-F238E27FC236}">
                  <a16:creationId xmlns:a16="http://schemas.microsoft.com/office/drawing/2014/main" id="{A1F9F54C-7707-4D54-9D3C-55AAA2647299}"/>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08" name="投影片編號版面配置區 1">
            <a:extLst>
              <a:ext uri="{FF2B5EF4-FFF2-40B4-BE49-F238E27FC236}">
                <a16:creationId xmlns:a16="http://schemas.microsoft.com/office/drawing/2014/main" id="{41EB2071-3E17-46D9-8886-95BC72A4C9E5}"/>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85</a:t>
            </a:fld>
            <a:endParaRPr lang="zh-TW" altLang="en-US"/>
          </a:p>
        </p:txBody>
      </p:sp>
      <p:pic>
        <p:nvPicPr>
          <p:cNvPr id="2" name="圖片 1">
            <a:extLst>
              <a:ext uri="{FF2B5EF4-FFF2-40B4-BE49-F238E27FC236}">
                <a16:creationId xmlns:a16="http://schemas.microsoft.com/office/drawing/2014/main" id="{5F84B302-5723-4793-9229-77F42586C325}"/>
              </a:ext>
            </a:extLst>
          </p:cNvPr>
          <p:cNvPicPr>
            <a:picLocks noChangeAspect="1"/>
          </p:cNvPicPr>
          <p:nvPr/>
        </p:nvPicPr>
        <p:blipFill>
          <a:blip r:embed="rId3"/>
          <a:stretch>
            <a:fillRect/>
          </a:stretch>
        </p:blipFill>
        <p:spPr>
          <a:xfrm>
            <a:off x="8795" y="857535"/>
            <a:ext cx="12183205" cy="5463861"/>
          </a:xfrm>
          <a:prstGeom prst="rect">
            <a:avLst/>
          </a:prstGeom>
        </p:spPr>
      </p:pic>
    </p:spTree>
    <p:extLst>
      <p:ext uri="{BB962C8B-B14F-4D97-AF65-F5344CB8AC3E}">
        <p14:creationId xmlns:p14="http://schemas.microsoft.com/office/powerpoint/2010/main" val="25200430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投影片編號版面配置區 7"/>
          <p:cNvSpPr>
            <a:spLocks noGrp="1"/>
          </p:cNvSpPr>
          <p:nvPr>
            <p:ph type="sldNum" sz="quarter" idx="12"/>
          </p:nvPr>
        </p:nvSpPr>
        <p:spPr>
          <a:xfrm>
            <a:off x="9448800" y="6492875"/>
            <a:ext cx="2743200" cy="365125"/>
          </a:xfrm>
        </p:spPr>
        <p:txBody>
          <a:bodyPr/>
          <a:lstStyle/>
          <a:p>
            <a:fld id="{0C4D0668-C53B-4A51-870C-8A290EF953AE}" type="slidenum">
              <a:rPr lang="zh-TW" altLang="en-US" smtClean="0"/>
              <a:t>86</a:t>
            </a:fld>
            <a:endParaRPr lang="zh-TW" altLang="en-US" dirty="0"/>
          </a:p>
        </p:txBody>
      </p:sp>
      <p:grpSp>
        <p:nvGrpSpPr>
          <p:cNvPr id="25" name="群組 24">
            <a:extLst>
              <a:ext uri="{FF2B5EF4-FFF2-40B4-BE49-F238E27FC236}">
                <a16:creationId xmlns:a16="http://schemas.microsoft.com/office/drawing/2014/main" id="{91720D64-8055-4708-ADDA-749B04C0B3A6}"/>
              </a:ext>
            </a:extLst>
          </p:cNvPr>
          <p:cNvGrpSpPr/>
          <p:nvPr/>
        </p:nvGrpSpPr>
        <p:grpSpPr>
          <a:xfrm>
            <a:off x="0" y="0"/>
            <a:ext cx="1800000" cy="540000"/>
            <a:chOff x="1486249" y="1822052"/>
            <a:chExt cx="1794295" cy="511612"/>
          </a:xfrm>
        </p:grpSpPr>
        <p:sp>
          <p:nvSpPr>
            <p:cNvPr id="26" name="矩形 25">
              <a:extLst>
                <a:ext uri="{FF2B5EF4-FFF2-40B4-BE49-F238E27FC236}">
                  <a16:creationId xmlns:a16="http://schemas.microsoft.com/office/drawing/2014/main" id="{5D49F1BC-69F8-43F7-9BCA-EDE69462EB37}"/>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29" name="矩形 28">
              <a:extLst>
                <a:ext uri="{FF2B5EF4-FFF2-40B4-BE49-F238E27FC236}">
                  <a16:creationId xmlns:a16="http://schemas.microsoft.com/office/drawing/2014/main" id="{28CEE4E8-259B-4A66-9AE1-E5859DD69280}"/>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pic>
        <p:nvPicPr>
          <p:cNvPr id="16" name="圖片 15">
            <a:extLst>
              <a:ext uri="{FF2B5EF4-FFF2-40B4-BE49-F238E27FC236}">
                <a16:creationId xmlns:a16="http://schemas.microsoft.com/office/drawing/2014/main" id="{B7CB436A-DD6E-48CD-A5C6-8C881CD8A5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99" t="14337" r="2477" b="13028"/>
          <a:stretch/>
        </p:blipFill>
        <p:spPr>
          <a:xfrm>
            <a:off x="276833" y="983235"/>
            <a:ext cx="3794620" cy="4981338"/>
          </a:xfrm>
          <a:prstGeom prst="rect">
            <a:avLst/>
          </a:prstGeom>
        </p:spPr>
      </p:pic>
      <p:pic>
        <p:nvPicPr>
          <p:cNvPr id="9" name="圖片 8">
            <a:extLst>
              <a:ext uri="{FF2B5EF4-FFF2-40B4-BE49-F238E27FC236}">
                <a16:creationId xmlns:a16="http://schemas.microsoft.com/office/drawing/2014/main" id="{E5A1752B-C1A9-4CB7-8748-EE650449157B}"/>
              </a:ext>
            </a:extLst>
          </p:cNvPr>
          <p:cNvPicPr>
            <a:picLocks noChangeAspect="1"/>
          </p:cNvPicPr>
          <p:nvPr/>
        </p:nvPicPr>
        <p:blipFill>
          <a:blip r:embed="rId4"/>
          <a:stretch>
            <a:fillRect/>
          </a:stretch>
        </p:blipFill>
        <p:spPr>
          <a:xfrm>
            <a:off x="4137989" y="2103994"/>
            <a:ext cx="7965119" cy="2650011"/>
          </a:xfrm>
          <a:prstGeom prst="rect">
            <a:avLst/>
          </a:prstGeom>
        </p:spPr>
      </p:pic>
    </p:spTree>
    <p:extLst>
      <p:ext uri="{BB962C8B-B14F-4D97-AF65-F5344CB8AC3E}">
        <p14:creationId xmlns:p14="http://schemas.microsoft.com/office/powerpoint/2010/main" val="21445711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3A36200-1011-45A0-9570-2E7D59700CA1}"/>
              </a:ext>
            </a:extLst>
          </p:cNvPr>
          <p:cNvSpPr/>
          <p:nvPr/>
        </p:nvSpPr>
        <p:spPr>
          <a:xfrm>
            <a:off x="998289" y="86961"/>
            <a:ext cx="11193709"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CircARHGAP35</a:t>
            </a:r>
            <a:r>
              <a:rPr lang="en-US" altLang="zh-TW" sz="2400" b="1" dirty="0">
                <a:latin typeface="Arial" panose="020B0604020202020204" pitchFamily="34" charset="0"/>
                <a:cs typeface="Arial" panose="020B0604020202020204" pitchFamily="34" charset="0"/>
              </a:rPr>
              <a:t> and </a:t>
            </a:r>
            <a:r>
              <a:rPr lang="en-US" altLang="zh-TW" sz="2400" b="1" i="1" dirty="0">
                <a:latin typeface="Arial" panose="020B0604020202020204" pitchFamily="34" charset="0"/>
                <a:cs typeface="Arial" panose="020B0604020202020204" pitchFamily="34" charset="0"/>
              </a:rPr>
              <a:t>ARHGAP35 </a:t>
            </a:r>
            <a:r>
              <a:rPr lang="en-US" altLang="zh-TW" sz="2400" b="1" dirty="0">
                <a:latin typeface="Arial" panose="020B0604020202020204" pitchFamily="34" charset="0"/>
                <a:cs typeface="Arial" panose="020B0604020202020204" pitchFamily="34" charset="0"/>
              </a:rPr>
              <a:t>have Antithetical Functions</a:t>
            </a:r>
            <a:endParaRPr lang="zh-TW" altLang="en-US" sz="2400" b="1" dirty="0">
              <a:latin typeface="Arial" panose="020B0604020202020204" pitchFamily="34" charset="0"/>
              <a:cs typeface="Arial" panose="020B0604020202020204" pitchFamily="34" charset="0"/>
            </a:endParaRPr>
          </a:p>
        </p:txBody>
      </p:sp>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87</a:t>
            </a:fld>
            <a:endParaRPr lang="zh-TW" altLang="en-US"/>
          </a:p>
        </p:txBody>
      </p:sp>
      <p:pic>
        <p:nvPicPr>
          <p:cNvPr id="2" name="圖片 1">
            <a:extLst>
              <a:ext uri="{FF2B5EF4-FFF2-40B4-BE49-F238E27FC236}">
                <a16:creationId xmlns:a16="http://schemas.microsoft.com/office/drawing/2014/main" id="{44C06254-3377-49FC-A09B-61976A413E42}"/>
              </a:ext>
            </a:extLst>
          </p:cNvPr>
          <p:cNvPicPr>
            <a:picLocks noChangeAspect="1"/>
          </p:cNvPicPr>
          <p:nvPr/>
        </p:nvPicPr>
        <p:blipFill>
          <a:blip r:embed="rId3"/>
          <a:stretch>
            <a:fillRect/>
          </a:stretch>
        </p:blipFill>
        <p:spPr>
          <a:xfrm>
            <a:off x="1313838" y="983235"/>
            <a:ext cx="2035400" cy="2550691"/>
          </a:xfrm>
          <a:prstGeom prst="rect">
            <a:avLst/>
          </a:prstGeom>
        </p:spPr>
      </p:pic>
      <p:pic>
        <p:nvPicPr>
          <p:cNvPr id="3" name="圖片 2">
            <a:extLst>
              <a:ext uri="{FF2B5EF4-FFF2-40B4-BE49-F238E27FC236}">
                <a16:creationId xmlns:a16="http://schemas.microsoft.com/office/drawing/2014/main" id="{BDDFA3B3-6B09-4552-9D36-E733DBC6FBA2}"/>
              </a:ext>
            </a:extLst>
          </p:cNvPr>
          <p:cNvPicPr>
            <a:picLocks noChangeAspect="1"/>
          </p:cNvPicPr>
          <p:nvPr/>
        </p:nvPicPr>
        <p:blipFill rotWithShape="1">
          <a:blip r:embed="rId4"/>
          <a:srcRect l="4215"/>
          <a:stretch/>
        </p:blipFill>
        <p:spPr>
          <a:xfrm>
            <a:off x="4152551" y="957491"/>
            <a:ext cx="6543412" cy="2550691"/>
          </a:xfrm>
          <a:prstGeom prst="rect">
            <a:avLst/>
          </a:prstGeom>
        </p:spPr>
      </p:pic>
      <p:pic>
        <p:nvPicPr>
          <p:cNvPr id="4" name="圖片 3">
            <a:extLst>
              <a:ext uri="{FF2B5EF4-FFF2-40B4-BE49-F238E27FC236}">
                <a16:creationId xmlns:a16="http://schemas.microsoft.com/office/drawing/2014/main" id="{4D4E9F7D-D5C5-46F2-A3E2-512AD90C5C91}"/>
              </a:ext>
            </a:extLst>
          </p:cNvPr>
          <p:cNvPicPr>
            <a:picLocks noChangeAspect="1"/>
          </p:cNvPicPr>
          <p:nvPr/>
        </p:nvPicPr>
        <p:blipFill rotWithShape="1">
          <a:blip r:embed="rId5"/>
          <a:srcRect l="1629" t="9008"/>
          <a:stretch/>
        </p:blipFill>
        <p:spPr>
          <a:xfrm>
            <a:off x="339649" y="3637093"/>
            <a:ext cx="7210443" cy="3133946"/>
          </a:xfrm>
          <a:prstGeom prst="rect">
            <a:avLst/>
          </a:prstGeom>
        </p:spPr>
      </p:pic>
      <p:grpSp>
        <p:nvGrpSpPr>
          <p:cNvPr id="13" name="群組 12">
            <a:extLst>
              <a:ext uri="{FF2B5EF4-FFF2-40B4-BE49-F238E27FC236}">
                <a16:creationId xmlns:a16="http://schemas.microsoft.com/office/drawing/2014/main" id="{D3F47343-B58E-4F35-AFE0-85F60E006E96}"/>
              </a:ext>
            </a:extLst>
          </p:cNvPr>
          <p:cNvGrpSpPr/>
          <p:nvPr/>
        </p:nvGrpSpPr>
        <p:grpSpPr>
          <a:xfrm>
            <a:off x="0" y="0"/>
            <a:ext cx="1800000" cy="540000"/>
            <a:chOff x="1486249" y="1822052"/>
            <a:chExt cx="1794295" cy="511612"/>
          </a:xfrm>
        </p:grpSpPr>
        <p:sp>
          <p:nvSpPr>
            <p:cNvPr id="14" name="矩形 13">
              <a:extLst>
                <a:ext uri="{FF2B5EF4-FFF2-40B4-BE49-F238E27FC236}">
                  <a16:creationId xmlns:a16="http://schemas.microsoft.com/office/drawing/2014/main" id="{4FC12806-056C-4B51-AB52-7A179B7ABAD1}"/>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F987812A-95C6-4487-A668-C430D0A39733}"/>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grpSp>
        <p:nvGrpSpPr>
          <p:cNvPr id="7" name="群組 6">
            <a:extLst>
              <a:ext uri="{FF2B5EF4-FFF2-40B4-BE49-F238E27FC236}">
                <a16:creationId xmlns:a16="http://schemas.microsoft.com/office/drawing/2014/main" id="{D8C270C1-411C-4FEE-8001-8460288697DD}"/>
              </a:ext>
            </a:extLst>
          </p:cNvPr>
          <p:cNvGrpSpPr/>
          <p:nvPr/>
        </p:nvGrpSpPr>
        <p:grpSpPr>
          <a:xfrm>
            <a:off x="7792757" y="3607288"/>
            <a:ext cx="2827705" cy="3043013"/>
            <a:chOff x="7792757" y="3607288"/>
            <a:chExt cx="2827705" cy="3043013"/>
          </a:xfrm>
        </p:grpSpPr>
        <p:pic>
          <p:nvPicPr>
            <p:cNvPr id="5" name="圖片 4">
              <a:extLst>
                <a:ext uri="{FF2B5EF4-FFF2-40B4-BE49-F238E27FC236}">
                  <a16:creationId xmlns:a16="http://schemas.microsoft.com/office/drawing/2014/main" id="{B8251A3F-D505-44C1-99BB-10E80E23567B}"/>
                </a:ext>
              </a:extLst>
            </p:cNvPr>
            <p:cNvPicPr>
              <a:picLocks noChangeAspect="1"/>
            </p:cNvPicPr>
            <p:nvPr/>
          </p:nvPicPr>
          <p:blipFill>
            <a:blip r:embed="rId6"/>
            <a:stretch>
              <a:fillRect/>
            </a:stretch>
          </p:blipFill>
          <p:spPr>
            <a:xfrm>
              <a:off x="7792757" y="3607288"/>
              <a:ext cx="2827705" cy="3043013"/>
            </a:xfrm>
            <a:prstGeom prst="rect">
              <a:avLst/>
            </a:prstGeom>
          </p:spPr>
        </p:pic>
        <p:sp>
          <p:nvSpPr>
            <p:cNvPr id="6" name="矩形 5">
              <a:extLst>
                <a:ext uri="{FF2B5EF4-FFF2-40B4-BE49-F238E27FC236}">
                  <a16:creationId xmlns:a16="http://schemas.microsoft.com/office/drawing/2014/main" id="{5B8394A1-01B8-48F4-9B27-AB6E2EC88C18}"/>
                </a:ext>
              </a:extLst>
            </p:cNvPr>
            <p:cNvSpPr/>
            <p:nvPr/>
          </p:nvSpPr>
          <p:spPr>
            <a:xfrm>
              <a:off x="7801761" y="3637093"/>
              <a:ext cx="209725" cy="279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61693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88</a:t>
            </a:fld>
            <a:endParaRPr lang="zh-TW" altLang="en-US"/>
          </a:p>
        </p:txBody>
      </p:sp>
      <p:pic>
        <p:nvPicPr>
          <p:cNvPr id="2" name="圖片 1">
            <a:extLst>
              <a:ext uri="{FF2B5EF4-FFF2-40B4-BE49-F238E27FC236}">
                <a16:creationId xmlns:a16="http://schemas.microsoft.com/office/drawing/2014/main" id="{270DCE1D-382B-4686-B721-BF79642CAD42}"/>
              </a:ext>
            </a:extLst>
          </p:cNvPr>
          <p:cNvPicPr>
            <a:picLocks noChangeAspect="1"/>
          </p:cNvPicPr>
          <p:nvPr/>
        </p:nvPicPr>
        <p:blipFill>
          <a:blip r:embed="rId3"/>
          <a:stretch>
            <a:fillRect/>
          </a:stretch>
        </p:blipFill>
        <p:spPr>
          <a:xfrm>
            <a:off x="384695" y="1718851"/>
            <a:ext cx="5354624" cy="1259362"/>
          </a:xfrm>
          <a:prstGeom prst="rect">
            <a:avLst/>
          </a:prstGeom>
        </p:spPr>
      </p:pic>
      <p:pic>
        <p:nvPicPr>
          <p:cNvPr id="3" name="圖片 2">
            <a:extLst>
              <a:ext uri="{FF2B5EF4-FFF2-40B4-BE49-F238E27FC236}">
                <a16:creationId xmlns:a16="http://schemas.microsoft.com/office/drawing/2014/main" id="{34CC431A-C7DC-4DCE-89D6-98453CDBC4EE}"/>
              </a:ext>
            </a:extLst>
          </p:cNvPr>
          <p:cNvPicPr>
            <a:picLocks noChangeAspect="1"/>
          </p:cNvPicPr>
          <p:nvPr/>
        </p:nvPicPr>
        <p:blipFill>
          <a:blip r:embed="rId4"/>
          <a:stretch>
            <a:fillRect/>
          </a:stretch>
        </p:blipFill>
        <p:spPr>
          <a:xfrm>
            <a:off x="750627" y="3214695"/>
            <a:ext cx="4448796" cy="2572109"/>
          </a:xfrm>
          <a:prstGeom prst="rect">
            <a:avLst/>
          </a:prstGeom>
        </p:spPr>
      </p:pic>
      <p:pic>
        <p:nvPicPr>
          <p:cNvPr id="4" name="圖片 3">
            <a:extLst>
              <a:ext uri="{FF2B5EF4-FFF2-40B4-BE49-F238E27FC236}">
                <a16:creationId xmlns:a16="http://schemas.microsoft.com/office/drawing/2014/main" id="{D384915F-C852-4D41-960D-E6C8A99A108A}"/>
              </a:ext>
            </a:extLst>
          </p:cNvPr>
          <p:cNvPicPr>
            <a:picLocks noChangeAspect="1"/>
          </p:cNvPicPr>
          <p:nvPr/>
        </p:nvPicPr>
        <p:blipFill>
          <a:blip r:embed="rId5"/>
          <a:stretch>
            <a:fillRect/>
          </a:stretch>
        </p:blipFill>
        <p:spPr>
          <a:xfrm>
            <a:off x="5739319" y="1641641"/>
            <a:ext cx="6088294" cy="4554878"/>
          </a:xfrm>
          <a:prstGeom prst="rect">
            <a:avLst/>
          </a:prstGeom>
        </p:spPr>
      </p:pic>
      <p:grpSp>
        <p:nvGrpSpPr>
          <p:cNvPr id="13" name="群組 12">
            <a:extLst>
              <a:ext uri="{FF2B5EF4-FFF2-40B4-BE49-F238E27FC236}">
                <a16:creationId xmlns:a16="http://schemas.microsoft.com/office/drawing/2014/main" id="{17552757-956A-40FF-8B3C-BD1C8C8130E7}"/>
              </a:ext>
            </a:extLst>
          </p:cNvPr>
          <p:cNvGrpSpPr/>
          <p:nvPr/>
        </p:nvGrpSpPr>
        <p:grpSpPr>
          <a:xfrm>
            <a:off x="0" y="0"/>
            <a:ext cx="1800000" cy="540000"/>
            <a:chOff x="1486249" y="1822052"/>
            <a:chExt cx="1794295" cy="511612"/>
          </a:xfrm>
        </p:grpSpPr>
        <p:sp>
          <p:nvSpPr>
            <p:cNvPr id="14" name="矩形 13">
              <a:extLst>
                <a:ext uri="{FF2B5EF4-FFF2-40B4-BE49-F238E27FC236}">
                  <a16:creationId xmlns:a16="http://schemas.microsoft.com/office/drawing/2014/main" id="{07B6E842-813A-4A87-B312-73C22E4FE8B4}"/>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DB2EC7E9-1D0B-45AF-8E08-C232AC9B4E5F}"/>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a:extLst>
              <a:ext uri="{FF2B5EF4-FFF2-40B4-BE49-F238E27FC236}">
                <a16:creationId xmlns:a16="http://schemas.microsoft.com/office/drawing/2014/main" id="{06A8DC4E-59D5-4CF4-9ECB-EAE588297192}"/>
              </a:ext>
            </a:extLst>
          </p:cNvPr>
          <p:cNvSpPr/>
          <p:nvPr/>
        </p:nvSpPr>
        <p:spPr>
          <a:xfrm>
            <a:off x="0" y="93129"/>
            <a:ext cx="12192000"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CircARHGAP35</a:t>
            </a:r>
            <a:r>
              <a:rPr lang="en-US" altLang="zh-TW" sz="2400" b="1" dirty="0">
                <a:latin typeface="Arial" panose="020B0604020202020204" pitchFamily="34" charset="0"/>
                <a:cs typeface="Arial" panose="020B0604020202020204" pitchFamily="34" charset="0"/>
              </a:rPr>
              <a:t> Promoted Tumor Progression</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5405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3A36200-1011-45A0-9570-2E7D59700CA1}"/>
              </a:ext>
            </a:extLst>
          </p:cNvPr>
          <p:cNvSpPr/>
          <p:nvPr/>
        </p:nvSpPr>
        <p:spPr>
          <a:xfrm>
            <a:off x="1736521" y="86961"/>
            <a:ext cx="10385571"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Expression and Location of </a:t>
            </a:r>
            <a:r>
              <a:rPr lang="en-US" altLang="zh-TW" sz="2400" b="1" i="1" dirty="0">
                <a:latin typeface="Arial" panose="020B0604020202020204" pitchFamily="34" charset="0"/>
                <a:cs typeface="Arial" panose="020B0604020202020204" pitchFamily="34" charset="0"/>
              </a:rPr>
              <a:t>circARHGAP35 </a:t>
            </a:r>
            <a:r>
              <a:rPr lang="en-US" altLang="zh-TW" sz="2400" b="1" dirty="0">
                <a:latin typeface="Arial" panose="020B0604020202020204" pitchFamily="34" charset="0"/>
                <a:cs typeface="Arial" panose="020B0604020202020204" pitchFamily="34" charset="0"/>
              </a:rPr>
              <a:t>in HCC Tissues</a:t>
            </a:r>
            <a:endParaRPr lang="zh-TW" altLang="en-US" sz="2400" b="1" i="1" dirty="0">
              <a:latin typeface="Arial" panose="020B0604020202020204" pitchFamily="34" charset="0"/>
              <a:cs typeface="Arial" panose="020B0604020202020204" pitchFamily="34" charset="0"/>
            </a:endParaRPr>
          </a:p>
        </p:txBody>
      </p:sp>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89</a:t>
            </a:fld>
            <a:endParaRPr lang="zh-TW" altLang="en-US"/>
          </a:p>
        </p:txBody>
      </p:sp>
      <p:pic>
        <p:nvPicPr>
          <p:cNvPr id="3" name="圖片 2">
            <a:extLst>
              <a:ext uri="{FF2B5EF4-FFF2-40B4-BE49-F238E27FC236}">
                <a16:creationId xmlns:a16="http://schemas.microsoft.com/office/drawing/2014/main" id="{041A0F7F-4A92-4206-B7CA-F4787DB5C9AA}"/>
              </a:ext>
            </a:extLst>
          </p:cNvPr>
          <p:cNvPicPr>
            <a:picLocks noChangeAspect="1"/>
          </p:cNvPicPr>
          <p:nvPr/>
        </p:nvPicPr>
        <p:blipFill>
          <a:blip r:embed="rId3"/>
          <a:stretch>
            <a:fillRect/>
          </a:stretch>
        </p:blipFill>
        <p:spPr>
          <a:xfrm>
            <a:off x="665407" y="1235412"/>
            <a:ext cx="6224105" cy="2675273"/>
          </a:xfrm>
          <a:prstGeom prst="rect">
            <a:avLst/>
          </a:prstGeom>
        </p:spPr>
      </p:pic>
      <p:pic>
        <p:nvPicPr>
          <p:cNvPr id="4" name="圖片 3">
            <a:extLst>
              <a:ext uri="{FF2B5EF4-FFF2-40B4-BE49-F238E27FC236}">
                <a16:creationId xmlns:a16="http://schemas.microsoft.com/office/drawing/2014/main" id="{F1A7222D-339D-4A5D-8DD8-56261C47A82A}"/>
              </a:ext>
            </a:extLst>
          </p:cNvPr>
          <p:cNvPicPr>
            <a:picLocks noChangeAspect="1"/>
          </p:cNvPicPr>
          <p:nvPr/>
        </p:nvPicPr>
        <p:blipFill>
          <a:blip r:embed="rId4"/>
          <a:stretch>
            <a:fillRect/>
          </a:stretch>
        </p:blipFill>
        <p:spPr>
          <a:xfrm>
            <a:off x="945945" y="3910685"/>
            <a:ext cx="5663028" cy="2857836"/>
          </a:xfrm>
          <a:prstGeom prst="rect">
            <a:avLst/>
          </a:prstGeom>
        </p:spPr>
      </p:pic>
      <p:pic>
        <p:nvPicPr>
          <p:cNvPr id="5" name="圖片 4">
            <a:extLst>
              <a:ext uri="{FF2B5EF4-FFF2-40B4-BE49-F238E27FC236}">
                <a16:creationId xmlns:a16="http://schemas.microsoft.com/office/drawing/2014/main" id="{730C9EF0-3E98-4273-ACF2-FC79FDF4750C}"/>
              </a:ext>
            </a:extLst>
          </p:cNvPr>
          <p:cNvPicPr>
            <a:picLocks noChangeAspect="1"/>
          </p:cNvPicPr>
          <p:nvPr/>
        </p:nvPicPr>
        <p:blipFill>
          <a:blip r:embed="rId5"/>
          <a:stretch>
            <a:fillRect/>
          </a:stretch>
        </p:blipFill>
        <p:spPr>
          <a:xfrm>
            <a:off x="6974297" y="1519223"/>
            <a:ext cx="4754454" cy="4782924"/>
          </a:xfrm>
          <a:prstGeom prst="rect">
            <a:avLst/>
          </a:prstGeom>
        </p:spPr>
      </p:pic>
      <p:grpSp>
        <p:nvGrpSpPr>
          <p:cNvPr id="14" name="群組 13">
            <a:extLst>
              <a:ext uri="{FF2B5EF4-FFF2-40B4-BE49-F238E27FC236}">
                <a16:creationId xmlns:a16="http://schemas.microsoft.com/office/drawing/2014/main" id="{E6E6D1AB-01A4-464C-8FD2-6B8B89911F4F}"/>
              </a:ext>
            </a:extLst>
          </p:cNvPr>
          <p:cNvGrpSpPr/>
          <p:nvPr/>
        </p:nvGrpSpPr>
        <p:grpSpPr>
          <a:xfrm>
            <a:off x="0" y="0"/>
            <a:ext cx="1800000" cy="540000"/>
            <a:chOff x="1486249" y="1822052"/>
            <a:chExt cx="1794295" cy="511612"/>
          </a:xfrm>
        </p:grpSpPr>
        <p:sp>
          <p:nvSpPr>
            <p:cNvPr id="15" name="矩形 14">
              <a:extLst>
                <a:ext uri="{FF2B5EF4-FFF2-40B4-BE49-F238E27FC236}">
                  <a16:creationId xmlns:a16="http://schemas.microsoft.com/office/drawing/2014/main" id="{C804750E-96F1-4AB7-8FE6-5BA6EB6DB1FE}"/>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7A93693C-4D3E-4EF5-9A07-3DAA4BA46191}"/>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3334875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橢圓 14">
            <a:extLst>
              <a:ext uri="{FF2B5EF4-FFF2-40B4-BE49-F238E27FC236}">
                <a16:creationId xmlns:a16="http://schemas.microsoft.com/office/drawing/2014/main" id="{753C4268-3F08-4AA8-A168-EF9AF1A15B4A}"/>
              </a:ext>
            </a:extLst>
          </p:cNvPr>
          <p:cNvSpPr/>
          <p:nvPr/>
        </p:nvSpPr>
        <p:spPr>
          <a:xfrm>
            <a:off x="2004969" y="2667699"/>
            <a:ext cx="2139192" cy="21056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 name="投影片編號版面配置區 3">
            <a:extLst>
              <a:ext uri="{FF2B5EF4-FFF2-40B4-BE49-F238E27FC236}">
                <a16:creationId xmlns:a16="http://schemas.microsoft.com/office/drawing/2014/main" id="{D1C78413-E6E5-44B1-BEAC-4FB107E94F5C}"/>
              </a:ext>
            </a:extLst>
          </p:cNvPr>
          <p:cNvSpPr>
            <a:spLocks noGrp="1"/>
          </p:cNvSpPr>
          <p:nvPr>
            <p:ph type="sldNum" sz="quarter" idx="12"/>
          </p:nvPr>
        </p:nvSpPr>
        <p:spPr>
          <a:xfrm>
            <a:off x="9448800" y="6492875"/>
            <a:ext cx="2743200" cy="365125"/>
          </a:xfrm>
        </p:spPr>
        <p:txBody>
          <a:bodyPr/>
          <a:lstStyle/>
          <a:p>
            <a:fld id="{0C4D0668-C53B-4A51-870C-8A290EF953AE}" type="slidenum">
              <a:rPr lang="zh-TW" altLang="en-US" smtClean="0"/>
              <a:t>9</a:t>
            </a:fld>
            <a:endParaRPr lang="zh-TW" altLang="en-US"/>
          </a:p>
        </p:txBody>
      </p:sp>
      <p:sp>
        <p:nvSpPr>
          <p:cNvPr id="11" name="矩形 10">
            <a:extLst>
              <a:ext uri="{FF2B5EF4-FFF2-40B4-BE49-F238E27FC236}">
                <a16:creationId xmlns:a16="http://schemas.microsoft.com/office/drawing/2014/main" id="{C2823C62-FBAE-4C8C-A424-6ADF52B644B9}"/>
              </a:ext>
            </a:extLst>
          </p:cNvPr>
          <p:cNvSpPr/>
          <p:nvPr/>
        </p:nvSpPr>
        <p:spPr>
          <a:xfrm>
            <a:off x="1715724" y="23477"/>
            <a:ext cx="8760552" cy="523220"/>
          </a:xfrm>
          <a:prstGeom prst="rect">
            <a:avLst/>
          </a:prstGeom>
        </p:spPr>
        <p:txBody>
          <a:bodyPr wrap="square">
            <a:spAutoFit/>
          </a:bodyPr>
          <a:lstStyle/>
          <a:p>
            <a:pPr algn="ctr"/>
            <a:r>
              <a:rPr lang="en-US" altLang="zh-TW" sz="2800" b="1" dirty="0">
                <a:latin typeface="Arial" panose="020B0604020202020204" pitchFamily="34" charset="0"/>
                <a:cs typeface="Arial" panose="020B0604020202020204" pitchFamily="34" charset="0"/>
              </a:rPr>
              <a:t>Functions of CircRNA  </a:t>
            </a:r>
            <a:endParaRPr lang="zh-TW" altLang="en-US" sz="2800" b="1" dirty="0">
              <a:latin typeface="Arial" panose="020B0604020202020204" pitchFamily="34" charset="0"/>
              <a:cs typeface="Arial" panose="020B0604020202020204" pitchFamily="34" charset="0"/>
            </a:endParaRPr>
          </a:p>
        </p:txBody>
      </p:sp>
      <p:pic>
        <p:nvPicPr>
          <p:cNvPr id="108" name="圖片 107">
            <a:extLst>
              <a:ext uri="{FF2B5EF4-FFF2-40B4-BE49-F238E27FC236}">
                <a16:creationId xmlns:a16="http://schemas.microsoft.com/office/drawing/2014/main" id="{8EC47EDF-13E6-4F48-98B9-B045BCAF2915}"/>
              </a:ext>
            </a:extLst>
          </p:cNvPr>
          <p:cNvPicPr>
            <a:picLocks noChangeAspect="1"/>
          </p:cNvPicPr>
          <p:nvPr/>
        </p:nvPicPr>
        <p:blipFill>
          <a:blip r:embed="rId3"/>
          <a:srcRect l="10538" t="410" r="6332" b="62010"/>
          <a:stretch>
            <a:fillRect/>
          </a:stretch>
        </p:blipFill>
        <p:spPr>
          <a:xfrm>
            <a:off x="3062949" y="729277"/>
            <a:ext cx="6211341" cy="2814159"/>
          </a:xfrm>
          <a:custGeom>
            <a:avLst/>
            <a:gdLst>
              <a:gd name="connsiteX0" fmla="*/ 2447197 w 5087552"/>
              <a:gd name="connsiteY0" fmla="*/ 173 h 2305006"/>
              <a:gd name="connsiteX1" fmla="*/ 2639276 w 5087552"/>
              <a:gd name="connsiteY1" fmla="*/ 8245 h 2305006"/>
              <a:gd name="connsiteX2" fmla="*/ 5087552 w 5087552"/>
              <a:gd name="connsiteY2" fmla="*/ 1569608 h 2305006"/>
              <a:gd name="connsiteX3" fmla="*/ 3768885 w 5087552"/>
              <a:gd name="connsiteY3" fmla="*/ 2305006 h 2305006"/>
              <a:gd name="connsiteX4" fmla="*/ 2528637 w 5087552"/>
              <a:gd name="connsiteY4" fmla="*/ 1514051 h 2305006"/>
              <a:gd name="connsiteX5" fmla="*/ 1781517 w 5087552"/>
              <a:gd name="connsiteY5" fmla="*/ 1645255 h 2305006"/>
              <a:gd name="connsiteX6" fmla="*/ 1676915 w 5087552"/>
              <a:gd name="connsiteY6" fmla="*/ 1700005 h 2305006"/>
              <a:gd name="connsiteX7" fmla="*/ 1676865 w 5087552"/>
              <a:gd name="connsiteY7" fmla="*/ 1700029 h 2305006"/>
              <a:gd name="connsiteX8" fmla="*/ 1676836 w 5087552"/>
              <a:gd name="connsiteY8" fmla="*/ 1700047 h 2305006"/>
              <a:gd name="connsiteX9" fmla="*/ 1613432 w 5087552"/>
              <a:gd name="connsiteY9" fmla="*/ 1733233 h 2305006"/>
              <a:gd name="connsiteX10" fmla="*/ 1557716 w 5087552"/>
              <a:gd name="connsiteY10" fmla="*/ 1771749 h 2305006"/>
              <a:gd name="connsiteX11" fmla="*/ 1550746 w 5087552"/>
              <a:gd name="connsiteY11" fmla="*/ 1775944 h 2305006"/>
              <a:gd name="connsiteX12" fmla="*/ 1538194 w 5087552"/>
              <a:gd name="connsiteY12" fmla="*/ 1785244 h 2305006"/>
              <a:gd name="connsiteX13" fmla="*/ 1456832 w 5087552"/>
              <a:gd name="connsiteY13" fmla="*/ 1841488 h 2305006"/>
              <a:gd name="connsiteX14" fmla="*/ 1313721 w 5087552"/>
              <a:gd name="connsiteY14" fmla="*/ 1969122 h 2305006"/>
              <a:gd name="connsiteX15" fmla="*/ 1250059 w 5087552"/>
              <a:gd name="connsiteY15" fmla="*/ 2042012 h 2305006"/>
              <a:gd name="connsiteX16" fmla="*/ 1225637 w 5087552"/>
              <a:gd name="connsiteY16" fmla="*/ 2068635 h 2305006"/>
              <a:gd name="connsiteX17" fmla="*/ 1218206 w 5087552"/>
              <a:gd name="connsiteY17" fmla="*/ 2078481 h 2305006"/>
              <a:gd name="connsiteX18" fmla="*/ 1196947 w 5087552"/>
              <a:gd name="connsiteY18" fmla="*/ 2102821 h 2305006"/>
              <a:gd name="connsiteX19" fmla="*/ 0 w 5087552"/>
              <a:gd name="connsiteY19" fmla="*/ 1181632 h 2305006"/>
              <a:gd name="connsiteX20" fmla="*/ 103112 w 5087552"/>
              <a:gd name="connsiteY20" fmla="*/ 1055365 h 2305006"/>
              <a:gd name="connsiteX21" fmla="*/ 2447197 w 5087552"/>
              <a:gd name="connsiteY21" fmla="*/ 173 h 230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7552" h="2305006">
                <a:moveTo>
                  <a:pt x="2447197" y="173"/>
                </a:moveTo>
                <a:cubicBezTo>
                  <a:pt x="2511048" y="851"/>
                  <a:pt x="2575102" y="3530"/>
                  <a:pt x="2639276" y="8245"/>
                </a:cubicBezTo>
                <a:cubicBezTo>
                  <a:pt x="3666068" y="83688"/>
                  <a:pt x="4586093" y="670425"/>
                  <a:pt x="5087552" y="1569608"/>
                </a:cubicBezTo>
                <a:lnTo>
                  <a:pt x="3768885" y="2305006"/>
                </a:lnTo>
                <a:cubicBezTo>
                  <a:pt x="3514855" y="1849497"/>
                  <a:pt x="3048789" y="1552269"/>
                  <a:pt x="2528637" y="1514051"/>
                </a:cubicBezTo>
                <a:cubicBezTo>
                  <a:pt x="2268561" y="1494942"/>
                  <a:pt x="2012397" y="1541867"/>
                  <a:pt x="1781517" y="1645255"/>
                </a:cubicBezTo>
                <a:lnTo>
                  <a:pt x="1676915" y="1700005"/>
                </a:lnTo>
                <a:lnTo>
                  <a:pt x="1676865" y="1700029"/>
                </a:lnTo>
                <a:lnTo>
                  <a:pt x="1676836" y="1700047"/>
                </a:lnTo>
                <a:lnTo>
                  <a:pt x="1613432" y="1733233"/>
                </a:lnTo>
                <a:lnTo>
                  <a:pt x="1557716" y="1771749"/>
                </a:lnTo>
                <a:lnTo>
                  <a:pt x="1550746" y="1775944"/>
                </a:lnTo>
                <a:lnTo>
                  <a:pt x="1538194" y="1785244"/>
                </a:lnTo>
                <a:lnTo>
                  <a:pt x="1456832" y="1841488"/>
                </a:lnTo>
                <a:cubicBezTo>
                  <a:pt x="1406769" y="1880853"/>
                  <a:pt x="1358954" y="1923447"/>
                  <a:pt x="1313721" y="1969122"/>
                </a:cubicBezTo>
                <a:lnTo>
                  <a:pt x="1250059" y="2042012"/>
                </a:lnTo>
                <a:lnTo>
                  <a:pt x="1225637" y="2068635"/>
                </a:lnTo>
                <a:lnTo>
                  <a:pt x="1218206" y="2078481"/>
                </a:lnTo>
                <a:lnTo>
                  <a:pt x="1196947" y="2102821"/>
                </a:lnTo>
                <a:lnTo>
                  <a:pt x="0" y="1181632"/>
                </a:lnTo>
                <a:lnTo>
                  <a:pt x="103112" y="1055365"/>
                </a:lnTo>
                <a:cubicBezTo>
                  <a:pt x="691552" y="376565"/>
                  <a:pt x="1549296" y="-9371"/>
                  <a:pt x="2447197" y="173"/>
                </a:cubicBezTo>
                <a:close/>
              </a:path>
            </a:pathLst>
          </a:custGeom>
        </p:spPr>
      </p:pic>
      <p:pic>
        <p:nvPicPr>
          <p:cNvPr id="109" name="圖片 108">
            <a:extLst>
              <a:ext uri="{FF2B5EF4-FFF2-40B4-BE49-F238E27FC236}">
                <a16:creationId xmlns:a16="http://schemas.microsoft.com/office/drawing/2014/main" id="{C815A68A-74C5-47AE-86B0-45D3C6DE6481}"/>
              </a:ext>
            </a:extLst>
          </p:cNvPr>
          <p:cNvPicPr>
            <a:picLocks noChangeAspect="1"/>
          </p:cNvPicPr>
          <p:nvPr/>
        </p:nvPicPr>
        <p:blipFill>
          <a:blip r:embed="rId3"/>
          <a:srcRect l="154" t="19631" r="69874" b="24281"/>
          <a:stretch>
            <a:fillRect/>
          </a:stretch>
        </p:blipFill>
        <p:spPr>
          <a:xfrm>
            <a:off x="343052" y="1005512"/>
            <a:ext cx="2485252" cy="4661154"/>
          </a:xfrm>
          <a:custGeom>
            <a:avLst/>
            <a:gdLst>
              <a:gd name="connsiteX0" fmla="*/ 632016 w 1834289"/>
              <a:gd name="connsiteY0" fmla="*/ 0 h 3440256"/>
              <a:gd name="connsiteX1" fmla="*/ 635515 w 1834289"/>
              <a:gd name="connsiteY1" fmla="*/ 2693 h 3440256"/>
              <a:gd name="connsiteX2" fmla="*/ 624598 w 1834289"/>
              <a:gd name="connsiteY2" fmla="*/ 16061 h 3440256"/>
              <a:gd name="connsiteX3" fmla="*/ 1821617 w 1834289"/>
              <a:gd name="connsiteY3" fmla="*/ 936299 h 3440256"/>
              <a:gd name="connsiteX4" fmla="*/ 1832462 w 1834289"/>
              <a:gd name="connsiteY4" fmla="*/ 923882 h 3440256"/>
              <a:gd name="connsiteX5" fmla="*/ 1834289 w 1834289"/>
              <a:gd name="connsiteY5" fmla="*/ 925289 h 3440256"/>
              <a:gd name="connsiteX6" fmla="*/ 1773095 w 1834289"/>
              <a:gd name="connsiteY6" fmla="*/ 1006369 h 3440256"/>
              <a:gd name="connsiteX7" fmla="*/ 1511856 w 1834289"/>
              <a:gd name="connsiteY7" fmla="*/ 1853738 h 3440256"/>
              <a:gd name="connsiteX8" fmla="*/ 1580626 w 1834289"/>
              <a:gd name="connsiteY8" fmla="*/ 2304422 h 3440256"/>
              <a:gd name="connsiteX9" fmla="*/ 1590569 w 1834289"/>
              <a:gd name="connsiteY9" fmla="*/ 2331339 h 3440256"/>
              <a:gd name="connsiteX10" fmla="*/ 1594554 w 1834289"/>
              <a:gd name="connsiteY10" fmla="*/ 2345944 h 3440256"/>
              <a:gd name="connsiteX11" fmla="*/ 1680119 w 1834289"/>
              <a:gd name="connsiteY11" fmla="*/ 2561996 h 3440256"/>
              <a:gd name="connsiteX12" fmla="*/ 1732235 w 1834289"/>
              <a:gd name="connsiteY12" fmla="*/ 2660027 h 3440256"/>
              <a:gd name="connsiteX13" fmla="*/ 1489410 w 1834289"/>
              <a:gd name="connsiteY13" fmla="*/ 2811966 h 3440256"/>
              <a:gd name="connsiteX14" fmla="*/ 430003 w 1834289"/>
              <a:gd name="connsiteY14" fmla="*/ 3440256 h 3440256"/>
              <a:gd name="connsiteX15" fmla="*/ 379164 w 1834289"/>
              <a:gd name="connsiteY15" fmla="*/ 3356384 h 3440256"/>
              <a:gd name="connsiteX16" fmla="*/ 341232 w 1834289"/>
              <a:gd name="connsiteY16" fmla="*/ 3285769 h 3440256"/>
              <a:gd name="connsiteX17" fmla="*/ 281463 w 1834289"/>
              <a:gd name="connsiteY17" fmla="*/ 3161418 h 3440256"/>
              <a:gd name="connsiteX18" fmla="*/ 220914 w 1834289"/>
              <a:gd name="connsiteY18" fmla="*/ 3025003 h 3440256"/>
              <a:gd name="connsiteX19" fmla="*/ 632016 w 1834289"/>
              <a:gd name="connsiteY19" fmla="*/ 0 h 344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4289" h="3440256">
                <a:moveTo>
                  <a:pt x="632016" y="0"/>
                </a:moveTo>
                <a:lnTo>
                  <a:pt x="635515" y="2693"/>
                </a:lnTo>
                <a:lnTo>
                  <a:pt x="624598" y="16061"/>
                </a:lnTo>
                <a:lnTo>
                  <a:pt x="1821617" y="936299"/>
                </a:lnTo>
                <a:lnTo>
                  <a:pt x="1832462" y="923882"/>
                </a:lnTo>
                <a:lnTo>
                  <a:pt x="1834289" y="925289"/>
                </a:lnTo>
                <a:lnTo>
                  <a:pt x="1773095" y="1006369"/>
                </a:lnTo>
                <a:cubicBezTo>
                  <a:pt x="1608162" y="1248256"/>
                  <a:pt x="1511856" y="1539854"/>
                  <a:pt x="1511856" y="1853738"/>
                </a:cubicBezTo>
                <a:cubicBezTo>
                  <a:pt x="1511856" y="2010681"/>
                  <a:pt x="1535933" y="2162051"/>
                  <a:pt x="1580626" y="2304422"/>
                </a:cubicBezTo>
                <a:lnTo>
                  <a:pt x="1590569" y="2331339"/>
                </a:lnTo>
                <a:lnTo>
                  <a:pt x="1594554" y="2345944"/>
                </a:lnTo>
                <a:cubicBezTo>
                  <a:pt x="1617522" y="2419411"/>
                  <a:pt x="1646031" y="2491637"/>
                  <a:pt x="1680119" y="2561996"/>
                </a:cubicBezTo>
                <a:lnTo>
                  <a:pt x="1732235" y="2660027"/>
                </a:lnTo>
                <a:lnTo>
                  <a:pt x="1489410" y="2811966"/>
                </a:lnTo>
                <a:lnTo>
                  <a:pt x="430003" y="3440256"/>
                </a:lnTo>
                <a:lnTo>
                  <a:pt x="379164" y="3356384"/>
                </a:lnTo>
                <a:lnTo>
                  <a:pt x="341232" y="3285769"/>
                </a:lnTo>
                <a:lnTo>
                  <a:pt x="281463" y="3161418"/>
                </a:lnTo>
                <a:lnTo>
                  <a:pt x="220914" y="3025003"/>
                </a:lnTo>
                <a:cubicBezTo>
                  <a:pt x="-178657" y="2025328"/>
                  <a:pt x="-33015" y="873402"/>
                  <a:pt x="632016" y="0"/>
                </a:cubicBezTo>
                <a:close/>
              </a:path>
            </a:pathLst>
          </a:custGeom>
        </p:spPr>
      </p:pic>
      <p:pic>
        <p:nvPicPr>
          <p:cNvPr id="110" name="圖片 109">
            <a:extLst>
              <a:ext uri="{FF2B5EF4-FFF2-40B4-BE49-F238E27FC236}">
                <a16:creationId xmlns:a16="http://schemas.microsoft.com/office/drawing/2014/main" id="{BCBB4DF3-955E-41C8-91A9-C99EA7045537}"/>
              </a:ext>
            </a:extLst>
          </p:cNvPr>
          <p:cNvPicPr>
            <a:picLocks noChangeAspect="1"/>
          </p:cNvPicPr>
          <p:nvPr/>
        </p:nvPicPr>
        <p:blipFill>
          <a:blip r:embed="rId3"/>
          <a:srcRect l="72010" t="26592" r="830" b="29001"/>
          <a:stretch>
            <a:fillRect/>
          </a:stretch>
        </p:blipFill>
        <p:spPr>
          <a:xfrm>
            <a:off x="9508935" y="1577468"/>
            <a:ext cx="2399380" cy="3931936"/>
          </a:xfrm>
          <a:custGeom>
            <a:avLst/>
            <a:gdLst>
              <a:gd name="connsiteX0" fmla="*/ 1304143 w 1662145"/>
              <a:gd name="connsiteY0" fmla="*/ 0 h 2723807"/>
              <a:gd name="connsiteX1" fmla="*/ 1400007 w 1662145"/>
              <a:gd name="connsiteY1" fmla="*/ 2723807 h 2723807"/>
              <a:gd name="connsiteX2" fmla="*/ 429435 w 1662145"/>
              <a:gd name="connsiteY2" fmla="*/ 2276151 h 2723807"/>
              <a:gd name="connsiteX3" fmla="*/ 48887 w 1662145"/>
              <a:gd name="connsiteY3" fmla="*/ 2092200 h 2723807"/>
              <a:gd name="connsiteX4" fmla="*/ 105416 w 1662145"/>
              <a:gd name="connsiteY4" fmla="*/ 1930712 h 2723807"/>
              <a:gd name="connsiteX5" fmla="*/ 171912 w 1662145"/>
              <a:gd name="connsiteY5" fmla="*/ 1471589 h 2723807"/>
              <a:gd name="connsiteX6" fmla="*/ 171625 w 1662145"/>
              <a:gd name="connsiteY6" fmla="*/ 1464454 h 2723807"/>
              <a:gd name="connsiteX7" fmla="*/ 173546 w 1662145"/>
              <a:gd name="connsiteY7" fmla="*/ 1426762 h 2723807"/>
              <a:gd name="connsiteX8" fmla="*/ 53339 w 1662145"/>
              <a:gd name="connsiteY8" fmla="*/ 836834 h 2723807"/>
              <a:gd name="connsiteX9" fmla="*/ 20523 w 1662145"/>
              <a:gd name="connsiteY9" fmla="*/ 769340 h 2723807"/>
              <a:gd name="connsiteX10" fmla="*/ 0 w 1662145"/>
              <a:gd name="connsiteY10" fmla="*/ 722354 h 2723807"/>
              <a:gd name="connsiteX11" fmla="*/ 1304143 w 1662145"/>
              <a:gd name="connsiteY11" fmla="*/ 0 h 272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2145" h="2723807">
                <a:moveTo>
                  <a:pt x="1304143" y="0"/>
                </a:moveTo>
                <a:cubicBezTo>
                  <a:pt x="1745172" y="843400"/>
                  <a:pt x="1780591" y="1849778"/>
                  <a:pt x="1400007" y="2723807"/>
                </a:cubicBezTo>
                <a:lnTo>
                  <a:pt x="429435" y="2276151"/>
                </a:lnTo>
                <a:lnTo>
                  <a:pt x="48887" y="2092200"/>
                </a:lnTo>
                <a:lnTo>
                  <a:pt x="105416" y="1930712"/>
                </a:lnTo>
                <a:cubicBezTo>
                  <a:pt x="148937" y="1780935"/>
                  <a:pt x="171046" y="1626221"/>
                  <a:pt x="171912" y="1471589"/>
                </a:cubicBezTo>
                <a:lnTo>
                  <a:pt x="171625" y="1464454"/>
                </a:lnTo>
                <a:lnTo>
                  <a:pt x="173546" y="1426762"/>
                </a:lnTo>
                <a:cubicBezTo>
                  <a:pt x="173546" y="1217506"/>
                  <a:pt x="130743" y="1018155"/>
                  <a:pt x="53339" y="836834"/>
                </a:cubicBezTo>
                <a:lnTo>
                  <a:pt x="20523" y="769340"/>
                </a:lnTo>
                <a:lnTo>
                  <a:pt x="0" y="722354"/>
                </a:lnTo>
                <a:lnTo>
                  <a:pt x="1304143" y="0"/>
                </a:lnTo>
                <a:close/>
              </a:path>
            </a:pathLst>
          </a:custGeom>
          <a:ln w="12700">
            <a:solidFill>
              <a:schemeClr val="tx1"/>
            </a:solidFill>
          </a:ln>
        </p:spPr>
      </p:pic>
      <p:pic>
        <p:nvPicPr>
          <p:cNvPr id="111" name="圖片 110">
            <a:extLst>
              <a:ext uri="{FF2B5EF4-FFF2-40B4-BE49-F238E27FC236}">
                <a16:creationId xmlns:a16="http://schemas.microsoft.com/office/drawing/2014/main" id="{7314B8BF-54AE-4FBC-B76D-D4DBA8ECA86B}"/>
              </a:ext>
            </a:extLst>
          </p:cNvPr>
          <p:cNvPicPr>
            <a:picLocks noChangeAspect="1"/>
          </p:cNvPicPr>
          <p:nvPr/>
        </p:nvPicPr>
        <p:blipFill>
          <a:blip r:embed="rId3"/>
          <a:srcRect l="54785" t="60540" r="4914" b="924"/>
          <a:stretch>
            <a:fillRect/>
          </a:stretch>
        </p:blipFill>
        <p:spPr>
          <a:xfrm>
            <a:off x="6429423" y="3604505"/>
            <a:ext cx="3138946" cy="3008210"/>
          </a:xfrm>
          <a:custGeom>
            <a:avLst/>
            <a:gdLst>
              <a:gd name="connsiteX0" fmla="*/ 1082497 w 2466438"/>
              <a:gd name="connsiteY0" fmla="*/ 0 h 2363713"/>
              <a:gd name="connsiteX1" fmla="*/ 1103092 w 2466438"/>
              <a:gd name="connsiteY1" fmla="*/ 9955 h 2363713"/>
              <a:gd name="connsiteX2" fmla="*/ 1100551 w 2466438"/>
              <a:gd name="connsiteY2" fmla="*/ 17214 h 2363713"/>
              <a:gd name="connsiteX3" fmla="*/ 1483640 w 2466438"/>
              <a:gd name="connsiteY3" fmla="*/ 193906 h 2363713"/>
              <a:gd name="connsiteX4" fmla="*/ 2466438 w 2466438"/>
              <a:gd name="connsiteY4" fmla="*/ 668974 h 2363713"/>
              <a:gd name="connsiteX5" fmla="*/ 1435230 w 2466438"/>
              <a:gd name="connsiteY5" fmla="*/ 1881332 h 2363713"/>
              <a:gd name="connsiteX6" fmla="*/ 1312450 w 2466438"/>
              <a:gd name="connsiteY6" fmla="*/ 1960898 h 2363713"/>
              <a:gd name="connsiteX7" fmla="*/ 1261322 w 2466438"/>
              <a:gd name="connsiteY7" fmla="*/ 1992029 h 2363713"/>
              <a:gd name="connsiteX8" fmla="*/ 1132267 w 2466438"/>
              <a:gd name="connsiteY8" fmla="*/ 2065401 h 2363713"/>
              <a:gd name="connsiteX9" fmla="*/ 1043227 w 2466438"/>
              <a:gd name="connsiteY9" fmla="*/ 2109375 h 2363713"/>
              <a:gd name="connsiteX10" fmla="*/ 959833 w 2466438"/>
              <a:gd name="connsiteY10" fmla="*/ 2149638 h 2363713"/>
              <a:gd name="connsiteX11" fmla="*/ 832978 w 2466438"/>
              <a:gd name="connsiteY11" fmla="*/ 2203312 h 2363713"/>
              <a:gd name="connsiteX12" fmla="*/ 688193 w 2466438"/>
              <a:gd name="connsiteY12" fmla="*/ 2256422 h 2363713"/>
              <a:gd name="connsiteX13" fmla="*/ 640057 w 2466438"/>
              <a:gd name="connsiteY13" fmla="*/ 2273533 h 2363713"/>
              <a:gd name="connsiteX14" fmla="*/ 546485 w 2466438"/>
              <a:gd name="connsiteY14" fmla="*/ 2300696 h 2363713"/>
              <a:gd name="connsiteX15" fmla="*/ 383413 w 2466438"/>
              <a:gd name="connsiteY15" fmla="*/ 2342720 h 2363713"/>
              <a:gd name="connsiteX16" fmla="*/ 290925 w 2466438"/>
              <a:gd name="connsiteY16" fmla="*/ 2363713 h 2363713"/>
              <a:gd name="connsiteX17" fmla="*/ 0 w 2466438"/>
              <a:gd name="connsiteY17" fmla="*/ 854385 h 2363713"/>
              <a:gd name="connsiteX18" fmla="*/ 1082497 w 2466438"/>
              <a:gd name="connsiteY18" fmla="*/ 0 h 236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6438" h="2363713">
                <a:moveTo>
                  <a:pt x="1082497" y="0"/>
                </a:moveTo>
                <a:lnTo>
                  <a:pt x="1103092" y="9955"/>
                </a:lnTo>
                <a:lnTo>
                  <a:pt x="1100551" y="17214"/>
                </a:lnTo>
                <a:lnTo>
                  <a:pt x="1483640" y="193906"/>
                </a:lnTo>
                <a:lnTo>
                  <a:pt x="2466438" y="668974"/>
                </a:lnTo>
                <a:cubicBezTo>
                  <a:pt x="2231041" y="1164000"/>
                  <a:pt x="1872775" y="1579438"/>
                  <a:pt x="1435230" y="1881332"/>
                </a:cubicBezTo>
                <a:lnTo>
                  <a:pt x="1312450" y="1960898"/>
                </a:lnTo>
                <a:lnTo>
                  <a:pt x="1261322" y="1992029"/>
                </a:lnTo>
                <a:lnTo>
                  <a:pt x="1132267" y="2065401"/>
                </a:lnTo>
                <a:lnTo>
                  <a:pt x="1043227" y="2109375"/>
                </a:lnTo>
                <a:lnTo>
                  <a:pt x="959833" y="2149638"/>
                </a:lnTo>
                <a:lnTo>
                  <a:pt x="832978" y="2203312"/>
                </a:lnTo>
                <a:lnTo>
                  <a:pt x="688193" y="2256422"/>
                </a:lnTo>
                <a:lnTo>
                  <a:pt x="640057" y="2273533"/>
                </a:lnTo>
                <a:lnTo>
                  <a:pt x="546485" y="2300696"/>
                </a:lnTo>
                <a:lnTo>
                  <a:pt x="383413" y="2342720"/>
                </a:lnTo>
                <a:lnTo>
                  <a:pt x="290925" y="2363713"/>
                </a:lnTo>
                <a:lnTo>
                  <a:pt x="0" y="854385"/>
                </a:lnTo>
                <a:cubicBezTo>
                  <a:pt x="473630" y="760048"/>
                  <a:pt x="875234" y="443073"/>
                  <a:pt x="1082497" y="0"/>
                </a:cubicBezTo>
                <a:close/>
              </a:path>
            </a:pathLst>
          </a:custGeom>
        </p:spPr>
      </p:pic>
      <p:pic>
        <p:nvPicPr>
          <p:cNvPr id="112" name="圖片 111">
            <a:extLst>
              <a:ext uri="{FF2B5EF4-FFF2-40B4-BE49-F238E27FC236}">
                <a16:creationId xmlns:a16="http://schemas.microsoft.com/office/drawing/2014/main" id="{F4B8AB2A-6F2A-4820-8CC9-D61B5F6A05B6}"/>
              </a:ext>
            </a:extLst>
          </p:cNvPr>
          <p:cNvPicPr>
            <a:picLocks noChangeAspect="1"/>
          </p:cNvPicPr>
          <p:nvPr/>
        </p:nvPicPr>
        <p:blipFill>
          <a:blip r:embed="rId3"/>
          <a:srcRect l="7487" t="62928" r="40763" b="185"/>
          <a:stretch>
            <a:fillRect/>
          </a:stretch>
        </p:blipFill>
        <p:spPr>
          <a:xfrm>
            <a:off x="2667043" y="3742794"/>
            <a:ext cx="4030644" cy="2879454"/>
          </a:xfrm>
          <a:custGeom>
            <a:avLst/>
            <a:gdLst>
              <a:gd name="connsiteX0" fmla="*/ 1290387 w 3167093"/>
              <a:gd name="connsiteY0" fmla="*/ 0 h 2262543"/>
              <a:gd name="connsiteX1" fmla="*/ 2889889 w 3167093"/>
              <a:gd name="connsiteY1" fmla="*/ 713570 h 2262543"/>
              <a:gd name="connsiteX2" fmla="*/ 3167093 w 3167093"/>
              <a:gd name="connsiteY2" fmla="*/ 2210268 h 2262543"/>
              <a:gd name="connsiteX3" fmla="*/ 0 w 3167093"/>
              <a:gd name="connsiteY3" fmla="*/ 807412 h 2262543"/>
              <a:gd name="connsiteX4" fmla="*/ 1040662 w 3167093"/>
              <a:gd name="connsiteY4" fmla="*/ 156257 h 2262543"/>
              <a:gd name="connsiteX5" fmla="*/ 1286692 w 3167093"/>
              <a:gd name="connsiteY5" fmla="*/ 10346 h 2262543"/>
              <a:gd name="connsiteX6" fmla="*/ 1283487 w 3167093"/>
              <a:gd name="connsiteY6" fmla="*/ 4318 h 2262543"/>
              <a:gd name="connsiteX7" fmla="*/ 1290387 w 3167093"/>
              <a:gd name="connsiteY7" fmla="*/ 0 h 226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7093" h="2262543">
                <a:moveTo>
                  <a:pt x="1290387" y="0"/>
                </a:moveTo>
                <a:cubicBezTo>
                  <a:pt x="1626607" y="548839"/>
                  <a:pt x="2262077" y="832335"/>
                  <a:pt x="2889889" y="713570"/>
                </a:cubicBezTo>
                <a:lnTo>
                  <a:pt x="3167093" y="2210268"/>
                </a:lnTo>
                <a:cubicBezTo>
                  <a:pt x="1924793" y="2442829"/>
                  <a:pt x="667707" y="1886006"/>
                  <a:pt x="0" y="807412"/>
                </a:cubicBezTo>
                <a:lnTo>
                  <a:pt x="1040662" y="156257"/>
                </a:lnTo>
                <a:lnTo>
                  <a:pt x="1286692" y="10346"/>
                </a:lnTo>
                <a:lnTo>
                  <a:pt x="1283487" y="4318"/>
                </a:lnTo>
                <a:lnTo>
                  <a:pt x="1290387" y="0"/>
                </a:lnTo>
                <a:close/>
              </a:path>
            </a:pathLst>
          </a:custGeom>
        </p:spPr>
      </p:pic>
      <p:grpSp>
        <p:nvGrpSpPr>
          <p:cNvPr id="14" name="群組 13">
            <a:extLst>
              <a:ext uri="{FF2B5EF4-FFF2-40B4-BE49-F238E27FC236}">
                <a16:creationId xmlns:a16="http://schemas.microsoft.com/office/drawing/2014/main" id="{C8BDBC77-D26C-4465-84F3-32F368D8FEA5}"/>
              </a:ext>
            </a:extLst>
          </p:cNvPr>
          <p:cNvGrpSpPr/>
          <p:nvPr/>
        </p:nvGrpSpPr>
        <p:grpSpPr>
          <a:xfrm>
            <a:off x="-42662" y="0"/>
            <a:ext cx="1880643" cy="540000"/>
            <a:chOff x="-42662" y="0"/>
            <a:chExt cx="1880643" cy="540000"/>
          </a:xfrm>
        </p:grpSpPr>
        <p:grpSp>
          <p:nvGrpSpPr>
            <p:cNvPr id="16" name="群組 15">
              <a:extLst>
                <a:ext uri="{FF2B5EF4-FFF2-40B4-BE49-F238E27FC236}">
                  <a16:creationId xmlns:a16="http://schemas.microsoft.com/office/drawing/2014/main" id="{A00A120E-63DC-436C-83F2-30494EE30C0A}"/>
                </a:ext>
              </a:extLst>
            </p:cNvPr>
            <p:cNvGrpSpPr/>
            <p:nvPr/>
          </p:nvGrpSpPr>
          <p:grpSpPr>
            <a:xfrm>
              <a:off x="0" y="0"/>
              <a:ext cx="1800000" cy="540000"/>
              <a:chOff x="-1" y="0"/>
              <a:chExt cx="1794295" cy="511612"/>
            </a:xfrm>
          </p:grpSpPr>
          <p:sp>
            <p:nvSpPr>
              <p:cNvPr id="18" name="矩形 17">
                <a:extLst>
                  <a:ext uri="{FF2B5EF4-FFF2-40B4-BE49-F238E27FC236}">
                    <a16:creationId xmlns:a16="http://schemas.microsoft.com/office/drawing/2014/main" id="{3EDB58B9-6DA3-4C9A-A836-2019B4A7F33E}"/>
                  </a:ext>
                </a:extLst>
              </p:cNvPr>
              <p:cNvSpPr/>
              <p:nvPr/>
            </p:nvSpPr>
            <p:spPr>
              <a:xfrm>
                <a:off x="0" y="0"/>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dirty="0">
                  <a:solidFill>
                    <a:srgbClr val="957E80"/>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543A4C71-8AE1-4FDC-BA6D-F3367EA8DB7E}"/>
                  </a:ext>
                </a:extLst>
              </p:cNvPr>
              <p:cNvSpPr/>
              <p:nvPr/>
            </p:nvSpPr>
            <p:spPr>
              <a:xfrm>
                <a:off x="-1" y="419934"/>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7" name="文字方塊 16">
              <a:extLst>
                <a:ext uri="{FF2B5EF4-FFF2-40B4-BE49-F238E27FC236}">
                  <a16:creationId xmlns:a16="http://schemas.microsoft.com/office/drawing/2014/main" id="{0C4E9B38-68C0-42A1-B7BA-F47D8CA39E4C}"/>
                </a:ext>
              </a:extLst>
            </p:cNvPr>
            <p:cNvSpPr txBox="1"/>
            <p:nvPr/>
          </p:nvSpPr>
          <p:spPr>
            <a:xfrm>
              <a:off x="-42662" y="31158"/>
              <a:ext cx="1880643" cy="400110"/>
            </a:xfrm>
            <a:prstGeom prst="rect">
              <a:avLst/>
            </a:prstGeom>
            <a:noFill/>
          </p:spPr>
          <p:txBody>
            <a:bodyPr wrap="none" rtlCol="0">
              <a:spAutoFit/>
            </a:bodyPr>
            <a:lstStyle/>
            <a:p>
              <a:r>
                <a:rPr lang="en-US" altLang="zh-TW" sz="2000" b="1" dirty="0">
                  <a:solidFill>
                    <a:srgbClr val="FF0000"/>
                  </a:solidFill>
                  <a:latin typeface="Arial" panose="020B0604020202020204" pitchFamily="34" charset="0"/>
                  <a:cs typeface="Arial" panose="020B0604020202020204" pitchFamily="34" charset="0"/>
                </a:rPr>
                <a:t>circular RNAs</a:t>
              </a:r>
              <a:endParaRPr lang="zh-TW" altLang="en-US" sz="2000" dirty="0">
                <a:solidFill>
                  <a:srgbClr val="FF0000"/>
                </a:solidFill>
              </a:endParaRPr>
            </a:p>
          </p:txBody>
        </p:sp>
      </p:grpSp>
      <p:sp>
        <p:nvSpPr>
          <p:cNvPr id="20" name="矩形 19">
            <a:extLst>
              <a:ext uri="{FF2B5EF4-FFF2-40B4-BE49-F238E27FC236}">
                <a16:creationId xmlns:a16="http://schemas.microsoft.com/office/drawing/2014/main" id="{4CA97A4E-5C6B-45AF-A029-C05C1830DE54}"/>
              </a:ext>
            </a:extLst>
          </p:cNvPr>
          <p:cNvSpPr/>
          <p:nvPr/>
        </p:nvSpPr>
        <p:spPr>
          <a:xfrm>
            <a:off x="5593" y="6550223"/>
            <a:ext cx="2318507"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Liu CX, et </a:t>
            </a:r>
            <a:r>
              <a:rPr kumimoji="1" lang="en-US" altLang="zh-TW" sz="1400" i="1" dirty="0" err="1">
                <a:solidFill>
                  <a:schemeClr val="tx1">
                    <a:lumMod val="50000"/>
                    <a:lumOff val="50000"/>
                  </a:schemeClr>
                </a:solidFill>
                <a:latin typeface="Arial" panose="020B0604020202020204" pitchFamily="34" charset="0"/>
                <a:cs typeface="Arial" panose="020B0604020202020204" pitchFamily="34" charset="0"/>
              </a:rPr>
              <a:t>al.Cell</a:t>
            </a:r>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 2022</a:t>
            </a:r>
          </a:p>
        </p:txBody>
      </p:sp>
    </p:spTree>
    <p:extLst>
      <p:ext uri="{BB962C8B-B14F-4D97-AF65-F5344CB8AC3E}">
        <p14:creationId xmlns:p14="http://schemas.microsoft.com/office/powerpoint/2010/main" val="37203536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3A36200-1011-45A0-9570-2E7D59700CA1}"/>
              </a:ext>
            </a:extLst>
          </p:cNvPr>
          <p:cNvSpPr/>
          <p:nvPr/>
        </p:nvSpPr>
        <p:spPr>
          <a:xfrm>
            <a:off x="0" y="92917"/>
            <a:ext cx="12192000"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Identification </a:t>
            </a:r>
            <a:r>
              <a:rPr lang="en-US" altLang="zh-TW" sz="2400" b="1" i="1" dirty="0">
                <a:latin typeface="Arial" panose="020B0604020202020204" pitchFamily="34" charset="0"/>
                <a:cs typeface="Arial" panose="020B0604020202020204" pitchFamily="34" charset="0"/>
              </a:rPr>
              <a:t>CircARHGAP35 </a:t>
            </a:r>
            <a:r>
              <a:rPr lang="en-US" altLang="zh-TW" sz="2400" b="1" dirty="0">
                <a:latin typeface="Arial" panose="020B0604020202020204" pitchFamily="34" charset="0"/>
                <a:cs typeface="Arial" panose="020B0604020202020204" pitchFamily="34" charset="0"/>
              </a:rPr>
              <a:t>in HCC Cell Lines </a:t>
            </a:r>
            <a:endParaRPr lang="zh-TW" altLang="en-US" sz="2400" b="1" dirty="0">
              <a:latin typeface="Arial" panose="020B0604020202020204" pitchFamily="34" charset="0"/>
              <a:cs typeface="Arial" panose="020B0604020202020204" pitchFamily="34" charset="0"/>
            </a:endParaRPr>
          </a:p>
        </p:txBody>
      </p:sp>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90</a:t>
            </a:fld>
            <a:endParaRPr lang="zh-TW" altLang="en-US"/>
          </a:p>
        </p:txBody>
      </p:sp>
      <p:pic>
        <p:nvPicPr>
          <p:cNvPr id="2" name="圖片 1">
            <a:extLst>
              <a:ext uri="{FF2B5EF4-FFF2-40B4-BE49-F238E27FC236}">
                <a16:creationId xmlns:a16="http://schemas.microsoft.com/office/drawing/2014/main" id="{D15B8615-2B9B-4D72-8C97-D72BA95AE789}"/>
              </a:ext>
            </a:extLst>
          </p:cNvPr>
          <p:cNvPicPr>
            <a:picLocks noChangeAspect="1"/>
          </p:cNvPicPr>
          <p:nvPr/>
        </p:nvPicPr>
        <p:blipFill>
          <a:blip r:embed="rId3"/>
          <a:stretch>
            <a:fillRect/>
          </a:stretch>
        </p:blipFill>
        <p:spPr>
          <a:xfrm>
            <a:off x="132524" y="1847392"/>
            <a:ext cx="4586059" cy="3620979"/>
          </a:xfrm>
          <a:prstGeom prst="rect">
            <a:avLst/>
          </a:prstGeom>
        </p:spPr>
      </p:pic>
      <p:pic>
        <p:nvPicPr>
          <p:cNvPr id="3" name="圖片 2">
            <a:extLst>
              <a:ext uri="{FF2B5EF4-FFF2-40B4-BE49-F238E27FC236}">
                <a16:creationId xmlns:a16="http://schemas.microsoft.com/office/drawing/2014/main" id="{69B60C0D-E060-4802-B3DE-D819F5F368F2}"/>
              </a:ext>
            </a:extLst>
          </p:cNvPr>
          <p:cNvPicPr>
            <a:picLocks noChangeAspect="1"/>
          </p:cNvPicPr>
          <p:nvPr/>
        </p:nvPicPr>
        <p:blipFill>
          <a:blip r:embed="rId4"/>
          <a:stretch>
            <a:fillRect/>
          </a:stretch>
        </p:blipFill>
        <p:spPr>
          <a:xfrm>
            <a:off x="4859888" y="1847392"/>
            <a:ext cx="3136333" cy="3376359"/>
          </a:xfrm>
          <a:prstGeom prst="rect">
            <a:avLst/>
          </a:prstGeom>
        </p:spPr>
      </p:pic>
      <p:pic>
        <p:nvPicPr>
          <p:cNvPr id="4" name="圖片 3">
            <a:extLst>
              <a:ext uri="{FF2B5EF4-FFF2-40B4-BE49-F238E27FC236}">
                <a16:creationId xmlns:a16="http://schemas.microsoft.com/office/drawing/2014/main" id="{59F25536-F60B-4BB3-BC84-E90DF42C1C4F}"/>
              </a:ext>
            </a:extLst>
          </p:cNvPr>
          <p:cNvPicPr>
            <a:picLocks noChangeAspect="1"/>
          </p:cNvPicPr>
          <p:nvPr/>
        </p:nvPicPr>
        <p:blipFill>
          <a:blip r:embed="rId5"/>
          <a:stretch>
            <a:fillRect/>
          </a:stretch>
        </p:blipFill>
        <p:spPr>
          <a:xfrm>
            <a:off x="8278831" y="2098960"/>
            <a:ext cx="3394361" cy="3247100"/>
          </a:xfrm>
          <a:prstGeom prst="rect">
            <a:avLst/>
          </a:prstGeom>
        </p:spPr>
      </p:pic>
      <p:grpSp>
        <p:nvGrpSpPr>
          <p:cNvPr id="13" name="群組 12">
            <a:extLst>
              <a:ext uri="{FF2B5EF4-FFF2-40B4-BE49-F238E27FC236}">
                <a16:creationId xmlns:a16="http://schemas.microsoft.com/office/drawing/2014/main" id="{037DDD60-0826-4855-8C14-8602CCF7FFDA}"/>
              </a:ext>
            </a:extLst>
          </p:cNvPr>
          <p:cNvGrpSpPr/>
          <p:nvPr/>
        </p:nvGrpSpPr>
        <p:grpSpPr>
          <a:xfrm>
            <a:off x="0" y="0"/>
            <a:ext cx="1800000" cy="540000"/>
            <a:chOff x="1486249" y="1822052"/>
            <a:chExt cx="1794295" cy="511612"/>
          </a:xfrm>
        </p:grpSpPr>
        <p:sp>
          <p:nvSpPr>
            <p:cNvPr id="14" name="矩形 13">
              <a:extLst>
                <a:ext uri="{FF2B5EF4-FFF2-40B4-BE49-F238E27FC236}">
                  <a16:creationId xmlns:a16="http://schemas.microsoft.com/office/drawing/2014/main" id="{48896FA8-2649-4D5E-AD8A-DBFDB249771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9A235ABF-3504-4F8D-A08A-B4A38C3A17B3}"/>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1897526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91</a:t>
            </a:fld>
            <a:endParaRPr lang="zh-TW" altLang="en-US"/>
          </a:p>
        </p:txBody>
      </p:sp>
      <p:sp>
        <p:nvSpPr>
          <p:cNvPr id="12" name="矩形 11">
            <a:extLst>
              <a:ext uri="{FF2B5EF4-FFF2-40B4-BE49-F238E27FC236}">
                <a16:creationId xmlns:a16="http://schemas.microsoft.com/office/drawing/2014/main" id="{C6B23533-910C-4E4C-B0C5-9347E98E55CE}"/>
              </a:ext>
            </a:extLst>
          </p:cNvPr>
          <p:cNvSpPr/>
          <p:nvPr/>
        </p:nvSpPr>
        <p:spPr>
          <a:xfrm>
            <a:off x="0" y="86961"/>
            <a:ext cx="12192000"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CircARHGAP35 </a:t>
            </a:r>
            <a:r>
              <a:rPr lang="en-US" altLang="zh-TW" sz="2400" b="1" dirty="0">
                <a:latin typeface="Arial" panose="020B0604020202020204" pitchFamily="34" charset="0"/>
                <a:cs typeface="Arial" panose="020B0604020202020204" pitchFamily="34" charset="0"/>
              </a:rPr>
              <a:t>Encoded a Protein</a:t>
            </a:r>
            <a:endParaRPr lang="zh-TW" altLang="en-US" sz="2400" b="1" i="1" dirty="0">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3FA989EE-D0BD-49CC-9DA2-860E8905FF24}"/>
              </a:ext>
            </a:extLst>
          </p:cNvPr>
          <p:cNvPicPr>
            <a:picLocks noChangeAspect="1"/>
          </p:cNvPicPr>
          <p:nvPr/>
        </p:nvPicPr>
        <p:blipFill>
          <a:blip r:embed="rId3"/>
          <a:stretch>
            <a:fillRect/>
          </a:stretch>
        </p:blipFill>
        <p:spPr>
          <a:xfrm>
            <a:off x="141437" y="1219690"/>
            <a:ext cx="3258299" cy="2301227"/>
          </a:xfrm>
          <a:prstGeom prst="rect">
            <a:avLst/>
          </a:prstGeom>
        </p:spPr>
      </p:pic>
      <p:pic>
        <p:nvPicPr>
          <p:cNvPr id="4" name="圖片 3">
            <a:extLst>
              <a:ext uri="{FF2B5EF4-FFF2-40B4-BE49-F238E27FC236}">
                <a16:creationId xmlns:a16="http://schemas.microsoft.com/office/drawing/2014/main" id="{2E503931-68B3-468C-A0BA-E48FFED7C0D4}"/>
              </a:ext>
            </a:extLst>
          </p:cNvPr>
          <p:cNvPicPr>
            <a:picLocks noChangeAspect="1"/>
          </p:cNvPicPr>
          <p:nvPr/>
        </p:nvPicPr>
        <p:blipFill>
          <a:blip r:embed="rId4"/>
          <a:stretch>
            <a:fillRect/>
          </a:stretch>
        </p:blipFill>
        <p:spPr>
          <a:xfrm>
            <a:off x="3459884" y="1292641"/>
            <a:ext cx="3103829" cy="2155325"/>
          </a:xfrm>
          <a:prstGeom prst="rect">
            <a:avLst/>
          </a:prstGeom>
        </p:spPr>
      </p:pic>
      <p:pic>
        <p:nvPicPr>
          <p:cNvPr id="5" name="圖片 4">
            <a:extLst>
              <a:ext uri="{FF2B5EF4-FFF2-40B4-BE49-F238E27FC236}">
                <a16:creationId xmlns:a16="http://schemas.microsoft.com/office/drawing/2014/main" id="{142AD06D-F76D-4BCC-819C-312BEF7080E0}"/>
              </a:ext>
            </a:extLst>
          </p:cNvPr>
          <p:cNvPicPr>
            <a:picLocks noChangeAspect="1"/>
          </p:cNvPicPr>
          <p:nvPr/>
        </p:nvPicPr>
        <p:blipFill>
          <a:blip r:embed="rId5"/>
          <a:stretch>
            <a:fillRect/>
          </a:stretch>
        </p:blipFill>
        <p:spPr>
          <a:xfrm>
            <a:off x="244727" y="3835059"/>
            <a:ext cx="3051717" cy="2331933"/>
          </a:xfrm>
          <a:prstGeom prst="rect">
            <a:avLst/>
          </a:prstGeom>
        </p:spPr>
      </p:pic>
      <p:pic>
        <p:nvPicPr>
          <p:cNvPr id="6" name="圖片 5">
            <a:extLst>
              <a:ext uri="{FF2B5EF4-FFF2-40B4-BE49-F238E27FC236}">
                <a16:creationId xmlns:a16="http://schemas.microsoft.com/office/drawing/2014/main" id="{B62E810B-7E84-4073-A998-CCE075CA8438}"/>
              </a:ext>
            </a:extLst>
          </p:cNvPr>
          <p:cNvPicPr>
            <a:picLocks noChangeAspect="1"/>
          </p:cNvPicPr>
          <p:nvPr/>
        </p:nvPicPr>
        <p:blipFill>
          <a:blip r:embed="rId6"/>
          <a:stretch>
            <a:fillRect/>
          </a:stretch>
        </p:blipFill>
        <p:spPr>
          <a:xfrm>
            <a:off x="3483814" y="3841421"/>
            <a:ext cx="3135795" cy="2364628"/>
          </a:xfrm>
          <a:prstGeom prst="rect">
            <a:avLst/>
          </a:prstGeom>
        </p:spPr>
      </p:pic>
      <p:grpSp>
        <p:nvGrpSpPr>
          <p:cNvPr id="15" name="群組 14">
            <a:extLst>
              <a:ext uri="{FF2B5EF4-FFF2-40B4-BE49-F238E27FC236}">
                <a16:creationId xmlns:a16="http://schemas.microsoft.com/office/drawing/2014/main" id="{6AB51282-469B-4DCF-A2FA-8553CF2D1A4A}"/>
              </a:ext>
            </a:extLst>
          </p:cNvPr>
          <p:cNvGrpSpPr/>
          <p:nvPr/>
        </p:nvGrpSpPr>
        <p:grpSpPr>
          <a:xfrm>
            <a:off x="0" y="0"/>
            <a:ext cx="1440000" cy="540000"/>
            <a:chOff x="1486249" y="1822052"/>
            <a:chExt cx="1794295" cy="511612"/>
          </a:xfrm>
        </p:grpSpPr>
        <p:sp>
          <p:nvSpPr>
            <p:cNvPr id="16" name="矩形 15">
              <a:extLst>
                <a:ext uri="{FF2B5EF4-FFF2-40B4-BE49-F238E27FC236}">
                  <a16:creationId xmlns:a16="http://schemas.microsoft.com/office/drawing/2014/main" id="{26CF2A31-6B0F-4812-861D-DC3AF8444970}"/>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solidFill>
                    <a:srgbClr val="DC5F36"/>
                  </a:solidFill>
                  <a:latin typeface="Arial" panose="020B0604020202020204" pitchFamily="34" charset="0"/>
                  <a:cs typeface="Arial" panose="020B0604020202020204" pitchFamily="34" charset="0"/>
                </a:rPr>
                <a:t>Results</a:t>
              </a:r>
              <a:endParaRPr lang="zh-TW" altLang="en-US" sz="2000" b="1" dirty="0">
                <a:solidFill>
                  <a:srgbClr val="DC5F36"/>
                </a:solidFill>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5475B1F6-9E1C-4485-8634-F742BA321197}"/>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8" name="矩形: 圓角 17">
            <a:extLst>
              <a:ext uri="{FF2B5EF4-FFF2-40B4-BE49-F238E27FC236}">
                <a16:creationId xmlns:a16="http://schemas.microsoft.com/office/drawing/2014/main" id="{504C8879-63CA-4252-B71B-2692748CD517}"/>
              </a:ext>
            </a:extLst>
          </p:cNvPr>
          <p:cNvSpPr/>
          <p:nvPr/>
        </p:nvSpPr>
        <p:spPr>
          <a:xfrm>
            <a:off x="6852" y="672094"/>
            <a:ext cx="1980000" cy="363985"/>
          </a:xfrm>
          <a:prstGeom prst="roundRect">
            <a:avLst>
              <a:gd name="adj" fmla="val 18972"/>
            </a:avLst>
          </a:prstGeom>
          <a:solidFill>
            <a:srgbClr val="FEF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i="1" dirty="0">
                <a:solidFill>
                  <a:sysClr val="windowText" lastClr="000000"/>
                </a:solidFill>
                <a:latin typeface="Arial" panose="020B0604020202020204" pitchFamily="34" charset="0"/>
                <a:cs typeface="Arial" panose="020B0604020202020204" pitchFamily="34" charset="0"/>
              </a:rPr>
              <a:t>CircARHGAP35</a:t>
            </a:r>
            <a:endParaRPr lang="zh-TW" altLang="en-US" b="1" i="1"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602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3A36200-1011-45A0-9570-2E7D59700CA1}"/>
              </a:ext>
            </a:extLst>
          </p:cNvPr>
          <p:cNvSpPr/>
          <p:nvPr/>
        </p:nvSpPr>
        <p:spPr>
          <a:xfrm>
            <a:off x="0" y="86585"/>
            <a:ext cx="12192000"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HNRNPL Regulates </a:t>
            </a:r>
            <a:r>
              <a:rPr lang="en-US" altLang="zh-TW" sz="2400" b="1" i="1" dirty="0">
                <a:latin typeface="Arial" panose="020B0604020202020204" pitchFamily="34" charset="0"/>
                <a:cs typeface="Arial" panose="020B0604020202020204" pitchFamily="34" charset="0"/>
              </a:rPr>
              <a:t>CircARHGAP35</a:t>
            </a:r>
            <a:r>
              <a:rPr lang="en-US" altLang="zh-TW" sz="2400" b="1" dirty="0">
                <a:latin typeface="Arial" panose="020B0604020202020204" pitchFamily="34" charset="0"/>
                <a:cs typeface="Arial" panose="020B0604020202020204" pitchFamily="34" charset="0"/>
              </a:rPr>
              <a:t> Formation</a:t>
            </a:r>
            <a:endParaRPr lang="zh-TW" altLang="en-US" sz="2400" b="1" dirty="0">
              <a:latin typeface="Arial" panose="020B0604020202020204" pitchFamily="34" charset="0"/>
              <a:cs typeface="Arial" panose="020B0604020202020204" pitchFamily="34" charset="0"/>
            </a:endParaRPr>
          </a:p>
        </p:txBody>
      </p:sp>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92</a:t>
            </a:fld>
            <a:endParaRPr lang="zh-TW" altLang="en-US"/>
          </a:p>
        </p:txBody>
      </p:sp>
      <p:pic>
        <p:nvPicPr>
          <p:cNvPr id="2" name="圖片 1">
            <a:extLst>
              <a:ext uri="{FF2B5EF4-FFF2-40B4-BE49-F238E27FC236}">
                <a16:creationId xmlns:a16="http://schemas.microsoft.com/office/drawing/2014/main" id="{9D4377F1-C698-4A05-A3CE-1A646616F552}"/>
              </a:ext>
            </a:extLst>
          </p:cNvPr>
          <p:cNvPicPr>
            <a:picLocks noChangeAspect="1"/>
          </p:cNvPicPr>
          <p:nvPr/>
        </p:nvPicPr>
        <p:blipFill>
          <a:blip r:embed="rId3"/>
          <a:stretch>
            <a:fillRect/>
          </a:stretch>
        </p:blipFill>
        <p:spPr>
          <a:xfrm>
            <a:off x="1776332" y="1437141"/>
            <a:ext cx="3959227" cy="2749659"/>
          </a:xfrm>
          <a:prstGeom prst="rect">
            <a:avLst/>
          </a:prstGeom>
        </p:spPr>
      </p:pic>
      <p:pic>
        <p:nvPicPr>
          <p:cNvPr id="3" name="圖片 2">
            <a:extLst>
              <a:ext uri="{FF2B5EF4-FFF2-40B4-BE49-F238E27FC236}">
                <a16:creationId xmlns:a16="http://schemas.microsoft.com/office/drawing/2014/main" id="{70E5E89A-16F7-4896-A265-366646949E50}"/>
              </a:ext>
            </a:extLst>
          </p:cNvPr>
          <p:cNvPicPr>
            <a:picLocks noChangeAspect="1"/>
          </p:cNvPicPr>
          <p:nvPr/>
        </p:nvPicPr>
        <p:blipFill>
          <a:blip r:embed="rId4"/>
          <a:stretch>
            <a:fillRect/>
          </a:stretch>
        </p:blipFill>
        <p:spPr>
          <a:xfrm>
            <a:off x="6209257" y="1259307"/>
            <a:ext cx="4121518" cy="2849256"/>
          </a:xfrm>
          <a:prstGeom prst="rect">
            <a:avLst/>
          </a:prstGeom>
        </p:spPr>
      </p:pic>
      <p:pic>
        <p:nvPicPr>
          <p:cNvPr id="4" name="圖片 3">
            <a:extLst>
              <a:ext uri="{FF2B5EF4-FFF2-40B4-BE49-F238E27FC236}">
                <a16:creationId xmlns:a16="http://schemas.microsoft.com/office/drawing/2014/main" id="{43C538AF-CA9D-467E-9248-AAAF321BE75E}"/>
              </a:ext>
            </a:extLst>
          </p:cNvPr>
          <p:cNvPicPr>
            <a:picLocks noChangeAspect="1"/>
          </p:cNvPicPr>
          <p:nvPr/>
        </p:nvPicPr>
        <p:blipFill>
          <a:blip r:embed="rId5"/>
          <a:stretch>
            <a:fillRect/>
          </a:stretch>
        </p:blipFill>
        <p:spPr>
          <a:xfrm>
            <a:off x="473250" y="4951529"/>
            <a:ext cx="5515745" cy="1038370"/>
          </a:xfrm>
          <a:prstGeom prst="rect">
            <a:avLst/>
          </a:prstGeom>
        </p:spPr>
      </p:pic>
      <p:pic>
        <p:nvPicPr>
          <p:cNvPr id="5" name="圖片 4">
            <a:extLst>
              <a:ext uri="{FF2B5EF4-FFF2-40B4-BE49-F238E27FC236}">
                <a16:creationId xmlns:a16="http://schemas.microsoft.com/office/drawing/2014/main" id="{9C5497C1-0534-4C52-A412-FA8E1D07C9FA}"/>
              </a:ext>
            </a:extLst>
          </p:cNvPr>
          <p:cNvPicPr>
            <a:picLocks noChangeAspect="1"/>
          </p:cNvPicPr>
          <p:nvPr/>
        </p:nvPicPr>
        <p:blipFill>
          <a:blip r:embed="rId6"/>
          <a:stretch>
            <a:fillRect/>
          </a:stretch>
        </p:blipFill>
        <p:spPr>
          <a:xfrm>
            <a:off x="5988995" y="4108563"/>
            <a:ext cx="4501020" cy="2724302"/>
          </a:xfrm>
          <a:prstGeom prst="rect">
            <a:avLst/>
          </a:prstGeom>
        </p:spPr>
      </p:pic>
      <p:sp>
        <p:nvSpPr>
          <p:cNvPr id="6" name="矩形: 圓角 5">
            <a:extLst>
              <a:ext uri="{FF2B5EF4-FFF2-40B4-BE49-F238E27FC236}">
                <a16:creationId xmlns:a16="http://schemas.microsoft.com/office/drawing/2014/main" id="{B16D6C5D-FB16-4E91-A487-0D2DF6544FE5}"/>
              </a:ext>
            </a:extLst>
          </p:cNvPr>
          <p:cNvSpPr/>
          <p:nvPr/>
        </p:nvSpPr>
        <p:spPr>
          <a:xfrm>
            <a:off x="893133" y="6203528"/>
            <a:ext cx="1216241" cy="3639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ysClr val="windowText" lastClr="000000"/>
                </a:solidFill>
                <a:latin typeface="Arial" panose="020B0604020202020204" pitchFamily="34" charset="0"/>
                <a:cs typeface="Arial" panose="020B0604020202020204" pitchFamily="34" charset="0"/>
              </a:rPr>
              <a:t>CLIP</a:t>
            </a:r>
            <a:endParaRPr lang="zh-TW" altLang="en-US" b="1" dirty="0">
              <a:solidFill>
                <a:sysClr val="windowText" lastClr="000000"/>
              </a:solidFill>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38FFF46C-4AC3-41B4-ABB6-22B29CF93F87}"/>
              </a:ext>
            </a:extLst>
          </p:cNvPr>
          <p:cNvGrpSpPr/>
          <p:nvPr/>
        </p:nvGrpSpPr>
        <p:grpSpPr>
          <a:xfrm>
            <a:off x="0" y="0"/>
            <a:ext cx="1800000" cy="540000"/>
            <a:chOff x="1486249" y="1822052"/>
            <a:chExt cx="1794295" cy="511612"/>
          </a:xfrm>
        </p:grpSpPr>
        <p:sp>
          <p:nvSpPr>
            <p:cNvPr id="14" name="矩形 13">
              <a:extLst>
                <a:ext uri="{FF2B5EF4-FFF2-40B4-BE49-F238E27FC236}">
                  <a16:creationId xmlns:a16="http://schemas.microsoft.com/office/drawing/2014/main" id="{45FFC9CE-207E-41B3-A829-6FCD9F8E15B1}"/>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2E0BAB5D-F17E-4C6B-9CC9-E73AC5983D8C}"/>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286432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3A36200-1011-45A0-9570-2E7D59700CA1}"/>
              </a:ext>
            </a:extLst>
          </p:cNvPr>
          <p:cNvSpPr/>
          <p:nvPr/>
        </p:nvSpPr>
        <p:spPr>
          <a:xfrm>
            <a:off x="1496036" y="81974"/>
            <a:ext cx="10670796"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ARHGAP35</a:t>
            </a:r>
            <a:r>
              <a:rPr lang="en-US" altLang="zh-TW" sz="2400" b="1" dirty="0">
                <a:latin typeface="Arial" panose="020B0604020202020204" pitchFamily="34" charset="0"/>
                <a:cs typeface="Arial" panose="020B0604020202020204" pitchFamily="34" charset="0"/>
              </a:rPr>
              <a:t> and </a:t>
            </a:r>
            <a:r>
              <a:rPr lang="en-US" altLang="zh-TW" sz="2400" b="1" i="1" dirty="0">
                <a:latin typeface="Arial" panose="020B0604020202020204" pitchFamily="34" charset="0"/>
                <a:cs typeface="Arial" panose="020B0604020202020204" pitchFamily="34" charset="0"/>
              </a:rPr>
              <a:t>circARHGAP35</a:t>
            </a:r>
            <a:r>
              <a:rPr lang="en-US" altLang="zh-TW" sz="2400" b="1" dirty="0">
                <a:latin typeface="Arial" panose="020B0604020202020204" pitchFamily="34" charset="0"/>
                <a:cs typeface="Arial" panose="020B0604020202020204" pitchFamily="34" charset="0"/>
              </a:rPr>
              <a:t> have the Antithetical Roles in Cancer</a:t>
            </a:r>
            <a:endParaRPr lang="zh-TW" altLang="en-US" sz="2400" b="1" dirty="0">
              <a:latin typeface="Arial" panose="020B0604020202020204" pitchFamily="34" charset="0"/>
              <a:cs typeface="Arial" panose="020B0604020202020204" pitchFamily="34" charset="0"/>
            </a:endParaRPr>
          </a:p>
        </p:txBody>
      </p:sp>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93</a:t>
            </a:fld>
            <a:endParaRPr lang="zh-TW" altLang="en-US"/>
          </a:p>
        </p:txBody>
      </p:sp>
      <p:pic>
        <p:nvPicPr>
          <p:cNvPr id="2" name="圖片 1">
            <a:extLst>
              <a:ext uri="{FF2B5EF4-FFF2-40B4-BE49-F238E27FC236}">
                <a16:creationId xmlns:a16="http://schemas.microsoft.com/office/drawing/2014/main" id="{7C30EA82-B9CD-42ED-8379-78BA16163E4B}"/>
              </a:ext>
            </a:extLst>
          </p:cNvPr>
          <p:cNvPicPr>
            <a:picLocks noChangeAspect="1"/>
          </p:cNvPicPr>
          <p:nvPr/>
        </p:nvPicPr>
        <p:blipFill>
          <a:blip r:embed="rId3"/>
          <a:stretch>
            <a:fillRect/>
          </a:stretch>
        </p:blipFill>
        <p:spPr>
          <a:xfrm>
            <a:off x="888022" y="1405807"/>
            <a:ext cx="4756046" cy="1448270"/>
          </a:xfrm>
          <a:prstGeom prst="rect">
            <a:avLst/>
          </a:prstGeom>
        </p:spPr>
      </p:pic>
      <p:pic>
        <p:nvPicPr>
          <p:cNvPr id="3" name="圖片 2">
            <a:extLst>
              <a:ext uri="{FF2B5EF4-FFF2-40B4-BE49-F238E27FC236}">
                <a16:creationId xmlns:a16="http://schemas.microsoft.com/office/drawing/2014/main" id="{8AD2F3DA-86A4-4024-B8E2-3C3E65BE50DC}"/>
              </a:ext>
            </a:extLst>
          </p:cNvPr>
          <p:cNvPicPr>
            <a:picLocks noChangeAspect="1"/>
          </p:cNvPicPr>
          <p:nvPr/>
        </p:nvPicPr>
        <p:blipFill>
          <a:blip r:embed="rId4"/>
          <a:stretch>
            <a:fillRect/>
          </a:stretch>
        </p:blipFill>
        <p:spPr>
          <a:xfrm>
            <a:off x="738379" y="2860691"/>
            <a:ext cx="5055332" cy="3724511"/>
          </a:xfrm>
          <a:prstGeom prst="rect">
            <a:avLst/>
          </a:prstGeom>
        </p:spPr>
      </p:pic>
      <p:pic>
        <p:nvPicPr>
          <p:cNvPr id="4" name="圖片 3">
            <a:extLst>
              <a:ext uri="{FF2B5EF4-FFF2-40B4-BE49-F238E27FC236}">
                <a16:creationId xmlns:a16="http://schemas.microsoft.com/office/drawing/2014/main" id="{A17EFA5E-E662-4CDF-9BA0-546D76823E95}"/>
              </a:ext>
            </a:extLst>
          </p:cNvPr>
          <p:cNvPicPr>
            <a:picLocks noChangeAspect="1"/>
          </p:cNvPicPr>
          <p:nvPr/>
        </p:nvPicPr>
        <p:blipFill>
          <a:blip r:embed="rId5"/>
          <a:stretch>
            <a:fillRect/>
          </a:stretch>
        </p:blipFill>
        <p:spPr>
          <a:xfrm>
            <a:off x="6547934" y="1405807"/>
            <a:ext cx="4263791" cy="2510456"/>
          </a:xfrm>
          <a:prstGeom prst="rect">
            <a:avLst/>
          </a:prstGeom>
        </p:spPr>
      </p:pic>
      <p:pic>
        <p:nvPicPr>
          <p:cNvPr id="13" name="圖片 12">
            <a:extLst>
              <a:ext uri="{FF2B5EF4-FFF2-40B4-BE49-F238E27FC236}">
                <a16:creationId xmlns:a16="http://schemas.microsoft.com/office/drawing/2014/main" id="{6823B37E-EB48-46EC-9B6F-3EA13CEFDB34}"/>
              </a:ext>
            </a:extLst>
          </p:cNvPr>
          <p:cNvPicPr>
            <a:picLocks noChangeAspect="1"/>
          </p:cNvPicPr>
          <p:nvPr/>
        </p:nvPicPr>
        <p:blipFill>
          <a:blip r:embed="rId6"/>
          <a:stretch>
            <a:fillRect/>
          </a:stretch>
        </p:blipFill>
        <p:spPr>
          <a:xfrm>
            <a:off x="6063449" y="4111127"/>
            <a:ext cx="5946372" cy="2231042"/>
          </a:xfrm>
          <a:prstGeom prst="rect">
            <a:avLst/>
          </a:prstGeom>
        </p:spPr>
      </p:pic>
      <p:grpSp>
        <p:nvGrpSpPr>
          <p:cNvPr id="14" name="群組 13">
            <a:extLst>
              <a:ext uri="{FF2B5EF4-FFF2-40B4-BE49-F238E27FC236}">
                <a16:creationId xmlns:a16="http://schemas.microsoft.com/office/drawing/2014/main" id="{33C7D183-B891-49A8-8023-9084696302E3}"/>
              </a:ext>
            </a:extLst>
          </p:cNvPr>
          <p:cNvGrpSpPr/>
          <p:nvPr/>
        </p:nvGrpSpPr>
        <p:grpSpPr>
          <a:xfrm>
            <a:off x="0" y="0"/>
            <a:ext cx="1800000" cy="540000"/>
            <a:chOff x="1486249" y="1822052"/>
            <a:chExt cx="1794295" cy="511612"/>
          </a:xfrm>
        </p:grpSpPr>
        <p:sp>
          <p:nvSpPr>
            <p:cNvPr id="15" name="矩形 14">
              <a:extLst>
                <a:ext uri="{FF2B5EF4-FFF2-40B4-BE49-F238E27FC236}">
                  <a16:creationId xmlns:a16="http://schemas.microsoft.com/office/drawing/2014/main" id="{9BD38222-532C-498E-B767-5C14F5A6D816}"/>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F065B2D7-2606-4721-AF47-875FFB0B30C6}"/>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2171466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3A36200-1011-45A0-9570-2E7D59700CA1}"/>
              </a:ext>
            </a:extLst>
          </p:cNvPr>
          <p:cNvSpPr/>
          <p:nvPr/>
        </p:nvSpPr>
        <p:spPr>
          <a:xfrm>
            <a:off x="0" y="86585"/>
            <a:ext cx="12192000" cy="461665"/>
          </a:xfrm>
          <a:prstGeom prst="rect">
            <a:avLst/>
          </a:prstGeom>
        </p:spPr>
        <p:txBody>
          <a:bodyPr wrap="square">
            <a:spAutoFit/>
          </a:bodyPr>
          <a:lstStyle/>
          <a:p>
            <a:pPr algn="ctr"/>
            <a:r>
              <a:rPr lang="en-US" altLang="zh-TW" sz="2400" b="1" dirty="0">
                <a:latin typeface="Arial" panose="020B0604020202020204" pitchFamily="34" charset="0"/>
                <a:cs typeface="Arial" panose="020B0604020202020204" pitchFamily="34" charset="0"/>
              </a:rPr>
              <a:t>HNRNPL Regulates </a:t>
            </a:r>
            <a:r>
              <a:rPr lang="en-US" altLang="zh-TW" sz="2400" b="1" i="1" dirty="0">
                <a:latin typeface="Arial" panose="020B0604020202020204" pitchFamily="34" charset="0"/>
                <a:cs typeface="Arial" panose="020B0604020202020204" pitchFamily="34" charset="0"/>
              </a:rPr>
              <a:t>CircARHGAP35</a:t>
            </a:r>
            <a:r>
              <a:rPr lang="en-US" altLang="zh-TW" sz="2400" b="1" dirty="0">
                <a:latin typeface="Arial" panose="020B0604020202020204" pitchFamily="34" charset="0"/>
                <a:cs typeface="Arial" panose="020B0604020202020204" pitchFamily="34" charset="0"/>
              </a:rPr>
              <a:t> Formation</a:t>
            </a:r>
            <a:endParaRPr lang="zh-TW" altLang="en-US" sz="2400" b="1" dirty="0">
              <a:latin typeface="Arial" panose="020B0604020202020204" pitchFamily="34" charset="0"/>
              <a:cs typeface="Arial" panose="020B0604020202020204" pitchFamily="34" charset="0"/>
            </a:endParaRPr>
          </a:p>
        </p:txBody>
      </p:sp>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94</a:t>
            </a:fld>
            <a:endParaRPr lang="zh-TW" altLang="en-US"/>
          </a:p>
        </p:txBody>
      </p:sp>
      <p:pic>
        <p:nvPicPr>
          <p:cNvPr id="2" name="圖片 1">
            <a:extLst>
              <a:ext uri="{FF2B5EF4-FFF2-40B4-BE49-F238E27FC236}">
                <a16:creationId xmlns:a16="http://schemas.microsoft.com/office/drawing/2014/main" id="{4B8AC438-396E-4255-A28A-978E60FA2511}"/>
              </a:ext>
            </a:extLst>
          </p:cNvPr>
          <p:cNvPicPr>
            <a:picLocks noChangeAspect="1"/>
          </p:cNvPicPr>
          <p:nvPr/>
        </p:nvPicPr>
        <p:blipFill>
          <a:blip r:embed="rId3"/>
          <a:stretch>
            <a:fillRect/>
          </a:stretch>
        </p:blipFill>
        <p:spPr>
          <a:xfrm>
            <a:off x="250059" y="1806648"/>
            <a:ext cx="3466073" cy="1380084"/>
          </a:xfrm>
          <a:prstGeom prst="rect">
            <a:avLst/>
          </a:prstGeom>
        </p:spPr>
      </p:pic>
      <p:pic>
        <p:nvPicPr>
          <p:cNvPr id="3" name="圖片 2">
            <a:extLst>
              <a:ext uri="{FF2B5EF4-FFF2-40B4-BE49-F238E27FC236}">
                <a16:creationId xmlns:a16="http://schemas.microsoft.com/office/drawing/2014/main" id="{9D641754-A2C8-4FD4-A5B7-8FD4E6FD43A9}"/>
              </a:ext>
            </a:extLst>
          </p:cNvPr>
          <p:cNvPicPr>
            <a:picLocks noChangeAspect="1"/>
          </p:cNvPicPr>
          <p:nvPr/>
        </p:nvPicPr>
        <p:blipFill>
          <a:blip r:embed="rId4"/>
          <a:stretch>
            <a:fillRect/>
          </a:stretch>
        </p:blipFill>
        <p:spPr>
          <a:xfrm>
            <a:off x="285070" y="3429000"/>
            <a:ext cx="3396050" cy="2711362"/>
          </a:xfrm>
          <a:prstGeom prst="rect">
            <a:avLst/>
          </a:prstGeom>
        </p:spPr>
      </p:pic>
      <p:pic>
        <p:nvPicPr>
          <p:cNvPr id="4" name="圖片 3">
            <a:extLst>
              <a:ext uri="{FF2B5EF4-FFF2-40B4-BE49-F238E27FC236}">
                <a16:creationId xmlns:a16="http://schemas.microsoft.com/office/drawing/2014/main" id="{BD9D2773-EFC3-4856-9BC5-6455B7677310}"/>
              </a:ext>
            </a:extLst>
          </p:cNvPr>
          <p:cNvPicPr>
            <a:picLocks noChangeAspect="1"/>
          </p:cNvPicPr>
          <p:nvPr/>
        </p:nvPicPr>
        <p:blipFill>
          <a:blip r:embed="rId5"/>
          <a:stretch>
            <a:fillRect/>
          </a:stretch>
        </p:blipFill>
        <p:spPr>
          <a:xfrm>
            <a:off x="3935475" y="2709455"/>
            <a:ext cx="3666288" cy="2582211"/>
          </a:xfrm>
          <a:prstGeom prst="rect">
            <a:avLst/>
          </a:prstGeom>
        </p:spPr>
      </p:pic>
      <p:pic>
        <p:nvPicPr>
          <p:cNvPr id="5" name="圖片 4">
            <a:extLst>
              <a:ext uri="{FF2B5EF4-FFF2-40B4-BE49-F238E27FC236}">
                <a16:creationId xmlns:a16="http://schemas.microsoft.com/office/drawing/2014/main" id="{A44EEAAD-05B5-4BB8-B279-AF8F25BD4030}"/>
              </a:ext>
            </a:extLst>
          </p:cNvPr>
          <p:cNvPicPr>
            <a:picLocks noChangeAspect="1"/>
          </p:cNvPicPr>
          <p:nvPr/>
        </p:nvPicPr>
        <p:blipFill>
          <a:blip r:embed="rId6"/>
          <a:stretch>
            <a:fillRect/>
          </a:stretch>
        </p:blipFill>
        <p:spPr>
          <a:xfrm>
            <a:off x="7693433" y="1498231"/>
            <a:ext cx="3721952" cy="2502330"/>
          </a:xfrm>
          <a:prstGeom prst="rect">
            <a:avLst/>
          </a:prstGeom>
        </p:spPr>
      </p:pic>
      <p:pic>
        <p:nvPicPr>
          <p:cNvPr id="6" name="圖片 5">
            <a:extLst>
              <a:ext uri="{FF2B5EF4-FFF2-40B4-BE49-F238E27FC236}">
                <a16:creationId xmlns:a16="http://schemas.microsoft.com/office/drawing/2014/main" id="{6DC3F3E1-954F-417C-95E7-1F16068EBD0D}"/>
              </a:ext>
            </a:extLst>
          </p:cNvPr>
          <p:cNvPicPr>
            <a:picLocks noChangeAspect="1"/>
          </p:cNvPicPr>
          <p:nvPr/>
        </p:nvPicPr>
        <p:blipFill>
          <a:blip r:embed="rId7"/>
          <a:stretch>
            <a:fillRect/>
          </a:stretch>
        </p:blipFill>
        <p:spPr>
          <a:xfrm>
            <a:off x="7601763" y="4035711"/>
            <a:ext cx="3905292" cy="2708873"/>
          </a:xfrm>
          <a:prstGeom prst="rect">
            <a:avLst/>
          </a:prstGeom>
        </p:spPr>
      </p:pic>
      <p:grpSp>
        <p:nvGrpSpPr>
          <p:cNvPr id="13" name="群組 12">
            <a:extLst>
              <a:ext uri="{FF2B5EF4-FFF2-40B4-BE49-F238E27FC236}">
                <a16:creationId xmlns:a16="http://schemas.microsoft.com/office/drawing/2014/main" id="{0BD227BD-E691-4BE4-9251-49CA1975E668}"/>
              </a:ext>
            </a:extLst>
          </p:cNvPr>
          <p:cNvGrpSpPr/>
          <p:nvPr/>
        </p:nvGrpSpPr>
        <p:grpSpPr>
          <a:xfrm>
            <a:off x="0" y="0"/>
            <a:ext cx="1800000" cy="540000"/>
            <a:chOff x="1486249" y="1822052"/>
            <a:chExt cx="1794295" cy="511612"/>
          </a:xfrm>
        </p:grpSpPr>
        <p:sp>
          <p:nvSpPr>
            <p:cNvPr id="14" name="矩形 13">
              <a:extLst>
                <a:ext uri="{FF2B5EF4-FFF2-40B4-BE49-F238E27FC236}">
                  <a16:creationId xmlns:a16="http://schemas.microsoft.com/office/drawing/2014/main" id="{6F31A0D5-C287-4BE7-A8D5-4BB249F402FC}"/>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38CBC4BD-B8F2-45E6-81D2-A06ADD765947}"/>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1574355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3A36200-1011-45A0-9570-2E7D59700CA1}"/>
              </a:ext>
            </a:extLst>
          </p:cNvPr>
          <p:cNvSpPr/>
          <p:nvPr/>
        </p:nvSpPr>
        <p:spPr>
          <a:xfrm>
            <a:off x="1749105" y="80708"/>
            <a:ext cx="9020961"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CircARHGAP35</a:t>
            </a:r>
            <a:r>
              <a:rPr lang="en-US" altLang="zh-TW" sz="2400" b="1" dirty="0">
                <a:latin typeface="Arial" panose="020B0604020202020204" pitchFamily="34" charset="0"/>
                <a:cs typeface="Arial" panose="020B0604020202020204" pitchFamily="34" charset="0"/>
              </a:rPr>
              <a:t> is Associated with Poor Survival in Cancer </a:t>
            </a:r>
            <a:endParaRPr lang="zh-TW" altLang="en-US" sz="2400" b="1" dirty="0">
              <a:latin typeface="Arial" panose="020B0604020202020204" pitchFamily="34" charset="0"/>
              <a:cs typeface="Arial" panose="020B0604020202020204" pitchFamily="34" charset="0"/>
            </a:endParaRPr>
          </a:p>
        </p:txBody>
      </p:sp>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95</a:t>
            </a:fld>
            <a:endParaRPr lang="zh-TW" altLang="en-US"/>
          </a:p>
        </p:txBody>
      </p:sp>
      <p:pic>
        <p:nvPicPr>
          <p:cNvPr id="2" name="圖片 1">
            <a:extLst>
              <a:ext uri="{FF2B5EF4-FFF2-40B4-BE49-F238E27FC236}">
                <a16:creationId xmlns:a16="http://schemas.microsoft.com/office/drawing/2014/main" id="{7452570E-CFB0-404F-B603-3A3128588947}"/>
              </a:ext>
            </a:extLst>
          </p:cNvPr>
          <p:cNvPicPr>
            <a:picLocks noChangeAspect="1"/>
          </p:cNvPicPr>
          <p:nvPr/>
        </p:nvPicPr>
        <p:blipFill>
          <a:blip r:embed="rId3"/>
          <a:stretch>
            <a:fillRect/>
          </a:stretch>
        </p:blipFill>
        <p:spPr>
          <a:xfrm>
            <a:off x="711740" y="1295432"/>
            <a:ext cx="10768519" cy="5288822"/>
          </a:xfrm>
          <a:prstGeom prst="rect">
            <a:avLst/>
          </a:prstGeom>
        </p:spPr>
      </p:pic>
      <p:grpSp>
        <p:nvGrpSpPr>
          <p:cNvPr id="7" name="群組 6">
            <a:extLst>
              <a:ext uri="{FF2B5EF4-FFF2-40B4-BE49-F238E27FC236}">
                <a16:creationId xmlns:a16="http://schemas.microsoft.com/office/drawing/2014/main" id="{330BC5D7-6FC6-461B-BDF4-ABA33B18951B}"/>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405E7293-F798-475F-B9CA-983C6D040189}"/>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AE61F8D9-AD49-44A5-9FD8-A34097EBFF2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Tree>
    <p:extLst>
      <p:ext uri="{BB962C8B-B14F-4D97-AF65-F5344CB8AC3E}">
        <p14:creationId xmlns:p14="http://schemas.microsoft.com/office/powerpoint/2010/main" val="2420044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96</a:t>
            </a:fld>
            <a:endParaRPr lang="zh-TW" altLang="en-US"/>
          </a:p>
        </p:txBody>
      </p:sp>
      <p:pic>
        <p:nvPicPr>
          <p:cNvPr id="2" name="圖片 1">
            <a:extLst>
              <a:ext uri="{FF2B5EF4-FFF2-40B4-BE49-F238E27FC236}">
                <a16:creationId xmlns:a16="http://schemas.microsoft.com/office/drawing/2014/main" id="{E24AA405-777F-4EA0-AC73-800AAD4EAD94}"/>
              </a:ext>
            </a:extLst>
          </p:cNvPr>
          <p:cNvPicPr>
            <a:picLocks noChangeAspect="1"/>
          </p:cNvPicPr>
          <p:nvPr/>
        </p:nvPicPr>
        <p:blipFill>
          <a:blip r:embed="rId3"/>
          <a:stretch>
            <a:fillRect/>
          </a:stretch>
        </p:blipFill>
        <p:spPr>
          <a:xfrm>
            <a:off x="0" y="1965773"/>
            <a:ext cx="12192000" cy="2926454"/>
          </a:xfrm>
          <a:prstGeom prst="rect">
            <a:avLst/>
          </a:prstGeom>
        </p:spPr>
      </p:pic>
      <p:grpSp>
        <p:nvGrpSpPr>
          <p:cNvPr id="7" name="群組 6">
            <a:extLst>
              <a:ext uri="{FF2B5EF4-FFF2-40B4-BE49-F238E27FC236}">
                <a16:creationId xmlns:a16="http://schemas.microsoft.com/office/drawing/2014/main" id="{D5AA9132-0228-45EC-BEE9-1F2E262E3CBC}"/>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D64A88B0-9D07-4791-8A2A-B7769A9A8198}"/>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ACC95130-6D52-4292-B49D-689E9C353CC1}"/>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a:extLst>
              <a:ext uri="{FF2B5EF4-FFF2-40B4-BE49-F238E27FC236}">
                <a16:creationId xmlns:a16="http://schemas.microsoft.com/office/drawing/2014/main" id="{711E3F0F-7B5C-4495-B46B-275C49EBFDE1}"/>
              </a:ext>
            </a:extLst>
          </p:cNvPr>
          <p:cNvSpPr/>
          <p:nvPr/>
        </p:nvSpPr>
        <p:spPr>
          <a:xfrm>
            <a:off x="1749105" y="80708"/>
            <a:ext cx="9020961"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CircARHGAP35</a:t>
            </a:r>
            <a:r>
              <a:rPr lang="en-US" altLang="zh-TW" sz="2400" b="1" dirty="0">
                <a:latin typeface="Arial" panose="020B0604020202020204" pitchFamily="34" charset="0"/>
                <a:cs typeface="Arial" panose="020B0604020202020204" pitchFamily="34" charset="0"/>
              </a:rPr>
              <a:t> is Associated with Poor Survival in Cancer </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6680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97</a:t>
            </a:fld>
            <a:endParaRPr lang="zh-TW" altLang="en-US"/>
          </a:p>
        </p:txBody>
      </p:sp>
      <p:pic>
        <p:nvPicPr>
          <p:cNvPr id="2" name="圖片 1">
            <a:extLst>
              <a:ext uri="{FF2B5EF4-FFF2-40B4-BE49-F238E27FC236}">
                <a16:creationId xmlns:a16="http://schemas.microsoft.com/office/drawing/2014/main" id="{DE191964-94AE-4590-BB41-1301EEE5387F}"/>
              </a:ext>
            </a:extLst>
          </p:cNvPr>
          <p:cNvPicPr>
            <a:picLocks noChangeAspect="1"/>
          </p:cNvPicPr>
          <p:nvPr/>
        </p:nvPicPr>
        <p:blipFill>
          <a:blip r:embed="rId3"/>
          <a:stretch>
            <a:fillRect/>
          </a:stretch>
        </p:blipFill>
        <p:spPr>
          <a:xfrm>
            <a:off x="0" y="1894506"/>
            <a:ext cx="12192000" cy="3068988"/>
          </a:xfrm>
          <a:prstGeom prst="rect">
            <a:avLst/>
          </a:prstGeom>
        </p:spPr>
      </p:pic>
      <p:grpSp>
        <p:nvGrpSpPr>
          <p:cNvPr id="7" name="群組 6">
            <a:extLst>
              <a:ext uri="{FF2B5EF4-FFF2-40B4-BE49-F238E27FC236}">
                <a16:creationId xmlns:a16="http://schemas.microsoft.com/office/drawing/2014/main" id="{DD64E8D2-84E5-4982-9B10-A096DF4D83A7}"/>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CC3003D6-E54B-4671-BC39-5CDEF75DD94D}"/>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4AC9AA26-D6C8-4F83-A74F-EF4F381284A5}"/>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a:extLst>
              <a:ext uri="{FF2B5EF4-FFF2-40B4-BE49-F238E27FC236}">
                <a16:creationId xmlns:a16="http://schemas.microsoft.com/office/drawing/2014/main" id="{BC5D9965-CBCD-45ED-8132-878503B74F11}"/>
              </a:ext>
            </a:extLst>
          </p:cNvPr>
          <p:cNvSpPr/>
          <p:nvPr/>
        </p:nvSpPr>
        <p:spPr>
          <a:xfrm>
            <a:off x="1749105" y="80708"/>
            <a:ext cx="9020961"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CircARHGAP35</a:t>
            </a:r>
            <a:r>
              <a:rPr lang="en-US" altLang="zh-TW" sz="2400" b="1" dirty="0">
                <a:latin typeface="Arial" panose="020B0604020202020204" pitchFamily="34" charset="0"/>
                <a:cs typeface="Arial" panose="020B0604020202020204" pitchFamily="34" charset="0"/>
              </a:rPr>
              <a:t> is Associated with Poor Survival in Cancer </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645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投影片編號版面配置區 1">
            <a:extLst>
              <a:ext uri="{FF2B5EF4-FFF2-40B4-BE49-F238E27FC236}">
                <a16:creationId xmlns:a16="http://schemas.microsoft.com/office/drawing/2014/main" id="{BCE88603-3231-441F-B9DE-1C2C78E577E7}"/>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98</a:t>
            </a:fld>
            <a:endParaRPr lang="zh-TW" altLang="en-US"/>
          </a:p>
        </p:txBody>
      </p:sp>
      <p:pic>
        <p:nvPicPr>
          <p:cNvPr id="2" name="圖片 1">
            <a:extLst>
              <a:ext uri="{FF2B5EF4-FFF2-40B4-BE49-F238E27FC236}">
                <a16:creationId xmlns:a16="http://schemas.microsoft.com/office/drawing/2014/main" id="{A6EE3B36-96ED-482B-A110-31A3C4E9C094}"/>
              </a:ext>
            </a:extLst>
          </p:cNvPr>
          <p:cNvPicPr>
            <a:picLocks noChangeAspect="1"/>
          </p:cNvPicPr>
          <p:nvPr/>
        </p:nvPicPr>
        <p:blipFill>
          <a:blip r:embed="rId3"/>
          <a:stretch>
            <a:fillRect/>
          </a:stretch>
        </p:blipFill>
        <p:spPr>
          <a:xfrm>
            <a:off x="0" y="1889106"/>
            <a:ext cx="12192000" cy="3079787"/>
          </a:xfrm>
          <a:prstGeom prst="rect">
            <a:avLst/>
          </a:prstGeom>
        </p:spPr>
      </p:pic>
      <p:grpSp>
        <p:nvGrpSpPr>
          <p:cNvPr id="7" name="群組 6">
            <a:extLst>
              <a:ext uri="{FF2B5EF4-FFF2-40B4-BE49-F238E27FC236}">
                <a16:creationId xmlns:a16="http://schemas.microsoft.com/office/drawing/2014/main" id="{C03A5C7F-7E71-48B2-A1B9-9D64C99CEEBD}"/>
              </a:ext>
            </a:extLst>
          </p:cNvPr>
          <p:cNvGrpSpPr/>
          <p:nvPr/>
        </p:nvGrpSpPr>
        <p:grpSpPr>
          <a:xfrm>
            <a:off x="0" y="0"/>
            <a:ext cx="1800000" cy="540000"/>
            <a:chOff x="1486249" y="1822052"/>
            <a:chExt cx="1794295" cy="511612"/>
          </a:xfrm>
        </p:grpSpPr>
        <p:sp>
          <p:nvSpPr>
            <p:cNvPr id="8" name="矩形 7">
              <a:extLst>
                <a:ext uri="{FF2B5EF4-FFF2-40B4-BE49-F238E27FC236}">
                  <a16:creationId xmlns:a16="http://schemas.microsoft.com/office/drawing/2014/main" id="{96A4B7E0-0DE1-4576-B7EE-8422F61AB429}"/>
                </a:ext>
              </a:extLst>
            </p:cNvPr>
            <p:cNvSpPr/>
            <p:nvPr/>
          </p:nvSpPr>
          <p:spPr>
            <a:xfrm>
              <a:off x="1486250" y="1822052"/>
              <a:ext cx="1794294" cy="419934"/>
            </a:xfrm>
            <a:prstGeom prst="rect">
              <a:avLst/>
            </a:prstGeom>
            <a:solidFill>
              <a:srgbClr val="F7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rgbClr val="DC5F36"/>
                  </a:solidFill>
                  <a:latin typeface="Arial" panose="020B0604020202020204" pitchFamily="34" charset="0"/>
                  <a:cs typeface="Arial" panose="020B0604020202020204" pitchFamily="34" charset="0"/>
                </a:rPr>
                <a:t>Results</a:t>
              </a:r>
              <a:endParaRPr lang="zh-TW" altLang="en-US" sz="2200" b="1" dirty="0">
                <a:solidFill>
                  <a:srgbClr val="DC5F36"/>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2BA055C1-FCB6-4A5E-9895-8A3742D1366F}"/>
                </a:ext>
              </a:extLst>
            </p:cNvPr>
            <p:cNvSpPr/>
            <p:nvPr/>
          </p:nvSpPr>
          <p:spPr>
            <a:xfrm>
              <a:off x="1486249" y="2241986"/>
              <a:ext cx="1794293" cy="91678"/>
            </a:xfrm>
            <a:prstGeom prst="rect">
              <a:avLst/>
            </a:prstGeom>
            <a:solidFill>
              <a:srgbClr val="70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sp>
        <p:nvSpPr>
          <p:cNvPr id="11" name="矩形 10">
            <a:extLst>
              <a:ext uri="{FF2B5EF4-FFF2-40B4-BE49-F238E27FC236}">
                <a16:creationId xmlns:a16="http://schemas.microsoft.com/office/drawing/2014/main" id="{729934A0-C208-4982-A314-7C4183888A95}"/>
              </a:ext>
            </a:extLst>
          </p:cNvPr>
          <p:cNvSpPr/>
          <p:nvPr/>
        </p:nvSpPr>
        <p:spPr>
          <a:xfrm>
            <a:off x="1749105" y="80708"/>
            <a:ext cx="9020961" cy="461665"/>
          </a:xfrm>
          <a:prstGeom prst="rect">
            <a:avLst/>
          </a:prstGeom>
        </p:spPr>
        <p:txBody>
          <a:bodyPr wrap="square">
            <a:spAutoFit/>
          </a:bodyPr>
          <a:lstStyle/>
          <a:p>
            <a:pPr algn="ctr"/>
            <a:r>
              <a:rPr lang="en-US" altLang="zh-TW" sz="2400" b="1" i="1" dirty="0">
                <a:latin typeface="Arial" panose="020B0604020202020204" pitchFamily="34" charset="0"/>
                <a:cs typeface="Arial" panose="020B0604020202020204" pitchFamily="34" charset="0"/>
              </a:rPr>
              <a:t>CircARHGAP35</a:t>
            </a:r>
            <a:r>
              <a:rPr lang="en-US" altLang="zh-TW" sz="2400" b="1" dirty="0">
                <a:latin typeface="Arial" panose="020B0604020202020204" pitchFamily="34" charset="0"/>
                <a:cs typeface="Arial" panose="020B0604020202020204" pitchFamily="34" charset="0"/>
              </a:rPr>
              <a:t> is Associated with Poor Survival in Cancer </a:t>
            </a:r>
            <a:endParaRPr lang="zh-TW"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203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投影片編號版面配置區 1">
            <a:extLst>
              <a:ext uri="{FF2B5EF4-FFF2-40B4-BE49-F238E27FC236}">
                <a16:creationId xmlns:a16="http://schemas.microsoft.com/office/drawing/2014/main" id="{BAC5AE7A-5361-41C3-8A53-7BE1F29C4AED}"/>
              </a:ext>
            </a:extLst>
          </p:cNvPr>
          <p:cNvSpPr>
            <a:spLocks noGrp="1"/>
          </p:cNvSpPr>
          <p:nvPr>
            <p:ph type="sldNum" sz="quarter" idx="12"/>
          </p:nvPr>
        </p:nvSpPr>
        <p:spPr>
          <a:xfrm>
            <a:off x="9448800" y="6467740"/>
            <a:ext cx="2743200" cy="365125"/>
          </a:xfrm>
        </p:spPr>
        <p:txBody>
          <a:bodyPr/>
          <a:lstStyle/>
          <a:p>
            <a:fld id="{0C4D0668-C53B-4A51-870C-8A290EF953AE}" type="slidenum">
              <a:rPr lang="zh-TW" altLang="en-US" smtClean="0"/>
              <a:t>99</a:t>
            </a:fld>
            <a:endParaRPr lang="zh-TW" altLang="en-US"/>
          </a:p>
        </p:txBody>
      </p:sp>
      <p:sp>
        <p:nvSpPr>
          <p:cNvPr id="6" name="矩形 5">
            <a:extLst>
              <a:ext uri="{FF2B5EF4-FFF2-40B4-BE49-F238E27FC236}">
                <a16:creationId xmlns:a16="http://schemas.microsoft.com/office/drawing/2014/main" id="{D6053D20-0CB1-4B55-9F03-D5B51DBC38AF}"/>
              </a:ext>
            </a:extLst>
          </p:cNvPr>
          <p:cNvSpPr/>
          <p:nvPr/>
        </p:nvSpPr>
        <p:spPr>
          <a:xfrm>
            <a:off x="0" y="0"/>
            <a:ext cx="1501255" cy="414000"/>
          </a:xfrm>
          <a:prstGeom prst="rect">
            <a:avLst/>
          </a:prstGeom>
          <a:solidFill>
            <a:srgbClr val="9F7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Conclusion</a:t>
            </a:r>
            <a:endParaRPr lang="zh-TW" altLang="en-US" b="1" dirty="0"/>
          </a:p>
        </p:txBody>
      </p:sp>
      <p:sp>
        <p:nvSpPr>
          <p:cNvPr id="7" name="矩形 6">
            <a:extLst>
              <a:ext uri="{FF2B5EF4-FFF2-40B4-BE49-F238E27FC236}">
                <a16:creationId xmlns:a16="http://schemas.microsoft.com/office/drawing/2014/main" id="{55EFC07E-7C9A-43AD-A438-25650D16429E}"/>
              </a:ext>
            </a:extLst>
          </p:cNvPr>
          <p:cNvSpPr/>
          <p:nvPr/>
        </p:nvSpPr>
        <p:spPr>
          <a:xfrm>
            <a:off x="1501255" y="1147"/>
            <a:ext cx="10690745" cy="412853"/>
          </a:xfrm>
          <a:prstGeom prst="rect">
            <a:avLst/>
          </a:prstGeom>
          <a:gradFill flip="none" rotWithShape="1">
            <a:gsLst>
              <a:gs pos="0">
                <a:srgbClr val="9F7EC8"/>
              </a:gs>
              <a:gs pos="50000">
                <a:srgbClr val="7030A0">
                  <a:tint val="44500"/>
                  <a:satMod val="160000"/>
                </a:srgbClr>
              </a:gs>
              <a:gs pos="100000">
                <a:srgbClr val="7030A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3" name="圖片 2">
            <a:extLst>
              <a:ext uri="{FF2B5EF4-FFF2-40B4-BE49-F238E27FC236}">
                <a16:creationId xmlns:a16="http://schemas.microsoft.com/office/drawing/2014/main" id="{D6F17B5E-9330-49C8-9812-ADB4F2C37035}"/>
              </a:ext>
            </a:extLst>
          </p:cNvPr>
          <p:cNvPicPr>
            <a:picLocks noChangeAspect="1"/>
          </p:cNvPicPr>
          <p:nvPr/>
        </p:nvPicPr>
        <p:blipFill>
          <a:blip r:embed="rId3"/>
          <a:stretch>
            <a:fillRect/>
          </a:stretch>
        </p:blipFill>
        <p:spPr>
          <a:xfrm>
            <a:off x="2943888" y="690664"/>
            <a:ext cx="6304223" cy="6001966"/>
          </a:xfrm>
          <a:prstGeom prst="rect">
            <a:avLst/>
          </a:prstGeom>
        </p:spPr>
      </p:pic>
    </p:spTree>
    <p:extLst>
      <p:ext uri="{BB962C8B-B14F-4D97-AF65-F5344CB8AC3E}">
        <p14:creationId xmlns:p14="http://schemas.microsoft.com/office/powerpoint/2010/main" val="3000857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1">
      <a:majorFont>
        <a:latin typeface="Arial"/>
        <a:ea typeface="標楷體"/>
        <a:cs typeface=""/>
      </a:majorFont>
      <a:minorFont>
        <a:latin typeface="Arial"/>
        <a:ea typeface="標楷體"/>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E2DF"/>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b="1" dirty="0">
            <a:solidFill>
              <a:srgbClr val="15020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93958</TotalTime>
  <Words>4099</Words>
  <Application>Microsoft Office PowerPoint</Application>
  <PresentationFormat>寬螢幕</PresentationFormat>
  <Paragraphs>641</Paragraphs>
  <Slides>99</Slides>
  <Notes>98</Notes>
  <HiddenSlides>62</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99</vt:i4>
      </vt:variant>
    </vt:vector>
  </HeadingPairs>
  <TitlesOfParts>
    <vt:vector size="106" baseType="lpstr">
      <vt:lpstr>新細明體</vt:lpstr>
      <vt:lpstr>標楷體</vt:lpstr>
      <vt:lpstr>Arial</vt:lpstr>
      <vt:lpstr>Calibri</vt:lpstr>
      <vt:lpstr>Comic Sans MS</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HP</cp:lastModifiedBy>
  <cp:revision>1070</cp:revision>
  <dcterms:created xsi:type="dcterms:W3CDTF">2019-09-12T06:45:49Z</dcterms:created>
  <dcterms:modified xsi:type="dcterms:W3CDTF">2022-08-30T20:25:49Z</dcterms:modified>
</cp:coreProperties>
</file>