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7" r:id="rId3"/>
    <p:sldId id="256" r:id="rId4"/>
    <p:sldId id="282" r:id="rId5"/>
    <p:sldId id="285" r:id="rId6"/>
    <p:sldId id="287" r:id="rId7"/>
    <p:sldId id="289" r:id="rId8"/>
    <p:sldId id="283" r:id="rId9"/>
    <p:sldId id="284" r:id="rId10"/>
    <p:sldId id="286" r:id="rId11"/>
    <p:sldId id="288" r:id="rId12"/>
    <p:sldId id="295" r:id="rId13"/>
    <p:sldId id="298" r:id="rId14"/>
    <p:sldId id="296" r:id="rId15"/>
    <p:sldId id="297" r:id="rId16"/>
    <p:sldId id="299" r:id="rId17"/>
    <p:sldId id="300" r:id="rId18"/>
    <p:sldId id="302" r:id="rId19"/>
    <p:sldId id="301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280" r:id="rId28"/>
    <p:sldId id="29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435372"/>
    <a:srgbClr val="C99B4F"/>
    <a:srgbClr val="2F3B51"/>
    <a:srgbClr val="333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6314" autoAdjust="0"/>
  </p:normalViewPr>
  <p:slideViewPr>
    <p:cSldViewPr snapToGrid="0" showGuides="1">
      <p:cViewPr varScale="1">
        <p:scale>
          <a:sx n="65" d="100"/>
          <a:sy n="65" d="100"/>
        </p:scale>
        <p:origin x="90" y="16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A342E-3BC2-4506-95CA-27A3A2E0F2E8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B969D-C169-473E-9A63-3A56F17FEF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648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967187-26A0-4CBD-A10C-2DE1DE41E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C6EEA7E-2AB6-4BE8-A345-7B87B94EC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1637EB-A44B-45EC-96AA-153D8EC9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8385A2-C556-42B4-A024-34CF23296D17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9B829B-AAEE-4234-B428-FF0801309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48EE30-3075-4927-B018-623194DE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232B33E-6CBB-4C23-BFFD-4D7045B4FE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38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0C0313-287C-48B7-AB5C-AACE0A5B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942371-BA73-4FCB-9AEF-F3D67E66C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0312F4-365F-4368-8D2C-C16B974B9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8385A2-C556-42B4-A024-34CF23296D17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425F38-AD11-48C7-9910-BFDB4FDA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BBE80-AF79-452E-9830-CED5C25B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232B33E-6CBB-4C23-BFFD-4D7045B4FE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38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57ED591-E1F3-4263-B9A2-10D951839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0E7C37-3718-4BD2-B74F-269D8D6D1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66622C-59D1-45D2-B917-079810188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8385A2-C556-42B4-A024-34CF23296D17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CB819A-74E7-422F-A15F-19F80B8F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A4F183-AD35-4C8B-809B-F8FA052EB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232B33E-6CBB-4C23-BFFD-4D7045B4FE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568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06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2022/9/5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53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60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20BACB-3881-496E-99A3-D6EDA2CF8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C2E6C1-65B5-434C-9EDE-598DB4F1C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95A2AB-4BE0-477C-943C-BC12F6D3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8385A2-C556-42B4-A024-34CF23296D17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62BA71-0AF6-4452-9F87-D7415162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0B1EED-DEDF-4B26-B266-140E76B7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232B33E-6CBB-4C23-BFFD-4D7045B4FE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7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7B05EB-5A8A-4240-86FC-2303F2DA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E79EC7-AF42-493A-826F-7B354E288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9A03C4-6307-4920-8E7E-3A94FDD6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8385A2-C556-42B4-A024-34CF23296D17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487A7-EA63-4A71-87D3-AEFA4D8CE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6E58A6-C64C-474A-990D-B3A5B8F3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232B33E-6CBB-4C23-BFFD-4D7045B4FE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49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5E114-2FB9-48C1-B866-EFD0BCAD2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249253-0BAD-4170-931E-EA106E692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638B3C-C922-4A0D-8137-88F6A21CD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CE125E-C9EA-4B5A-8D81-E4E37134B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8385A2-C556-42B4-A024-34CF23296D17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0428E1-46FD-48E1-BC86-B3A71CBF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59266A-14C7-4DE5-A04B-31D8FBC8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232B33E-6CBB-4C23-BFFD-4D7045B4FE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74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9C49D5-E48B-4C7A-8FEE-7D5862BB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61AD89-9D0C-4799-A302-9637414BF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F202FC-F61C-45F6-9E2E-6AFA37581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8702156-F9C3-450A-B894-485F38144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780E5C1-E12B-41AB-A7DB-FEDC0E5ABE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4086F41-F76A-4695-9595-D9FA7517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8385A2-C556-42B4-A024-34CF23296D17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453AADE-096F-4186-B040-C907E10B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94ECDDB-BB5C-4B51-9E1E-E27D2AC6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232B33E-6CBB-4C23-BFFD-4D7045B4FE1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36305" y="643142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5517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1667B-BAE5-480C-A68B-73C9A563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1623138-D28F-4C77-BFEB-E05B3C7A13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8385A2-C556-42B4-A024-34CF23296D17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68F5B3-D563-4114-AB3B-7BCD072B5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9C7141C-DD11-4C6C-9058-BB46313C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232B33E-6CBB-4C23-BFFD-4D7045B4FE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83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A2171D5-85DB-4BE5-9192-21CFE2E0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8385A2-C556-42B4-A024-34CF23296D17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8728D10-4206-4AC3-99A2-9AE21640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38C269-82D3-43D4-9BD9-7D05364A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232B33E-6CBB-4C23-BFFD-4D7045B4FE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70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A2BAD5-1016-48E8-82EB-F74A8ABB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1B1831-427D-4EB3-ABF5-F2040CFD3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8BD00D-E082-4717-BA8B-97E2B7F73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71A2CB-57F0-4321-840B-E6957FD10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8385A2-C556-42B4-A024-34CF23296D17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1EEDFF-22D8-418E-8002-427500B32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73591A-73A5-4062-AD26-7B05DE1F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232B33E-6CBB-4C23-BFFD-4D7045B4FE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96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66A380-BE6E-42B4-85CA-B74A93E9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2FBC3BF-3902-4C68-ADE7-DB8A030983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287630-EAD5-4119-B076-11901C3FE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2AB513-A53B-4670-B5EA-1AC8FE8E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8385A2-C556-42B4-A024-34CF23296D17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6D43B6-6420-4F6C-B2AF-BC696A29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1C1F89-AE2F-49D5-904C-9F5201C1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232B33E-6CBB-4C23-BFFD-4D7045B4FE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27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08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32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51">
            <a:extLst>
              <a:ext uri="{FF2B5EF4-FFF2-40B4-BE49-F238E27FC236}">
                <a16:creationId xmlns:a16="http://schemas.microsoft.com/office/drawing/2014/main" id="{F7EB6928-92C1-41C0-B5E7-039E4E6553D5}"/>
              </a:ext>
            </a:extLst>
          </p:cNvPr>
          <p:cNvSpPr txBox="1"/>
          <p:nvPr/>
        </p:nvSpPr>
        <p:spPr>
          <a:xfrm>
            <a:off x="795218" y="2079911"/>
            <a:ext cx="83196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How to use Genome Browser and find promoter binding site?</a:t>
            </a:r>
            <a:endParaRPr lang="zh-CN" altLang="en-US" sz="5400" dirty="0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C7FF26A9-77FE-4032-9442-3D22260DD7DA}"/>
              </a:ext>
            </a:extLst>
          </p:cNvPr>
          <p:cNvSpPr txBox="1"/>
          <p:nvPr/>
        </p:nvSpPr>
        <p:spPr>
          <a:xfrm>
            <a:off x="635876" y="4737672"/>
            <a:ext cx="6381977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Speaker : Yi-Chun </a:t>
            </a:r>
            <a:r>
              <a:rPr lang="en-US" altLang="zh-CN" sz="2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Ke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Date : 2022/09/05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41EC49BF-C072-49CF-98FC-A2F128CF4A03}"/>
              </a:ext>
            </a:extLst>
          </p:cNvPr>
          <p:cNvGrpSpPr/>
          <p:nvPr/>
        </p:nvGrpSpPr>
        <p:grpSpPr>
          <a:xfrm>
            <a:off x="9851090" y="2528242"/>
            <a:ext cx="1111416" cy="2434055"/>
            <a:chOff x="9448800" y="2089837"/>
            <a:chExt cx="1428750" cy="2731515"/>
          </a:xfrm>
        </p:grpSpPr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792D400E-BB9C-4D17-AF06-C44BCB2CAD37}"/>
                </a:ext>
              </a:extLst>
            </p:cNvPr>
            <p:cNvCxnSpPr/>
            <p:nvPr/>
          </p:nvCxnSpPr>
          <p:spPr>
            <a:xfrm>
              <a:off x="9448800" y="2089837"/>
              <a:ext cx="1428750" cy="1249448"/>
            </a:xfrm>
            <a:prstGeom prst="line">
              <a:avLst/>
            </a:prstGeom>
            <a:ln w="130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AF72E8F5-ABDB-47B1-8993-F2DD08F67FA2}"/>
                </a:ext>
              </a:extLst>
            </p:cNvPr>
            <p:cNvCxnSpPr/>
            <p:nvPr/>
          </p:nvCxnSpPr>
          <p:spPr>
            <a:xfrm flipH="1">
              <a:off x="9467850" y="3237868"/>
              <a:ext cx="1409700" cy="1583484"/>
            </a:xfrm>
            <a:prstGeom prst="line">
              <a:avLst/>
            </a:prstGeom>
            <a:ln w="130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609958DE-A971-4AEF-8647-D13F4017C387}"/>
              </a:ext>
            </a:extLst>
          </p:cNvPr>
          <p:cNvGrpSpPr/>
          <p:nvPr/>
        </p:nvGrpSpPr>
        <p:grpSpPr>
          <a:xfrm>
            <a:off x="0" y="530275"/>
            <a:ext cx="12192000" cy="381000"/>
            <a:chOff x="0" y="530275"/>
            <a:chExt cx="12192000" cy="381000"/>
          </a:xfrm>
        </p:grpSpPr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8861FF86-231D-45F9-BEC7-6F9B319E3EB0}"/>
                </a:ext>
              </a:extLst>
            </p:cNvPr>
            <p:cNvCxnSpPr/>
            <p:nvPr/>
          </p:nvCxnSpPr>
          <p:spPr>
            <a:xfrm>
              <a:off x="0" y="718840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等腰三角形 67">
              <a:extLst>
                <a:ext uri="{FF2B5EF4-FFF2-40B4-BE49-F238E27FC236}">
                  <a16:creationId xmlns:a16="http://schemas.microsoft.com/office/drawing/2014/main" id="{4F6A80D7-9987-47FF-AB0A-01C812EF68CA}"/>
                </a:ext>
              </a:extLst>
            </p:cNvPr>
            <p:cNvSpPr/>
            <p:nvPr/>
          </p:nvSpPr>
          <p:spPr>
            <a:xfrm rot="5400000">
              <a:off x="281152" y="556551"/>
              <a:ext cx="381000" cy="32844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等腰三角形 68">
              <a:extLst>
                <a:ext uri="{FF2B5EF4-FFF2-40B4-BE49-F238E27FC236}">
                  <a16:creationId xmlns:a16="http://schemas.microsoft.com/office/drawing/2014/main" id="{1812DDB9-AFCF-420B-9644-CF4311FB4A6E}"/>
                </a:ext>
              </a:extLst>
            </p:cNvPr>
            <p:cNvSpPr/>
            <p:nvPr/>
          </p:nvSpPr>
          <p:spPr>
            <a:xfrm rot="5400000">
              <a:off x="609600" y="556551"/>
              <a:ext cx="381000" cy="32844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273C4A6A-42FC-4517-9856-5CE2E0584883}"/>
              </a:ext>
            </a:extLst>
          </p:cNvPr>
          <p:cNvGrpSpPr/>
          <p:nvPr/>
        </p:nvGrpSpPr>
        <p:grpSpPr>
          <a:xfrm>
            <a:off x="102637" y="6172416"/>
            <a:ext cx="12192000" cy="381000"/>
            <a:chOff x="0" y="6229350"/>
            <a:chExt cx="12192000" cy="381000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B928231F-6E27-4A85-8B70-186C8855C4C1}"/>
                </a:ext>
              </a:extLst>
            </p:cNvPr>
            <p:cNvCxnSpPr/>
            <p:nvPr/>
          </p:nvCxnSpPr>
          <p:spPr>
            <a:xfrm>
              <a:off x="0" y="6400800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737C18CD-D616-44C4-874C-FFACB3BC9FAB}"/>
                </a:ext>
              </a:extLst>
            </p:cNvPr>
            <p:cNvGrpSpPr/>
            <p:nvPr/>
          </p:nvGrpSpPr>
          <p:grpSpPr>
            <a:xfrm rot="10800000">
              <a:off x="10865016" y="6229350"/>
              <a:ext cx="656896" cy="381000"/>
              <a:chOff x="10536568" y="6381752"/>
              <a:chExt cx="656896" cy="381000"/>
            </a:xfrm>
          </p:grpSpPr>
          <p:sp>
            <p:nvSpPr>
              <p:cNvPr id="71" name="等腰三角形 70">
                <a:extLst>
                  <a:ext uri="{FF2B5EF4-FFF2-40B4-BE49-F238E27FC236}">
                    <a16:creationId xmlns:a16="http://schemas.microsoft.com/office/drawing/2014/main" id="{1310C947-1533-41A2-AD49-880E3164CFE9}"/>
                  </a:ext>
                </a:extLst>
              </p:cNvPr>
              <p:cNvSpPr/>
              <p:nvPr/>
            </p:nvSpPr>
            <p:spPr>
              <a:xfrm rot="5400000">
                <a:off x="10510292" y="6408028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等腰三角形 71">
                <a:extLst>
                  <a:ext uri="{FF2B5EF4-FFF2-40B4-BE49-F238E27FC236}">
                    <a16:creationId xmlns:a16="http://schemas.microsoft.com/office/drawing/2014/main" id="{6C4CB927-2B34-4F71-9A56-C3A2378A1131}"/>
                  </a:ext>
                </a:extLst>
              </p:cNvPr>
              <p:cNvSpPr/>
              <p:nvPr/>
            </p:nvSpPr>
            <p:spPr>
              <a:xfrm rot="5400000">
                <a:off x="10838740" y="6408028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3C3272F9-4179-6D8E-7781-CD9763C09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483" y="26676"/>
            <a:ext cx="4041895" cy="69216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5C0CF17-15BA-FBA0-3FFD-1E82E23B6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8378" y="0"/>
            <a:ext cx="2653276" cy="69215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4F462BF-FA67-30A2-EC3F-0D790E7DF843}"/>
              </a:ext>
            </a:extLst>
          </p:cNvPr>
          <p:cNvSpPr/>
          <p:nvPr/>
        </p:nvSpPr>
        <p:spPr>
          <a:xfrm>
            <a:off x="635875" y="1530741"/>
            <a:ext cx="8699853" cy="29146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C7EAFDD-D174-B35F-BB4D-61CD2A126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362916"/>
            <a:ext cx="1818684" cy="52102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84922E4-CD02-474F-193C-22D586C0E9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5035" y="6381958"/>
            <a:ext cx="960555" cy="497742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B8549286-78EB-679F-AAC2-215DD51D66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8685" y="6364543"/>
            <a:ext cx="3136350" cy="494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11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83">
        <p:fade/>
      </p:transition>
    </mc:Choice>
    <mc:Fallback xmlns="">
      <p:transition spd="med" advTm="7383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9BC76727-864D-1DBC-9B1B-5714DFDEC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5"/>
            <a:ext cx="4041895" cy="69216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F907298-76D5-C46B-4B5A-A023CAB14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63755"/>
            <a:ext cx="12192000" cy="217835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3D118CF-A9BD-540F-575C-B60E326810F1}"/>
              </a:ext>
            </a:extLst>
          </p:cNvPr>
          <p:cNvSpPr txBox="1"/>
          <p:nvPr/>
        </p:nvSpPr>
        <p:spPr>
          <a:xfrm>
            <a:off x="5355947" y="172866"/>
            <a:ext cx="3552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Add track from hub</a:t>
            </a:r>
            <a:endParaRPr lang="zh-TW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6068969"/>
      </p:ext>
    </p:extLst>
  </p:cSld>
  <p:clrMapOvr>
    <a:masterClrMapping/>
  </p:clrMapOvr>
  <p:transition spd="slow" advTm="839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FFAD3866-5D3D-E9B5-206B-17596280A5F2}"/>
              </a:ext>
            </a:extLst>
          </p:cNvPr>
          <p:cNvSpPr txBox="1"/>
          <p:nvPr/>
        </p:nvSpPr>
        <p:spPr>
          <a:xfrm>
            <a:off x="1411002" y="2217222"/>
            <a:ext cx="93699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/>
              <a:t>How to predict transcription factors on the promoter of gene?</a:t>
            </a:r>
            <a:endParaRPr lang="zh-TW" alt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9786277"/>
      </p:ext>
    </p:extLst>
  </p:cSld>
  <p:clrMapOvr>
    <a:masterClrMapping/>
  </p:clrMapOvr>
  <p:transition spd="slow" advTm="839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24B17F3A-D026-C6C7-68D9-FFC301E8A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94"/>
            <a:ext cx="2395518" cy="68628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6F1D22F-06F7-F8F4-13AF-7DE86FE35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68" y="1485229"/>
            <a:ext cx="10730204" cy="467668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7459A8C-7242-72BC-75A7-2AC91F79788B}"/>
              </a:ext>
            </a:extLst>
          </p:cNvPr>
          <p:cNvSpPr/>
          <p:nvPr/>
        </p:nvSpPr>
        <p:spPr>
          <a:xfrm>
            <a:off x="3023118" y="3954030"/>
            <a:ext cx="1530221" cy="580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1B7649C-CD6A-44A2-AEEC-B94ADE999ED4}"/>
              </a:ext>
            </a:extLst>
          </p:cNvPr>
          <p:cNvSpPr/>
          <p:nvPr/>
        </p:nvSpPr>
        <p:spPr>
          <a:xfrm>
            <a:off x="3023118" y="5244765"/>
            <a:ext cx="1530221" cy="580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0926581"/>
      </p:ext>
    </p:extLst>
  </p:cSld>
  <p:clrMapOvr>
    <a:masterClrMapping/>
  </p:clrMapOvr>
  <p:transition spd="slow" advTm="839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24B17F3A-D026-C6C7-68D9-FFC301E8A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94"/>
            <a:ext cx="2395518" cy="68628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BB2118D-0B22-9879-F72F-B43DB672A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275" y="831487"/>
            <a:ext cx="5505450" cy="263842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1DAED3C-0782-DFCB-DCF4-AB12934408DF}"/>
              </a:ext>
            </a:extLst>
          </p:cNvPr>
          <p:cNvSpPr/>
          <p:nvPr/>
        </p:nvSpPr>
        <p:spPr>
          <a:xfrm>
            <a:off x="3732245" y="1724008"/>
            <a:ext cx="4245428" cy="3660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F54B7BE-4B8C-B880-24E5-FB79A6DC8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36" y="3515013"/>
            <a:ext cx="5236923" cy="3342987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4D1B131-4E54-C327-D55A-D8DDBD346001}"/>
              </a:ext>
            </a:extLst>
          </p:cNvPr>
          <p:cNvSpPr txBox="1"/>
          <p:nvPr/>
        </p:nvSpPr>
        <p:spPr>
          <a:xfrm>
            <a:off x="5993363" y="4832563"/>
            <a:ext cx="6437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Genome browser</a:t>
            </a:r>
            <a:r>
              <a:rPr lang="en-US" altLang="zh-TW" sz="2000" dirty="0">
                <a:sym typeface="Wingdings" panose="05000000000000000000" pitchFamily="2" charset="2"/>
              </a:rPr>
              <a:t></a:t>
            </a:r>
            <a:r>
              <a:rPr lang="zh-TW" altLang="en-US" sz="2000" dirty="0">
                <a:sym typeface="Wingdings" panose="05000000000000000000" pitchFamily="2" charset="2"/>
              </a:rPr>
              <a:t>選</a:t>
            </a:r>
            <a:r>
              <a:rPr lang="zh-TW" altLang="en-US" sz="2000" dirty="0">
                <a:solidFill>
                  <a:schemeClr val="bg1"/>
                </a:solidFill>
                <a:highlight>
                  <a:srgbClr val="0000FF"/>
                </a:highlight>
                <a:sym typeface="Wingdings" panose="05000000000000000000" pitchFamily="2" charset="2"/>
              </a:rPr>
              <a:t>籃底</a:t>
            </a:r>
            <a:r>
              <a:rPr lang="en-US" altLang="zh-TW" sz="2000" dirty="0" err="1">
                <a:sym typeface="Wingdings" panose="05000000000000000000" pitchFamily="2" charset="2"/>
              </a:rPr>
              <a:t>transcripitgenome</a:t>
            </a:r>
            <a:r>
              <a:rPr lang="en-US" altLang="zh-TW" sz="2000" dirty="0">
                <a:sym typeface="Wingdings" panose="05000000000000000000" pitchFamily="2" charset="2"/>
              </a:rPr>
              <a:t> </a:t>
            </a:r>
            <a:r>
              <a:rPr lang="en-US" altLang="zh-TW" sz="2000" dirty="0" err="1">
                <a:sym typeface="Wingdings" panose="05000000000000000000" pitchFamily="2" charset="2"/>
              </a:rPr>
              <a:t>sequencepromoter</a:t>
            </a:r>
            <a:r>
              <a:rPr lang="en-US" altLang="zh-TW" sz="2000" dirty="0">
                <a:sym typeface="Wingdings" panose="05000000000000000000" pitchFamily="2" charset="2"/>
              </a:rPr>
              <a:t> upstream by </a:t>
            </a:r>
            <a:r>
              <a:rPr lang="en-US" altLang="zh-TW" sz="2000" b="1" dirty="0">
                <a:sym typeface="Wingdings" panose="05000000000000000000" pitchFamily="2" charset="2"/>
              </a:rPr>
              <a:t>1000</a:t>
            </a:r>
            <a:r>
              <a:rPr lang="en-US" altLang="zh-TW" sz="2000" dirty="0">
                <a:sym typeface="Wingdings" panose="05000000000000000000" pitchFamily="2" charset="2"/>
              </a:rPr>
              <a:t> base pair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2258264"/>
      </p:ext>
    </p:extLst>
  </p:cSld>
  <p:clrMapOvr>
    <a:masterClrMapping/>
  </p:clrMapOvr>
  <p:transition spd="slow" advTm="839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24B17F3A-D026-C6C7-68D9-FFC301E8A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94"/>
            <a:ext cx="2395518" cy="68628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1839F64-49A5-2B37-11BE-AF21512AE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86" y="1472000"/>
            <a:ext cx="10907486" cy="458451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C31EC0A-BC27-F1BB-ABEF-FEAFF74954BA}"/>
              </a:ext>
            </a:extLst>
          </p:cNvPr>
          <p:cNvSpPr/>
          <p:nvPr/>
        </p:nvSpPr>
        <p:spPr>
          <a:xfrm>
            <a:off x="1197759" y="3515485"/>
            <a:ext cx="771000" cy="3660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AC5F1B3-D8A6-EAA6-8E47-A819A860F31D}"/>
              </a:ext>
            </a:extLst>
          </p:cNvPr>
          <p:cNvSpPr txBox="1"/>
          <p:nvPr/>
        </p:nvSpPr>
        <p:spPr>
          <a:xfrm>
            <a:off x="2037183" y="3494668"/>
            <a:ext cx="1676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ym typeface="Wingdings" panose="05000000000000000000" pitchFamily="2" charset="2"/>
              </a:rPr>
              <a:t>下載結果</a:t>
            </a:r>
            <a:endParaRPr lang="en-US" altLang="zh-TW" sz="2000" dirty="0"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2142277"/>
      </p:ext>
    </p:extLst>
  </p:cSld>
  <p:clrMapOvr>
    <a:masterClrMapping/>
  </p:clrMapOvr>
  <p:transition spd="slow" advTm="839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088247DC-4E05-300F-880F-C74CFF945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576" y="1101012"/>
            <a:ext cx="5036848" cy="567301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0479EF5-8C58-D3EF-4CE4-68F7D887F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11620" cy="696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1100989"/>
      </p:ext>
    </p:extLst>
  </p:cSld>
  <p:clrMapOvr>
    <a:masterClrMapping/>
  </p:clrMapOvr>
  <p:transition spd="slow" advTm="8390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91B3DCE0-75F2-612E-E017-9B31CB84E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1620" cy="69608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54A6C3F-0011-9786-CE67-E7A39BEA9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743" y="1188527"/>
            <a:ext cx="9666514" cy="530784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3D89449-7300-C04B-A35C-D986B5A61DEE}"/>
              </a:ext>
            </a:extLst>
          </p:cNvPr>
          <p:cNvSpPr/>
          <p:nvPr/>
        </p:nvSpPr>
        <p:spPr>
          <a:xfrm>
            <a:off x="8352891" y="1082354"/>
            <a:ext cx="1817476" cy="5632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02C8B17-9844-B84B-C1B3-278D638F209C}"/>
              </a:ext>
            </a:extLst>
          </p:cNvPr>
          <p:cNvSpPr txBox="1"/>
          <p:nvPr/>
        </p:nvSpPr>
        <p:spPr>
          <a:xfrm>
            <a:off x="8630817" y="1634135"/>
            <a:ext cx="2094106" cy="41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ym typeface="Wingdings" panose="05000000000000000000" pitchFamily="2" charset="2"/>
              </a:rPr>
              <a:t>下載結果</a:t>
            </a:r>
            <a:endParaRPr lang="en-US" altLang="zh-TW" sz="2000" dirty="0"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004838"/>
      </p:ext>
    </p:extLst>
  </p:cSld>
  <p:clrMapOvr>
    <a:masterClrMapping/>
  </p:clrMapOvr>
  <p:transition spd="slow" advTm="839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4C8C24A3-8565-404F-CD39-741DFBC4D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33797" cy="69114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A5040E0-B30A-C82D-98E1-1E136CFC090D}"/>
              </a:ext>
            </a:extLst>
          </p:cNvPr>
          <p:cNvSpPr txBox="1"/>
          <p:nvPr/>
        </p:nvSpPr>
        <p:spPr>
          <a:xfrm>
            <a:off x="2829926" y="109827"/>
            <a:ext cx="7063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Gene Transcription Regulation Database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060FB6B-B1E1-3851-2B45-8DCF682D1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98" y="2082281"/>
            <a:ext cx="10273004" cy="361046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880DC8C-F51D-E8B3-28FA-878946AC3031}"/>
              </a:ext>
            </a:extLst>
          </p:cNvPr>
          <p:cNvSpPr/>
          <p:nvPr/>
        </p:nvSpPr>
        <p:spPr>
          <a:xfrm>
            <a:off x="860409" y="4637317"/>
            <a:ext cx="968391" cy="5632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434902"/>
      </p:ext>
    </p:extLst>
  </p:cSld>
  <p:clrMapOvr>
    <a:masterClrMapping/>
  </p:clrMapOvr>
  <p:transition spd="slow" advTm="839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4C8C24A3-8565-404F-CD39-741DFBC4D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33797" cy="69114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A5040E0-B30A-C82D-98E1-1E136CFC090D}"/>
              </a:ext>
            </a:extLst>
          </p:cNvPr>
          <p:cNvSpPr txBox="1"/>
          <p:nvPr/>
        </p:nvSpPr>
        <p:spPr>
          <a:xfrm>
            <a:off x="2829926" y="109827"/>
            <a:ext cx="7063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Gene Transcription Regulation Database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AE05C52-48B5-A553-6A32-D55CC5AE9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098" y="1952624"/>
            <a:ext cx="8631302" cy="339125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5A6BDCB-EF4A-582F-BEC0-D537531857F3}"/>
              </a:ext>
            </a:extLst>
          </p:cNvPr>
          <p:cNvSpPr/>
          <p:nvPr/>
        </p:nvSpPr>
        <p:spPr>
          <a:xfrm>
            <a:off x="5187262" y="4504128"/>
            <a:ext cx="1817476" cy="2918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123467"/>
      </p:ext>
    </p:extLst>
  </p:cSld>
  <p:clrMapOvr>
    <a:masterClrMapping/>
  </p:clrMapOvr>
  <p:transition spd="slow" advTm="839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CF544B90-F64C-A50E-80D6-964E55ADD0E8}"/>
              </a:ext>
            </a:extLst>
          </p:cNvPr>
          <p:cNvSpPr txBox="1"/>
          <p:nvPr/>
        </p:nvSpPr>
        <p:spPr>
          <a:xfrm>
            <a:off x="2267338" y="2609852"/>
            <a:ext cx="95732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60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How to </a:t>
            </a:r>
            <a:r>
              <a:rPr lang="en-US" altLang="zh-CN" sz="60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find promoter binding site?</a:t>
            </a:r>
            <a:endParaRPr lang="zh-TW" alt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771879"/>
      </p:ext>
    </p:extLst>
  </p:cSld>
  <p:clrMapOvr>
    <a:masterClrMapping/>
  </p:clrMapOvr>
  <p:transition spd="slow" advTm="839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9BC76727-864D-1DBC-9B1B-5714DFDEC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5"/>
            <a:ext cx="4041895" cy="69216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F8D5D08-9392-2CDF-2629-5FECDAC64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146" y="1642188"/>
            <a:ext cx="7705059" cy="464717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CF798C6-D524-B52F-9FA1-AF1AC49DF2B4}"/>
              </a:ext>
            </a:extLst>
          </p:cNvPr>
          <p:cNvSpPr/>
          <p:nvPr/>
        </p:nvSpPr>
        <p:spPr>
          <a:xfrm>
            <a:off x="5707065" y="2006080"/>
            <a:ext cx="2170990" cy="4191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9155273"/>
      </p:ext>
    </p:extLst>
  </p:cSld>
  <p:clrMapOvr>
    <a:masterClrMapping/>
  </p:clrMapOvr>
  <p:transition spd="slow" advTm="839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F3275E9C-C767-04C0-83DA-D43E5016C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60" y="1367489"/>
            <a:ext cx="11095036" cy="4914105"/>
          </a:xfrm>
          <a:prstGeom prst="rect">
            <a:avLst/>
          </a:prstGeom>
        </p:spPr>
      </p:pic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4A35B791-FE9E-850F-C29C-8D7744EE8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53276" cy="692159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EF50782B-0BF5-11BB-43F3-169AC04094D1}"/>
              </a:ext>
            </a:extLst>
          </p:cNvPr>
          <p:cNvCxnSpPr>
            <a:cxnSpLocks/>
          </p:cNvCxnSpPr>
          <p:nvPr/>
        </p:nvCxnSpPr>
        <p:spPr>
          <a:xfrm flipH="1">
            <a:off x="3217869" y="1474237"/>
            <a:ext cx="393078" cy="660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A3A4BFAD-73F7-E7E7-2777-611483299108}"/>
              </a:ext>
            </a:extLst>
          </p:cNvPr>
          <p:cNvSpPr txBox="1"/>
          <p:nvPr/>
        </p:nvSpPr>
        <p:spPr>
          <a:xfrm>
            <a:off x="3712210" y="1417049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輸入</a:t>
            </a:r>
            <a:r>
              <a:rPr lang="en-US" altLang="zh-TW" dirty="0"/>
              <a:t>transcription name</a:t>
            </a:r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863561"/>
      </p:ext>
    </p:extLst>
  </p:cSld>
  <p:clrMapOvr>
    <a:masterClrMapping/>
  </p:clrMapOvr>
  <p:transition spd="slow" advTm="8390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764E812-4E18-DEB7-B7B0-17BC4F67F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9" y="1188786"/>
            <a:ext cx="10338318" cy="5277328"/>
          </a:xfrm>
          <a:prstGeom prst="rect">
            <a:avLst/>
          </a:prstGeom>
        </p:spPr>
      </p:pic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4A35B791-FE9E-850F-C29C-8D7744EE8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53276" cy="69215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D28491B-F57A-2725-7664-4F9734BA5BB8}"/>
              </a:ext>
            </a:extLst>
          </p:cNvPr>
          <p:cNvSpPr/>
          <p:nvPr/>
        </p:nvSpPr>
        <p:spPr>
          <a:xfrm>
            <a:off x="2653276" y="2556587"/>
            <a:ext cx="864365" cy="2985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5629C77-056E-B7EC-FBD1-1F8CE9DBADCB}"/>
              </a:ext>
            </a:extLst>
          </p:cNvPr>
          <p:cNvSpPr/>
          <p:nvPr/>
        </p:nvSpPr>
        <p:spPr>
          <a:xfrm>
            <a:off x="8627978" y="1934546"/>
            <a:ext cx="864365" cy="2985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8A2A825C-64D7-D7BB-5D1F-4D7BDE39BB09}"/>
              </a:ext>
            </a:extLst>
          </p:cNvPr>
          <p:cNvCxnSpPr>
            <a:cxnSpLocks/>
          </p:cNvCxnSpPr>
          <p:nvPr/>
        </p:nvCxnSpPr>
        <p:spPr>
          <a:xfrm flipH="1">
            <a:off x="2692380" y="3017811"/>
            <a:ext cx="393078" cy="660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A4F2E1C-668D-31CE-458F-3F2947091187}"/>
              </a:ext>
            </a:extLst>
          </p:cNvPr>
          <p:cNvSpPr txBox="1"/>
          <p:nvPr/>
        </p:nvSpPr>
        <p:spPr>
          <a:xfrm>
            <a:off x="2149317" y="380128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勾選人類的</a:t>
            </a:r>
            <a:r>
              <a:rPr lang="en-US" altLang="zh-TW" dirty="0"/>
              <a:t>TF</a:t>
            </a:r>
            <a:endParaRPr lang="zh-TW" altLang="en-US" dirty="0"/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166B896D-A9B9-52A9-3AED-070F2A1D4C73}"/>
              </a:ext>
            </a:extLst>
          </p:cNvPr>
          <p:cNvCxnSpPr>
            <a:cxnSpLocks/>
          </p:cNvCxnSpPr>
          <p:nvPr/>
        </p:nvCxnSpPr>
        <p:spPr>
          <a:xfrm flipH="1">
            <a:off x="8192784" y="3841396"/>
            <a:ext cx="393078" cy="660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833B771-B1D0-A6D1-3BA1-20AB712AF526}"/>
              </a:ext>
            </a:extLst>
          </p:cNvPr>
          <p:cNvSpPr txBox="1"/>
          <p:nvPr/>
        </p:nvSpPr>
        <p:spPr>
          <a:xfrm>
            <a:off x="7649721" y="4624874"/>
            <a:ext cx="2155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輸入</a:t>
            </a:r>
            <a:r>
              <a:rPr lang="en-US" altLang="zh-TW" dirty="0"/>
              <a:t>promoter</a:t>
            </a:r>
            <a:r>
              <a:rPr lang="zh-TW" altLang="en-US" dirty="0"/>
              <a:t>序列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3610710"/>
      </p:ext>
    </p:extLst>
  </p:cSld>
  <p:clrMapOvr>
    <a:masterClrMapping/>
  </p:clrMapOvr>
  <p:transition spd="slow" advTm="839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4A35B791-FE9E-850F-C29C-8D7744EE8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53276" cy="69215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D65534D-80F6-3342-952C-5DFBFCBD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85" y="1368311"/>
            <a:ext cx="10723887" cy="49841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9603475"/>
      </p:ext>
    </p:extLst>
  </p:cSld>
  <p:clrMapOvr>
    <a:masterClrMapping/>
  </p:clrMapOvr>
  <p:transition spd="slow" advTm="8390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4A35B791-FE9E-850F-C29C-8D7744EE8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53276" cy="69215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0070696-E71F-8941-380C-36CA5BB2D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56" y="1044302"/>
            <a:ext cx="8365088" cy="5587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6704920"/>
      </p:ext>
    </p:extLst>
  </p:cSld>
  <p:clrMapOvr>
    <a:masterClrMapping/>
  </p:clrMapOvr>
  <p:transition spd="slow" advTm="8390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CF544B90-F64C-A50E-80D6-964E55ADD0E8}"/>
              </a:ext>
            </a:extLst>
          </p:cNvPr>
          <p:cNvSpPr txBox="1"/>
          <p:nvPr/>
        </p:nvSpPr>
        <p:spPr>
          <a:xfrm>
            <a:off x="3592284" y="2321004"/>
            <a:ext cx="613954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38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Q&amp;A</a:t>
            </a:r>
            <a:endParaRPr lang="zh-TW" altLang="en-US" sz="13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13795"/>
      </p:ext>
    </p:extLst>
  </p:cSld>
  <p:clrMapOvr>
    <a:masterClrMapping/>
  </p:clrMapOvr>
  <p:transition spd="slow" advTm="8390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C6A690F4-438B-E69F-AFF5-C8E94576A217}"/>
              </a:ext>
            </a:extLst>
          </p:cNvPr>
          <p:cNvSpPr txBox="1"/>
          <p:nvPr/>
        </p:nvSpPr>
        <p:spPr>
          <a:xfrm>
            <a:off x="1607072" y="1437620"/>
            <a:ext cx="897604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).Genome Browser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可以找到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基因的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DNA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序列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Genome Browser 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只能找人類的序列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Genome Browser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可以找到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基因的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RNA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序列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Genome Browser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可以找到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蛋白的序列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Genome Browser 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只能找到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coding region sequence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Genome Browser 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只能用使用加入已知的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track</a:t>
            </a:r>
          </a:p>
          <a:p>
            <a:pPr>
              <a:lnSpc>
                <a:spcPct val="150000"/>
              </a:lnSpc>
            </a:pP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D1E20AA-F327-EE0D-1801-C557886CFE82}"/>
              </a:ext>
            </a:extLst>
          </p:cNvPr>
          <p:cNvSpPr txBox="1"/>
          <p:nvPr/>
        </p:nvSpPr>
        <p:spPr>
          <a:xfrm>
            <a:off x="1607975" y="3875086"/>
            <a:ext cx="897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50BAB45-4F0B-0A0B-B48B-A5B3C0610F16}"/>
              </a:ext>
            </a:extLst>
          </p:cNvPr>
          <p:cNvSpPr txBox="1"/>
          <p:nvPr/>
        </p:nvSpPr>
        <p:spPr>
          <a:xfrm>
            <a:off x="1707501" y="162352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6DE3C23-A928-BFA0-C58D-A82896FEB95F}"/>
              </a:ext>
            </a:extLst>
          </p:cNvPr>
          <p:cNvSpPr txBox="1"/>
          <p:nvPr/>
        </p:nvSpPr>
        <p:spPr>
          <a:xfrm>
            <a:off x="1707501" y="226787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B326A31-7C5C-045B-5A97-2A346ED6FF2C}"/>
              </a:ext>
            </a:extLst>
          </p:cNvPr>
          <p:cNvSpPr txBox="1"/>
          <p:nvPr/>
        </p:nvSpPr>
        <p:spPr>
          <a:xfrm>
            <a:off x="1707501" y="421539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E383E32-8AD2-4F3B-C645-DB8D6F55CC16}"/>
              </a:ext>
            </a:extLst>
          </p:cNvPr>
          <p:cNvSpPr txBox="1"/>
          <p:nvPr/>
        </p:nvSpPr>
        <p:spPr>
          <a:xfrm>
            <a:off x="1710611" y="482757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DFD1000-97CF-81F0-59EC-891CA311033D}"/>
              </a:ext>
            </a:extLst>
          </p:cNvPr>
          <p:cNvSpPr txBox="1"/>
          <p:nvPr/>
        </p:nvSpPr>
        <p:spPr>
          <a:xfrm>
            <a:off x="1710611" y="291426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590B818-A60B-88D2-159A-19323735035D}"/>
              </a:ext>
            </a:extLst>
          </p:cNvPr>
          <p:cNvSpPr txBox="1"/>
          <p:nvPr/>
        </p:nvSpPr>
        <p:spPr>
          <a:xfrm>
            <a:off x="1713721" y="354252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678697"/>
      </p:ext>
    </p:extLst>
  </p:cSld>
  <p:clrMapOvr>
    <a:masterClrMapping/>
  </p:clrMapOvr>
  <p:transition spd="slow" advTm="839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A0DB2586-72C8-4A52-BBF4-3F0C0D6C61C0}"/>
              </a:ext>
            </a:extLst>
          </p:cNvPr>
          <p:cNvSpPr txBox="1"/>
          <p:nvPr/>
        </p:nvSpPr>
        <p:spPr>
          <a:xfrm>
            <a:off x="800100" y="2113924"/>
            <a:ext cx="78437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dirty="0"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Thanks for listening</a:t>
            </a:r>
            <a:endParaRPr lang="zh-CN" altLang="en-US" sz="8800" dirty="0"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3EFB883-84EA-4731-8509-8AEF47BAEE9C}"/>
              </a:ext>
            </a:extLst>
          </p:cNvPr>
          <p:cNvGrpSpPr/>
          <p:nvPr/>
        </p:nvGrpSpPr>
        <p:grpSpPr>
          <a:xfrm>
            <a:off x="9753600" y="2195097"/>
            <a:ext cx="1111416" cy="2434055"/>
            <a:chOff x="9448800" y="2089837"/>
            <a:chExt cx="1428750" cy="2731515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C6B0FB22-0FD9-48A6-ACBC-72D8F4F33C0F}"/>
                </a:ext>
              </a:extLst>
            </p:cNvPr>
            <p:cNvCxnSpPr/>
            <p:nvPr/>
          </p:nvCxnSpPr>
          <p:spPr>
            <a:xfrm>
              <a:off x="9448800" y="2089837"/>
              <a:ext cx="1428750" cy="1249448"/>
            </a:xfrm>
            <a:prstGeom prst="line">
              <a:avLst/>
            </a:prstGeom>
            <a:ln w="130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E30187E8-9A8C-4616-8050-BDFA3D153504}"/>
                </a:ext>
              </a:extLst>
            </p:cNvPr>
            <p:cNvCxnSpPr/>
            <p:nvPr/>
          </p:nvCxnSpPr>
          <p:spPr>
            <a:xfrm flipH="1">
              <a:off x="9467850" y="3237868"/>
              <a:ext cx="1409700" cy="1583484"/>
            </a:xfrm>
            <a:prstGeom prst="line">
              <a:avLst/>
            </a:prstGeom>
            <a:ln w="130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EFAC774-A535-4A11-ACEB-F30A3BBCD3A3}"/>
              </a:ext>
            </a:extLst>
          </p:cNvPr>
          <p:cNvGrpSpPr/>
          <p:nvPr/>
        </p:nvGrpSpPr>
        <p:grpSpPr>
          <a:xfrm>
            <a:off x="0" y="530275"/>
            <a:ext cx="12192000" cy="381000"/>
            <a:chOff x="0" y="530275"/>
            <a:chExt cx="12192000" cy="381000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356DFA4C-49D2-40EB-9232-1838439A7090}"/>
                </a:ext>
              </a:extLst>
            </p:cNvPr>
            <p:cNvCxnSpPr/>
            <p:nvPr/>
          </p:nvCxnSpPr>
          <p:spPr>
            <a:xfrm>
              <a:off x="0" y="718840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等腰三角形 30">
              <a:extLst>
                <a:ext uri="{FF2B5EF4-FFF2-40B4-BE49-F238E27FC236}">
                  <a16:creationId xmlns:a16="http://schemas.microsoft.com/office/drawing/2014/main" id="{B73E7B38-0DAA-4F3A-A722-2C7E750B2F2B}"/>
                </a:ext>
              </a:extLst>
            </p:cNvPr>
            <p:cNvSpPr/>
            <p:nvPr/>
          </p:nvSpPr>
          <p:spPr>
            <a:xfrm rot="5400000">
              <a:off x="281152" y="556551"/>
              <a:ext cx="381000" cy="32844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B52710CA-B79D-453E-B8EC-BBA08C5B98F9}"/>
                </a:ext>
              </a:extLst>
            </p:cNvPr>
            <p:cNvSpPr/>
            <p:nvPr/>
          </p:nvSpPr>
          <p:spPr>
            <a:xfrm rot="5400000">
              <a:off x="609600" y="556551"/>
              <a:ext cx="381000" cy="32844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AD067DB-EF9F-46AF-96CD-55084B667A9D}"/>
              </a:ext>
            </a:extLst>
          </p:cNvPr>
          <p:cNvGrpSpPr/>
          <p:nvPr/>
        </p:nvGrpSpPr>
        <p:grpSpPr>
          <a:xfrm>
            <a:off x="0" y="6229350"/>
            <a:ext cx="12192000" cy="381000"/>
            <a:chOff x="0" y="6229350"/>
            <a:chExt cx="12192000" cy="381000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73DF310F-0822-4C15-AF1D-92DAAD658754}"/>
                </a:ext>
              </a:extLst>
            </p:cNvPr>
            <p:cNvCxnSpPr/>
            <p:nvPr/>
          </p:nvCxnSpPr>
          <p:spPr>
            <a:xfrm>
              <a:off x="0" y="6400800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64BE58CF-C025-4075-B769-74B91A69F983}"/>
                </a:ext>
              </a:extLst>
            </p:cNvPr>
            <p:cNvGrpSpPr/>
            <p:nvPr/>
          </p:nvGrpSpPr>
          <p:grpSpPr>
            <a:xfrm rot="10800000">
              <a:off x="10865016" y="6229350"/>
              <a:ext cx="656896" cy="381000"/>
              <a:chOff x="10536568" y="6381752"/>
              <a:chExt cx="656896" cy="381000"/>
            </a:xfrm>
          </p:grpSpPr>
          <p:sp>
            <p:nvSpPr>
              <p:cNvPr id="34" name="等腰三角形 33">
                <a:extLst>
                  <a:ext uri="{FF2B5EF4-FFF2-40B4-BE49-F238E27FC236}">
                    <a16:creationId xmlns:a16="http://schemas.microsoft.com/office/drawing/2014/main" id="{5AD019AC-A1E7-40B3-9675-7595CBE8AAA6}"/>
                  </a:ext>
                </a:extLst>
              </p:cNvPr>
              <p:cNvSpPr/>
              <p:nvPr/>
            </p:nvSpPr>
            <p:spPr>
              <a:xfrm rot="5400000">
                <a:off x="10510292" y="6408028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等腰三角形 34">
                <a:extLst>
                  <a:ext uri="{FF2B5EF4-FFF2-40B4-BE49-F238E27FC236}">
                    <a16:creationId xmlns:a16="http://schemas.microsoft.com/office/drawing/2014/main" id="{B72FBCB3-6588-4557-8520-C00DB563DADA}"/>
                  </a:ext>
                </a:extLst>
              </p:cNvPr>
              <p:cNvSpPr/>
              <p:nvPr/>
            </p:nvSpPr>
            <p:spPr>
              <a:xfrm rot="5400000">
                <a:off x="10838740" y="6408028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5167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37">
        <p:fade/>
      </p:transition>
    </mc:Choice>
    <mc:Fallback xmlns="">
      <p:transition spd="med" advTm="5237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9BC76727-864D-1DBC-9B1B-5714DFDEC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5"/>
            <a:ext cx="4041895" cy="69216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6A1A1268-6625-B438-0066-58BB2D21C5E3}"/>
              </a:ext>
            </a:extLst>
          </p:cNvPr>
          <p:cNvSpPr txBox="1"/>
          <p:nvPr/>
        </p:nvSpPr>
        <p:spPr>
          <a:xfrm>
            <a:off x="5355947" y="172866"/>
            <a:ext cx="3445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Add custom track </a:t>
            </a:r>
            <a:endParaRPr lang="zh-TW" altLang="en-US" sz="2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EA4AEA7-B19A-3E31-06BB-2D202B824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445" y="886586"/>
            <a:ext cx="9103865" cy="573044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61AB7EC-D0DB-4A29-947B-AFC5ECCF1A18}"/>
              </a:ext>
            </a:extLst>
          </p:cNvPr>
          <p:cNvSpPr/>
          <p:nvPr/>
        </p:nvSpPr>
        <p:spPr>
          <a:xfrm>
            <a:off x="1362270" y="3984171"/>
            <a:ext cx="7007503" cy="21786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1437021"/>
      </p:ext>
    </p:extLst>
  </p:cSld>
  <p:clrMapOvr>
    <a:masterClrMapping/>
  </p:clrMapOvr>
  <p:transition spd="slow" advTm="839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9BC76727-864D-1DBC-9B1B-5714DFDEC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5"/>
            <a:ext cx="4041895" cy="69216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CCA2A434-9E93-DDAE-9593-4A149C2AE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61" y="2648237"/>
            <a:ext cx="7393216" cy="360161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00B7002-DDDF-B032-407B-42B87037C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804" y="4174634"/>
            <a:ext cx="5706546" cy="1268122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1CA8C0B-FE7B-3F5B-F8A9-4D4590F23440}"/>
              </a:ext>
            </a:extLst>
          </p:cNvPr>
          <p:cNvCxnSpPr>
            <a:cxnSpLocks/>
          </p:cNvCxnSpPr>
          <p:nvPr/>
        </p:nvCxnSpPr>
        <p:spPr>
          <a:xfrm flipV="1">
            <a:off x="2873829" y="1386518"/>
            <a:ext cx="2634717" cy="2078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260F8306-CD1F-6A99-9358-046A1FF47773}"/>
              </a:ext>
            </a:extLst>
          </p:cNvPr>
          <p:cNvCxnSpPr>
            <a:cxnSpLocks/>
          </p:cNvCxnSpPr>
          <p:nvPr/>
        </p:nvCxnSpPr>
        <p:spPr>
          <a:xfrm flipV="1">
            <a:off x="3862874" y="3355453"/>
            <a:ext cx="1645672" cy="124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F2A4FFF4-2431-64FB-D94C-EDC2C883B16A}"/>
              </a:ext>
            </a:extLst>
          </p:cNvPr>
          <p:cNvCxnSpPr>
            <a:cxnSpLocks/>
          </p:cNvCxnSpPr>
          <p:nvPr/>
        </p:nvCxnSpPr>
        <p:spPr>
          <a:xfrm>
            <a:off x="3023119" y="3980016"/>
            <a:ext cx="1992685" cy="11980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C6290805-EE96-7C27-F10B-ACABCBC96E83}"/>
              </a:ext>
            </a:extLst>
          </p:cNvPr>
          <p:cNvCxnSpPr>
            <a:cxnSpLocks/>
          </p:cNvCxnSpPr>
          <p:nvPr/>
        </p:nvCxnSpPr>
        <p:spPr>
          <a:xfrm>
            <a:off x="3471634" y="3965179"/>
            <a:ext cx="1544170" cy="216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9F2F690B-DAC0-A18E-FCD9-BA2CC3EE8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546" y="949715"/>
            <a:ext cx="3820058" cy="2514951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5C66D9E-189C-6F71-3184-0B63B03388EC}"/>
              </a:ext>
            </a:extLst>
          </p:cNvPr>
          <p:cNvSpPr/>
          <p:nvPr/>
        </p:nvSpPr>
        <p:spPr>
          <a:xfrm>
            <a:off x="5603316" y="1570234"/>
            <a:ext cx="2439672" cy="4191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C02EB9F7-489B-EE19-253C-3F43CD9FEB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1265" y="4566099"/>
            <a:ext cx="5434294" cy="485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571637"/>
      </p:ext>
    </p:extLst>
  </p:cSld>
  <p:clrMapOvr>
    <a:masterClrMapping/>
  </p:clrMapOvr>
  <p:transition spd="slow" advTm="839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9BC76727-864D-1DBC-9B1B-5714DFDEC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5"/>
            <a:ext cx="4041895" cy="69216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70AFCE1-8F5F-653B-4567-5D7BA63CA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53721"/>
            <a:ext cx="12192000" cy="201181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4312637-872C-7304-B7C2-39EE35BE6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05" y="4898961"/>
            <a:ext cx="1704975" cy="419100"/>
          </a:xfrm>
          <a:prstGeom prst="rect">
            <a:avLst/>
          </a:prstGeom>
        </p:spPr>
      </p:pic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8979912-53D5-BD0B-47E2-7B42D69E53E5}"/>
              </a:ext>
            </a:extLst>
          </p:cNvPr>
          <p:cNvCxnSpPr>
            <a:cxnSpLocks/>
          </p:cNvCxnSpPr>
          <p:nvPr/>
        </p:nvCxnSpPr>
        <p:spPr>
          <a:xfrm flipH="1">
            <a:off x="121005" y="4021494"/>
            <a:ext cx="163755" cy="671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6F30B7A6-DB47-9164-10DA-5EBC799BEE51}"/>
              </a:ext>
            </a:extLst>
          </p:cNvPr>
          <p:cNvCxnSpPr>
            <a:cxnSpLocks/>
          </p:cNvCxnSpPr>
          <p:nvPr/>
        </p:nvCxnSpPr>
        <p:spPr>
          <a:xfrm>
            <a:off x="719103" y="3899543"/>
            <a:ext cx="1106877" cy="872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1CF5BE8-7FEE-E5F4-35AA-4D6CE043E4A5}"/>
              </a:ext>
            </a:extLst>
          </p:cNvPr>
          <p:cNvSpPr txBox="1"/>
          <p:nvPr/>
        </p:nvSpPr>
        <p:spPr>
          <a:xfrm>
            <a:off x="121005" y="5524101"/>
            <a:ext cx="1951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最常見的</a:t>
            </a:r>
            <a:r>
              <a:rPr lang="en-US" altLang="zh-TW" dirty="0"/>
              <a:t>isoform</a:t>
            </a:r>
            <a:endParaRPr lang="zh-TW" altLang="en-US" dirty="0"/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715D4306-FAFE-5482-7064-6F9409E89A98}"/>
              </a:ext>
            </a:extLst>
          </p:cNvPr>
          <p:cNvCxnSpPr>
            <a:cxnSpLocks/>
          </p:cNvCxnSpPr>
          <p:nvPr/>
        </p:nvCxnSpPr>
        <p:spPr>
          <a:xfrm flipH="1">
            <a:off x="2640564" y="3815235"/>
            <a:ext cx="329574" cy="834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BC841D7E-66A7-6750-55D0-3CA92503BF09}"/>
              </a:ext>
            </a:extLst>
          </p:cNvPr>
          <p:cNvCxnSpPr>
            <a:cxnSpLocks/>
          </p:cNvCxnSpPr>
          <p:nvPr/>
        </p:nvCxnSpPr>
        <p:spPr>
          <a:xfrm>
            <a:off x="3395150" y="3815235"/>
            <a:ext cx="553439" cy="8724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 21">
            <a:extLst>
              <a:ext uri="{FF2B5EF4-FFF2-40B4-BE49-F238E27FC236}">
                <a16:creationId xmlns:a16="http://schemas.microsoft.com/office/drawing/2014/main" id="{599EEE45-9B22-557B-B74C-5F7A2464C0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1811" b="1194"/>
          <a:stretch/>
        </p:blipFill>
        <p:spPr>
          <a:xfrm>
            <a:off x="2375418" y="4932202"/>
            <a:ext cx="2961692" cy="385860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76C64C4F-A918-4DC3-2D15-56DF4E04E025}"/>
              </a:ext>
            </a:extLst>
          </p:cNvPr>
          <p:cNvSpPr txBox="1"/>
          <p:nvPr/>
        </p:nvSpPr>
        <p:spPr>
          <a:xfrm>
            <a:off x="2805351" y="5524101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箭頭方向指向</a:t>
            </a:r>
            <a:r>
              <a:rPr lang="en-US" altLang="zh-TW" dirty="0">
                <a:sym typeface="Wingdings" panose="05000000000000000000" pitchFamily="2" charset="2"/>
              </a:rPr>
              <a:t>3’</a:t>
            </a:r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2B38CFF-BACB-5AD6-21D0-0B8743244A2F}"/>
              </a:ext>
            </a:extLst>
          </p:cNvPr>
          <p:cNvSpPr txBox="1"/>
          <p:nvPr/>
        </p:nvSpPr>
        <p:spPr>
          <a:xfrm>
            <a:off x="4391151" y="5531320"/>
            <a:ext cx="349345" cy="375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872531"/>
      </p:ext>
    </p:extLst>
  </p:cSld>
  <p:clrMapOvr>
    <a:masterClrMapping/>
  </p:clrMapOvr>
  <p:transition spd="slow" advTm="839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9BC76727-864D-1DBC-9B1B-5714DFDEC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5"/>
            <a:ext cx="4041895" cy="69216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4A69E54-304E-212D-0618-2E428127A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24" y="1240107"/>
            <a:ext cx="10269408" cy="524212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69256C5-B35B-F40A-A09F-C08D9CD10299}"/>
              </a:ext>
            </a:extLst>
          </p:cNvPr>
          <p:cNvSpPr/>
          <p:nvPr/>
        </p:nvSpPr>
        <p:spPr>
          <a:xfrm>
            <a:off x="826041" y="4989516"/>
            <a:ext cx="8243313" cy="3246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B88D7BF-F800-D03D-3356-1ABED1C6EEE9}"/>
              </a:ext>
            </a:extLst>
          </p:cNvPr>
          <p:cNvSpPr txBox="1"/>
          <p:nvPr/>
        </p:nvSpPr>
        <p:spPr>
          <a:xfrm>
            <a:off x="6096000" y="119796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Get sequence</a:t>
            </a:r>
            <a:endParaRPr lang="zh-TW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118566"/>
      </p:ext>
    </p:extLst>
  </p:cSld>
  <p:clrMapOvr>
    <a:masterClrMapping/>
  </p:clrMapOvr>
  <p:transition spd="slow" advTm="839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9BC76727-864D-1DBC-9B1B-5714DFDEC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5"/>
            <a:ext cx="4041895" cy="69216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36541E7-4130-5D8D-9BEF-522903BE7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731" y="1386518"/>
            <a:ext cx="9774788" cy="513157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CBCB8B5-75EA-C566-D7E7-E745FB3B928D}"/>
              </a:ext>
            </a:extLst>
          </p:cNvPr>
          <p:cNvSpPr txBox="1"/>
          <p:nvPr/>
        </p:nvSpPr>
        <p:spPr>
          <a:xfrm>
            <a:off x="6096000" y="119796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Get sequence</a:t>
            </a:r>
            <a:endParaRPr lang="zh-TW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369855"/>
      </p:ext>
    </p:extLst>
  </p:cSld>
  <p:clrMapOvr>
    <a:masterClrMapping/>
  </p:clrMapOvr>
  <p:transition spd="slow" advTm="839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9BC76727-864D-1DBC-9B1B-5714DFDEC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5"/>
            <a:ext cx="4041895" cy="69216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43CE46F-B242-AEC8-D884-6080C4276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36" y="1386518"/>
            <a:ext cx="10674512" cy="524650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5C8E93F-2B2E-5C32-DE68-6722D7CCAC52}"/>
              </a:ext>
            </a:extLst>
          </p:cNvPr>
          <p:cNvSpPr/>
          <p:nvPr/>
        </p:nvSpPr>
        <p:spPr>
          <a:xfrm>
            <a:off x="6536377" y="1384786"/>
            <a:ext cx="974766" cy="3246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9732845-8AA7-B249-4A81-0FDE94DF27E8}"/>
              </a:ext>
            </a:extLst>
          </p:cNvPr>
          <p:cNvSpPr txBox="1"/>
          <p:nvPr/>
        </p:nvSpPr>
        <p:spPr>
          <a:xfrm>
            <a:off x="5355947" y="172866"/>
            <a:ext cx="3552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Add track from hub</a:t>
            </a:r>
            <a:endParaRPr lang="zh-TW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206493"/>
      </p:ext>
    </p:extLst>
  </p:cSld>
  <p:clrMapOvr>
    <a:masterClrMapping/>
  </p:clrMapOvr>
  <p:transition spd="slow" advTm="839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9BC76727-864D-1DBC-9B1B-5714DFDEC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5"/>
            <a:ext cx="4041895" cy="69216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1654E8F-DE23-9043-11FE-5ADE38A7F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16" y="2057208"/>
            <a:ext cx="10627567" cy="4104706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60321322-74B7-EB78-1DF1-3AD7D76220EA}"/>
              </a:ext>
            </a:extLst>
          </p:cNvPr>
          <p:cNvCxnSpPr>
            <a:cxnSpLocks/>
          </p:cNvCxnSpPr>
          <p:nvPr/>
        </p:nvCxnSpPr>
        <p:spPr>
          <a:xfrm>
            <a:off x="1491524" y="1762000"/>
            <a:ext cx="466531" cy="5869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B389FABF-53D0-46E6-F043-6A9AB2F02C14}"/>
              </a:ext>
            </a:extLst>
          </p:cNvPr>
          <p:cNvCxnSpPr>
            <a:cxnSpLocks/>
          </p:cNvCxnSpPr>
          <p:nvPr/>
        </p:nvCxnSpPr>
        <p:spPr>
          <a:xfrm flipH="1">
            <a:off x="2667363" y="1688841"/>
            <a:ext cx="393078" cy="660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D5C13BA-78AC-8418-C16C-8CE9B2AF832E}"/>
              </a:ext>
            </a:extLst>
          </p:cNvPr>
          <p:cNvSpPr txBox="1"/>
          <p:nvPr/>
        </p:nvSpPr>
        <p:spPr>
          <a:xfrm>
            <a:off x="1491524" y="1355213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輸入</a:t>
            </a:r>
            <a:r>
              <a:rPr lang="en-US" altLang="zh-TW" dirty="0"/>
              <a:t>track</a:t>
            </a:r>
            <a:r>
              <a:rPr lang="zh-TW" altLang="en-US" dirty="0"/>
              <a:t>名稱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F647F2A-2261-B83F-5A66-00DC1B8EFF1E}"/>
              </a:ext>
            </a:extLst>
          </p:cNvPr>
          <p:cNvSpPr/>
          <p:nvPr/>
        </p:nvSpPr>
        <p:spPr>
          <a:xfrm>
            <a:off x="8327854" y="2348952"/>
            <a:ext cx="1487949" cy="3246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FCE3C6F-7466-9A72-41D6-47A092939931}"/>
              </a:ext>
            </a:extLst>
          </p:cNvPr>
          <p:cNvSpPr txBox="1"/>
          <p:nvPr/>
        </p:nvSpPr>
        <p:spPr>
          <a:xfrm>
            <a:off x="5355947" y="172866"/>
            <a:ext cx="3552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Add track from hub</a:t>
            </a:r>
            <a:endParaRPr lang="zh-TW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083855"/>
      </p:ext>
    </p:extLst>
  </p:cSld>
  <p:clrMapOvr>
    <a:masterClrMapping/>
  </p:clrMapOvr>
  <p:transition spd="slow" advTm="839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>
            <a:extLst>
              <a:ext uri="{FF2B5EF4-FFF2-40B4-BE49-F238E27FC236}">
                <a16:creationId xmlns:a16="http://schemas.microsoft.com/office/drawing/2014/main" id="{A2CE4CBF-350E-44F9-8DDC-DB34A9C5366E}"/>
              </a:ext>
            </a:extLst>
          </p:cNvPr>
          <p:cNvGrpSpPr/>
          <p:nvPr/>
        </p:nvGrpSpPr>
        <p:grpSpPr>
          <a:xfrm>
            <a:off x="0" y="505586"/>
            <a:ext cx="12192000" cy="381000"/>
            <a:chOff x="0" y="391286"/>
            <a:chExt cx="12192000" cy="381000"/>
          </a:xfrm>
        </p:grpSpPr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9D6674A3-4E59-4DB5-BC33-E73CAD97C9FE}"/>
                </a:ext>
              </a:extLst>
            </p:cNvPr>
            <p:cNvCxnSpPr/>
            <p:nvPr/>
          </p:nvCxnSpPr>
          <p:spPr>
            <a:xfrm>
              <a:off x="0" y="58178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26303FD-0278-4874-98B2-DBE3BE59CF9B}"/>
                </a:ext>
              </a:extLst>
            </p:cNvPr>
            <p:cNvGrpSpPr/>
            <p:nvPr/>
          </p:nvGrpSpPr>
          <p:grpSpPr>
            <a:xfrm rot="10800000">
              <a:off x="11060824" y="391286"/>
              <a:ext cx="656896" cy="381000"/>
              <a:chOff x="307428" y="393221"/>
              <a:chExt cx="656896" cy="381000"/>
            </a:xfrm>
          </p:grpSpPr>
          <p:sp>
            <p:nvSpPr>
              <p:cNvPr id="47" name="等腰三角形 46">
                <a:extLst>
                  <a:ext uri="{FF2B5EF4-FFF2-40B4-BE49-F238E27FC236}">
                    <a16:creationId xmlns:a16="http://schemas.microsoft.com/office/drawing/2014/main" id="{DDE9E944-1897-49F3-8944-23758630814C}"/>
                  </a:ext>
                </a:extLst>
              </p:cNvPr>
              <p:cNvSpPr/>
              <p:nvPr/>
            </p:nvSpPr>
            <p:spPr>
              <a:xfrm rot="5400000">
                <a:off x="281152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8B7EDC4D-9E05-474B-AB87-605B36A54817}"/>
                  </a:ext>
                </a:extLst>
              </p:cNvPr>
              <p:cNvSpPr/>
              <p:nvPr/>
            </p:nvSpPr>
            <p:spPr>
              <a:xfrm rot="5400000">
                <a:off x="609600" y="419497"/>
                <a:ext cx="381000" cy="32844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9BC76727-864D-1DBC-9B1B-5714DFDEC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5"/>
            <a:ext cx="4041895" cy="69216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3585E92B-0837-FA9D-D49C-F1B9CA977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65" y="1190325"/>
            <a:ext cx="11725275" cy="24955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49BE041-F0C7-DB2A-7571-6B11C7AE2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65" y="4130456"/>
            <a:ext cx="11593188" cy="3074437"/>
          </a:xfrm>
          <a:prstGeom prst="rect">
            <a:avLst/>
          </a:prstGeom>
        </p:spPr>
      </p:pic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A6835797-6662-1B18-5D1D-E2437C0DF99F}"/>
              </a:ext>
            </a:extLst>
          </p:cNvPr>
          <p:cNvCxnSpPr>
            <a:cxnSpLocks/>
          </p:cNvCxnSpPr>
          <p:nvPr/>
        </p:nvCxnSpPr>
        <p:spPr>
          <a:xfrm>
            <a:off x="6119179" y="3696435"/>
            <a:ext cx="0" cy="4340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0600472B-FD96-653B-6A96-95A0FAA8E8C0}"/>
              </a:ext>
            </a:extLst>
          </p:cNvPr>
          <p:cNvSpPr/>
          <p:nvPr/>
        </p:nvSpPr>
        <p:spPr>
          <a:xfrm>
            <a:off x="264760" y="1714470"/>
            <a:ext cx="1487949" cy="3246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07BB00F-33A4-4C11-3146-2BD65AA0B4AD}"/>
              </a:ext>
            </a:extLst>
          </p:cNvPr>
          <p:cNvSpPr/>
          <p:nvPr/>
        </p:nvSpPr>
        <p:spPr>
          <a:xfrm>
            <a:off x="201965" y="4647392"/>
            <a:ext cx="1487949" cy="3246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F4CA4DE-62DF-51EC-17EF-19967A3CEBFB}"/>
              </a:ext>
            </a:extLst>
          </p:cNvPr>
          <p:cNvSpPr txBox="1"/>
          <p:nvPr/>
        </p:nvSpPr>
        <p:spPr>
          <a:xfrm>
            <a:off x="5355947" y="172866"/>
            <a:ext cx="3552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Add track from hub</a:t>
            </a:r>
            <a:endParaRPr lang="zh-TW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460398"/>
      </p:ext>
    </p:extLst>
  </p:cSld>
  <p:clrMapOvr>
    <a:masterClrMapping/>
  </p:clrMapOvr>
  <p:transition spd="slow" advTm="8390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7|0.9|0.7|0.7|1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7|0.7|0.9|0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7|0.8|1|0.7|0.7|0.8|0.8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vvoqjl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183</Words>
  <Application>Microsoft Office PowerPoint</Application>
  <PresentationFormat>寬螢幕</PresentationFormat>
  <Paragraphs>38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27</vt:i4>
      </vt:variant>
    </vt:vector>
  </HeadingPairs>
  <TitlesOfParts>
    <vt:vector size="37" baseType="lpstr">
      <vt:lpstr>微软雅黑</vt:lpstr>
      <vt:lpstr>宋体</vt:lpstr>
      <vt:lpstr>方正正黑简体</vt:lpstr>
      <vt:lpstr>標楷體</vt:lpstr>
      <vt:lpstr>Arial</vt:lpstr>
      <vt:lpstr>Calibri</vt:lpstr>
      <vt:lpstr>Times New Roman</vt:lpstr>
      <vt:lpstr>Wingdings</vt:lpstr>
      <vt:lpstr>第一PPT，www.1ppt.com</vt:lpstr>
      <vt:lpstr>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https://www.ypppt.com/</dc:subject>
  <dc:creator>优品PPT</dc:creator>
  <cp:keywords>https:/www.ypppt.com</cp:keywords>
  <dc:description>https://www.ypppt.com/</dc:description>
  <cp:lastModifiedBy>柯怡君</cp:lastModifiedBy>
  <cp:revision>44</cp:revision>
  <dcterms:created xsi:type="dcterms:W3CDTF">2020-12-15T09:58:26Z</dcterms:created>
  <dcterms:modified xsi:type="dcterms:W3CDTF">2022-09-05T00:59:22Z</dcterms:modified>
</cp:coreProperties>
</file>