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0"/>
  </p:notesMasterIdLst>
  <p:sldIdLst>
    <p:sldId id="256" r:id="rId2"/>
    <p:sldId id="417" r:id="rId3"/>
    <p:sldId id="419" r:id="rId4"/>
    <p:sldId id="420" r:id="rId5"/>
    <p:sldId id="413" r:id="rId6"/>
    <p:sldId id="421" r:id="rId7"/>
    <p:sldId id="505" r:id="rId8"/>
    <p:sldId id="352" r:id="rId9"/>
    <p:sldId id="565" r:id="rId10"/>
    <p:sldId id="566" r:id="rId11"/>
    <p:sldId id="567" r:id="rId12"/>
    <p:sldId id="568" r:id="rId13"/>
    <p:sldId id="569" r:id="rId14"/>
    <p:sldId id="570" r:id="rId15"/>
    <p:sldId id="571" r:id="rId16"/>
    <p:sldId id="572" r:id="rId17"/>
    <p:sldId id="573" r:id="rId18"/>
    <p:sldId id="574" r:id="rId19"/>
    <p:sldId id="575" r:id="rId20"/>
    <p:sldId id="576" r:id="rId21"/>
    <p:sldId id="577" r:id="rId22"/>
    <p:sldId id="578" r:id="rId23"/>
    <p:sldId id="579" r:id="rId24"/>
    <p:sldId id="580" r:id="rId25"/>
    <p:sldId id="581" r:id="rId26"/>
    <p:sldId id="582" r:id="rId27"/>
    <p:sldId id="501" r:id="rId28"/>
    <p:sldId id="39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7928"/>
    <a:srgbClr val="457D8D"/>
    <a:srgbClr val="52629D"/>
    <a:srgbClr val="FBB75A"/>
    <a:srgbClr val="E83820"/>
    <a:srgbClr val="71A2D4"/>
    <a:srgbClr val="D8EEFB"/>
    <a:srgbClr val="F9DBDB"/>
    <a:srgbClr val="FFFFFF"/>
    <a:srgbClr val="E6F2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13" autoAdjust="0"/>
    <p:restoredTop sz="95529" autoAdjust="0"/>
  </p:normalViewPr>
  <p:slideViewPr>
    <p:cSldViewPr snapToGrid="0">
      <p:cViewPr varScale="1">
        <p:scale>
          <a:sx n="91" d="100"/>
          <a:sy n="91" d="100"/>
        </p:scale>
        <p:origin x="614" y="67"/>
      </p:cViewPr>
      <p:guideLst>
        <p:guide orient="horz" pos="2160"/>
        <p:guide pos="3840"/>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69" d="100"/>
          <a:sy n="69" d="100"/>
        </p:scale>
        <p:origin x="3082" y="8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56D64-6B32-4CD0-953F-87AF61E4E1AF}" type="datetimeFigureOut">
              <a:rPr lang="zh-TW" altLang="en-US" smtClean="0"/>
              <a:t>2022/9/23</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D729EE-AACF-4AF2-8EC3-AC04A41A787C}" type="slidenum">
              <a:rPr lang="zh-TW" altLang="en-US" smtClean="0"/>
              <a:t>‹#›</a:t>
            </a:fld>
            <a:endParaRPr lang="zh-TW" altLang="en-US"/>
          </a:p>
        </p:txBody>
      </p:sp>
    </p:spTree>
    <p:extLst>
      <p:ext uri="{BB962C8B-B14F-4D97-AF65-F5344CB8AC3E}">
        <p14:creationId xmlns:p14="http://schemas.microsoft.com/office/powerpoint/2010/main" val="115552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Good morning everyone. I am today’s speaker Chia-Ming Liu. My adviser is Liang </a:t>
            </a:r>
            <a:r>
              <a:rPr lang="en-US" altLang="zh-TW" dirty="0" err="1"/>
              <a:t>Chuan</a:t>
            </a:r>
            <a:r>
              <a:rPr lang="en-US" altLang="zh-TW" dirty="0"/>
              <a:t> Lai. Today I will introduce the role of circular RNAs N6 </a:t>
            </a:r>
            <a:r>
              <a:rPr lang="en-US" altLang="zh-TW" dirty="0" err="1"/>
              <a:t>methyladenosine</a:t>
            </a:r>
            <a:r>
              <a:rPr lang="en-US" altLang="zh-TW" dirty="0"/>
              <a:t> modification in cancer. </a:t>
            </a: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a:t>
            </a:fld>
            <a:endParaRPr lang="zh-TW" altLang="en-US"/>
          </a:p>
        </p:txBody>
      </p:sp>
    </p:spTree>
    <p:extLst>
      <p:ext uri="{BB962C8B-B14F-4D97-AF65-F5344CB8AC3E}">
        <p14:creationId xmlns:p14="http://schemas.microsoft.com/office/powerpoint/2010/main" val="241569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10</a:t>
            </a:fld>
            <a:endParaRPr lang="zh-TW" altLang="en-US"/>
          </a:p>
        </p:txBody>
      </p:sp>
    </p:spTree>
    <p:extLst>
      <p:ext uri="{BB962C8B-B14F-4D97-AF65-F5344CB8AC3E}">
        <p14:creationId xmlns:p14="http://schemas.microsoft.com/office/powerpoint/2010/main" val="1143201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11</a:t>
            </a:fld>
            <a:endParaRPr lang="zh-TW" altLang="en-US"/>
          </a:p>
        </p:txBody>
      </p:sp>
    </p:spTree>
    <p:extLst>
      <p:ext uri="{BB962C8B-B14F-4D97-AF65-F5344CB8AC3E}">
        <p14:creationId xmlns:p14="http://schemas.microsoft.com/office/powerpoint/2010/main" val="2220081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12</a:t>
            </a:fld>
            <a:endParaRPr lang="zh-TW" altLang="en-US"/>
          </a:p>
        </p:txBody>
      </p:sp>
    </p:spTree>
    <p:extLst>
      <p:ext uri="{BB962C8B-B14F-4D97-AF65-F5344CB8AC3E}">
        <p14:creationId xmlns:p14="http://schemas.microsoft.com/office/powerpoint/2010/main" val="2542279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13</a:t>
            </a:fld>
            <a:endParaRPr lang="zh-TW" altLang="en-US"/>
          </a:p>
        </p:txBody>
      </p:sp>
    </p:spTree>
    <p:extLst>
      <p:ext uri="{BB962C8B-B14F-4D97-AF65-F5344CB8AC3E}">
        <p14:creationId xmlns:p14="http://schemas.microsoft.com/office/powerpoint/2010/main" val="1427241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14</a:t>
            </a:fld>
            <a:endParaRPr lang="zh-TW" altLang="en-US"/>
          </a:p>
        </p:txBody>
      </p:sp>
    </p:spTree>
    <p:extLst>
      <p:ext uri="{BB962C8B-B14F-4D97-AF65-F5344CB8AC3E}">
        <p14:creationId xmlns:p14="http://schemas.microsoft.com/office/powerpoint/2010/main" val="2714270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15</a:t>
            </a:fld>
            <a:endParaRPr lang="zh-TW" altLang="en-US"/>
          </a:p>
        </p:txBody>
      </p:sp>
    </p:spTree>
    <p:extLst>
      <p:ext uri="{BB962C8B-B14F-4D97-AF65-F5344CB8AC3E}">
        <p14:creationId xmlns:p14="http://schemas.microsoft.com/office/powerpoint/2010/main" val="1792481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16</a:t>
            </a:fld>
            <a:endParaRPr lang="zh-TW" altLang="en-US"/>
          </a:p>
        </p:txBody>
      </p:sp>
    </p:spTree>
    <p:extLst>
      <p:ext uri="{BB962C8B-B14F-4D97-AF65-F5344CB8AC3E}">
        <p14:creationId xmlns:p14="http://schemas.microsoft.com/office/powerpoint/2010/main" val="3031169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17</a:t>
            </a:fld>
            <a:endParaRPr lang="zh-TW" altLang="en-US"/>
          </a:p>
        </p:txBody>
      </p:sp>
    </p:spTree>
    <p:extLst>
      <p:ext uri="{BB962C8B-B14F-4D97-AF65-F5344CB8AC3E}">
        <p14:creationId xmlns:p14="http://schemas.microsoft.com/office/powerpoint/2010/main" val="942598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18</a:t>
            </a:fld>
            <a:endParaRPr lang="zh-TW" altLang="en-US"/>
          </a:p>
        </p:txBody>
      </p:sp>
    </p:spTree>
    <p:extLst>
      <p:ext uri="{BB962C8B-B14F-4D97-AF65-F5344CB8AC3E}">
        <p14:creationId xmlns:p14="http://schemas.microsoft.com/office/powerpoint/2010/main" val="2482645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19</a:t>
            </a:fld>
            <a:endParaRPr lang="zh-TW" altLang="en-US"/>
          </a:p>
        </p:txBody>
      </p:sp>
    </p:spTree>
    <p:extLst>
      <p:ext uri="{BB962C8B-B14F-4D97-AF65-F5344CB8AC3E}">
        <p14:creationId xmlns:p14="http://schemas.microsoft.com/office/powerpoint/2010/main" val="422146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RNA can be classified into two major categories, coding RNA and non-coding RNA. Coding RNA means the RNA which can translate protein or peptide, such as mRNA. Non-coding RNAs contain rRNA, short non-coding RNA, and long non-coding RNA. circRNAs were one of the members of </a:t>
            </a:r>
            <a:r>
              <a:rPr lang="en-US" altLang="zh-TW" dirty="0" err="1"/>
              <a:t>lncRNAs</a:t>
            </a:r>
            <a:r>
              <a:rPr lang="en-US" altLang="zh-TW" dirty="0"/>
              <a:t>.</a:t>
            </a:r>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2</a:t>
            </a:fld>
            <a:endParaRPr lang="zh-TW" altLang="en-US"/>
          </a:p>
        </p:txBody>
      </p:sp>
    </p:spTree>
    <p:extLst>
      <p:ext uri="{BB962C8B-B14F-4D97-AF65-F5344CB8AC3E}">
        <p14:creationId xmlns:p14="http://schemas.microsoft.com/office/powerpoint/2010/main" val="2324090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20</a:t>
            </a:fld>
            <a:endParaRPr lang="zh-TW" altLang="en-US"/>
          </a:p>
        </p:txBody>
      </p:sp>
    </p:spTree>
    <p:extLst>
      <p:ext uri="{BB962C8B-B14F-4D97-AF65-F5344CB8AC3E}">
        <p14:creationId xmlns:p14="http://schemas.microsoft.com/office/powerpoint/2010/main" val="3709186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21</a:t>
            </a:fld>
            <a:endParaRPr lang="zh-TW" altLang="en-US"/>
          </a:p>
        </p:txBody>
      </p:sp>
    </p:spTree>
    <p:extLst>
      <p:ext uri="{BB962C8B-B14F-4D97-AF65-F5344CB8AC3E}">
        <p14:creationId xmlns:p14="http://schemas.microsoft.com/office/powerpoint/2010/main" val="1091675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22</a:t>
            </a:fld>
            <a:endParaRPr lang="zh-TW" altLang="en-US"/>
          </a:p>
        </p:txBody>
      </p:sp>
    </p:spTree>
    <p:extLst>
      <p:ext uri="{BB962C8B-B14F-4D97-AF65-F5344CB8AC3E}">
        <p14:creationId xmlns:p14="http://schemas.microsoft.com/office/powerpoint/2010/main" val="3254296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23</a:t>
            </a:fld>
            <a:endParaRPr lang="zh-TW" altLang="en-US"/>
          </a:p>
        </p:txBody>
      </p:sp>
    </p:spTree>
    <p:extLst>
      <p:ext uri="{BB962C8B-B14F-4D97-AF65-F5344CB8AC3E}">
        <p14:creationId xmlns:p14="http://schemas.microsoft.com/office/powerpoint/2010/main" val="1950710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24</a:t>
            </a:fld>
            <a:endParaRPr lang="zh-TW" altLang="en-US"/>
          </a:p>
        </p:txBody>
      </p:sp>
    </p:spTree>
    <p:extLst>
      <p:ext uri="{BB962C8B-B14F-4D97-AF65-F5344CB8AC3E}">
        <p14:creationId xmlns:p14="http://schemas.microsoft.com/office/powerpoint/2010/main" val="2269564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25</a:t>
            </a:fld>
            <a:endParaRPr lang="zh-TW" altLang="en-US"/>
          </a:p>
        </p:txBody>
      </p:sp>
    </p:spTree>
    <p:extLst>
      <p:ext uri="{BB962C8B-B14F-4D97-AF65-F5344CB8AC3E}">
        <p14:creationId xmlns:p14="http://schemas.microsoft.com/office/powerpoint/2010/main" val="1265728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26</a:t>
            </a:fld>
            <a:endParaRPr lang="zh-TW" altLang="en-US"/>
          </a:p>
        </p:txBody>
      </p:sp>
    </p:spTree>
    <p:extLst>
      <p:ext uri="{BB962C8B-B14F-4D97-AF65-F5344CB8AC3E}">
        <p14:creationId xmlns:p14="http://schemas.microsoft.com/office/powerpoint/2010/main" val="2159417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27</a:t>
            </a:fld>
            <a:endParaRPr lang="zh-TW" altLang="en-US"/>
          </a:p>
        </p:txBody>
      </p:sp>
    </p:spTree>
    <p:extLst>
      <p:ext uri="{BB962C8B-B14F-4D97-AF65-F5344CB8AC3E}">
        <p14:creationId xmlns:p14="http://schemas.microsoft.com/office/powerpoint/2010/main" val="1518598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This is my speech today, thank you for listening.</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28</a:t>
            </a:fld>
            <a:endParaRPr lang="zh-TW" altLang="en-US"/>
          </a:p>
        </p:txBody>
      </p:sp>
    </p:spTree>
    <p:extLst>
      <p:ext uri="{BB962C8B-B14F-4D97-AF65-F5344CB8AC3E}">
        <p14:creationId xmlns:p14="http://schemas.microsoft.com/office/powerpoint/2010/main" val="1557882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Circular RNAs originate from pre-mRNA. Unlike mRNA spliced into a linear form from pre-mRNA, circular RNAs usually become circular because of the intron pairing or RNA binding protein pairing and then undergo a back splicing and become a circular RNAs.</a:t>
            </a:r>
            <a:endParaRPr lang="zh-TW" altLang="en-US" dirty="0"/>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3</a:t>
            </a:fld>
            <a:endParaRPr lang="zh-TW" altLang="en-US"/>
          </a:p>
        </p:txBody>
      </p:sp>
    </p:spTree>
    <p:extLst>
      <p:ext uri="{BB962C8B-B14F-4D97-AF65-F5344CB8AC3E}">
        <p14:creationId xmlns:p14="http://schemas.microsoft.com/office/powerpoint/2010/main" val="2680379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在過去</a:t>
            </a:r>
            <a:r>
              <a:rPr lang="en-US" altLang="zh-TW" dirty="0" err="1"/>
              <a:t>circRNA</a:t>
            </a:r>
            <a:r>
              <a:rPr lang="zh-TW" altLang="en-US" dirty="0"/>
              <a:t>被認為是一種錯誤剪接所產生的垃圾，但在近</a:t>
            </a:r>
            <a:r>
              <a:rPr lang="en-US" altLang="zh-TW" dirty="0"/>
              <a:t>10</a:t>
            </a:r>
            <a:r>
              <a:rPr lang="zh-TW" altLang="en-US" dirty="0"/>
              <a:t>年間非常多篇研究陸續發現</a:t>
            </a:r>
            <a:r>
              <a:rPr lang="en-US" altLang="zh-TW" dirty="0" err="1"/>
              <a:t>circRNA</a:t>
            </a:r>
            <a:r>
              <a:rPr lang="zh-TW" altLang="en-US" dirty="0"/>
              <a:t>獨特的功能，</a:t>
            </a:r>
            <a:r>
              <a:rPr lang="en-US" altLang="zh-TW" dirty="0" err="1"/>
              <a:t>circRNA</a:t>
            </a:r>
            <a:r>
              <a:rPr lang="zh-TW" altLang="en-US" dirty="0"/>
              <a:t>主要的功能可以從位於細胞核還是細胞質來討論。</a:t>
            </a:r>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4</a:t>
            </a:fld>
            <a:endParaRPr lang="zh-TW" altLang="en-US"/>
          </a:p>
        </p:txBody>
      </p:sp>
    </p:spTree>
    <p:extLst>
      <p:ext uri="{BB962C8B-B14F-4D97-AF65-F5344CB8AC3E}">
        <p14:creationId xmlns:p14="http://schemas.microsoft.com/office/powerpoint/2010/main" val="2685507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如果</a:t>
            </a:r>
            <a:r>
              <a:rPr lang="en-US" altLang="zh-TW" dirty="0" err="1"/>
              <a:t>circRNA</a:t>
            </a:r>
            <a:r>
              <a:rPr lang="zh-TW" altLang="en-US" dirty="0"/>
              <a:t>主要位於細胞核的話，那他可能會參與在基因的</a:t>
            </a:r>
            <a:r>
              <a:rPr lang="en-US" altLang="zh-TW" dirty="0"/>
              <a:t>transcription</a:t>
            </a:r>
            <a:r>
              <a:rPr lang="zh-TW" altLang="en-US" dirty="0"/>
              <a:t>和</a:t>
            </a:r>
            <a:r>
              <a:rPr lang="en-US" altLang="zh-TW" dirty="0"/>
              <a:t>pre-mRNA </a:t>
            </a:r>
            <a:r>
              <a:rPr lang="zh-TW" altLang="en-US" dirty="0"/>
              <a:t>的 </a:t>
            </a:r>
            <a:r>
              <a:rPr lang="en-US" altLang="zh-TW" dirty="0" err="1"/>
              <a:t>spilcing</a:t>
            </a:r>
            <a:r>
              <a:rPr lang="zh-TW" altLang="en-US" dirty="0"/>
              <a:t>，也有可能和一些核內的蛋白有</a:t>
            </a:r>
            <a:r>
              <a:rPr lang="en-US" altLang="zh-TW" dirty="0"/>
              <a:t>binding</a:t>
            </a:r>
            <a:r>
              <a:rPr lang="zh-TW" altLang="en-US" dirty="0"/>
              <a:t>的現象並影響該蛋白的功能，也有研究指出</a:t>
            </a:r>
            <a:r>
              <a:rPr lang="en-US" altLang="zh-TW" dirty="0" err="1"/>
              <a:t>circRNA</a:t>
            </a:r>
            <a:r>
              <a:rPr lang="zh-TW" altLang="en-US" dirty="0"/>
              <a:t>可以在細胞核內與一些免疫相關的蛋白結合，進而維持自身造血幹細胞的存活。</a:t>
            </a:r>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5</a:t>
            </a:fld>
            <a:endParaRPr lang="zh-TW" altLang="en-US"/>
          </a:p>
        </p:txBody>
      </p:sp>
    </p:spTree>
    <p:extLst>
      <p:ext uri="{BB962C8B-B14F-4D97-AF65-F5344CB8AC3E}">
        <p14:creationId xmlns:p14="http://schemas.microsoft.com/office/powerpoint/2010/main" val="3385386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如果</a:t>
            </a:r>
            <a:r>
              <a:rPr lang="en-US" altLang="zh-TW" dirty="0" err="1"/>
              <a:t>circRNA</a:t>
            </a:r>
            <a:r>
              <a:rPr lang="zh-TW" altLang="en-US" dirty="0"/>
              <a:t>主要位於細胞質的話，他可能可以和一些先天免疫相關的蛋白結核並抑制先天免疫相關疾病，而也有研究指出</a:t>
            </a:r>
            <a:r>
              <a:rPr lang="en-US" altLang="zh-TW" dirty="0" err="1"/>
              <a:t>circRNA</a:t>
            </a:r>
            <a:r>
              <a:rPr lang="zh-TW" altLang="en-US" dirty="0"/>
              <a:t>參與粒線體</a:t>
            </a:r>
            <a:r>
              <a:rPr lang="en-US" altLang="zh-TW" dirty="0"/>
              <a:t>ROS</a:t>
            </a:r>
            <a:r>
              <a:rPr lang="zh-TW" altLang="en-US" dirty="0"/>
              <a:t>的釋放，進而影響酒精性脂肪肝的纖維化。也有研究指出</a:t>
            </a:r>
            <a:r>
              <a:rPr lang="en-US" altLang="zh-TW" dirty="0" err="1"/>
              <a:t>circRNA</a:t>
            </a:r>
            <a:r>
              <a:rPr lang="zh-TW" altLang="en-US" dirty="0"/>
              <a:t>可以做為</a:t>
            </a:r>
            <a:r>
              <a:rPr lang="en-US" altLang="zh-TW" dirty="0"/>
              <a:t>miRNA Sponge</a:t>
            </a:r>
            <a:r>
              <a:rPr lang="zh-TW" altLang="en-US" dirty="0"/>
              <a:t>的功用，影響</a:t>
            </a:r>
            <a:r>
              <a:rPr lang="en-US" altLang="zh-TW" dirty="0"/>
              <a:t>miRNA</a:t>
            </a:r>
            <a:r>
              <a:rPr lang="zh-TW" altLang="en-US" dirty="0"/>
              <a:t>的功能，同時</a:t>
            </a:r>
            <a:r>
              <a:rPr lang="en-US" altLang="zh-TW" dirty="0" err="1"/>
              <a:t>circRNA</a:t>
            </a:r>
            <a:r>
              <a:rPr lang="zh-TW" altLang="en-US" dirty="0"/>
              <a:t>也能和</a:t>
            </a:r>
            <a:r>
              <a:rPr lang="en-US" altLang="zh-TW" dirty="0"/>
              <a:t>RNA binding protein</a:t>
            </a:r>
            <a:r>
              <a:rPr lang="zh-TW" altLang="en-US" dirty="0"/>
              <a:t>結合，去促進</a:t>
            </a:r>
            <a:r>
              <a:rPr lang="en-US" altLang="zh-TW" dirty="0"/>
              <a:t>mRNA</a:t>
            </a:r>
            <a:r>
              <a:rPr lang="zh-TW" altLang="en-US" dirty="0"/>
              <a:t>的穩定性跟</a:t>
            </a:r>
            <a:r>
              <a:rPr lang="en-US" altLang="zh-TW" dirty="0"/>
              <a:t>translation</a:t>
            </a:r>
            <a:r>
              <a:rPr lang="zh-TW" altLang="en-US" dirty="0"/>
              <a:t>的能力，而因為</a:t>
            </a:r>
            <a:r>
              <a:rPr lang="en-US" altLang="zh-TW" dirty="0" err="1"/>
              <a:t>circRNA</a:t>
            </a:r>
            <a:r>
              <a:rPr lang="zh-TW" altLang="en-US" dirty="0"/>
              <a:t>的序列與他的</a:t>
            </a:r>
            <a:r>
              <a:rPr lang="en-US" altLang="zh-TW" dirty="0"/>
              <a:t>host gene</a:t>
            </a:r>
            <a:r>
              <a:rPr lang="zh-TW" altLang="en-US" dirty="0"/>
              <a:t>相同，因此他也可以和他的</a:t>
            </a:r>
            <a:r>
              <a:rPr lang="en-US" altLang="zh-TW" dirty="0"/>
              <a:t>host gene</a:t>
            </a:r>
            <a:r>
              <a:rPr lang="zh-TW" altLang="en-US" dirty="0"/>
              <a:t>競爭相同的</a:t>
            </a:r>
            <a:r>
              <a:rPr lang="en-US" altLang="zh-TW" dirty="0"/>
              <a:t>RBP</a:t>
            </a:r>
            <a:r>
              <a:rPr lang="zh-TW" altLang="en-US" dirty="0"/>
              <a:t>，並影響</a:t>
            </a:r>
            <a:r>
              <a:rPr lang="en-US" altLang="zh-TW" dirty="0"/>
              <a:t>host gene</a:t>
            </a:r>
            <a:r>
              <a:rPr lang="zh-TW" altLang="en-US" dirty="0"/>
              <a:t>的表現。</a:t>
            </a:r>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6</a:t>
            </a:fld>
            <a:endParaRPr lang="zh-TW" altLang="en-US"/>
          </a:p>
        </p:txBody>
      </p:sp>
    </p:spTree>
    <p:extLst>
      <p:ext uri="{BB962C8B-B14F-4D97-AF65-F5344CB8AC3E}">
        <p14:creationId xmlns:p14="http://schemas.microsoft.com/office/powerpoint/2010/main" val="921344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RNA m6A modification is an epigenetic modification. When methylation occurs at the sixth N position of adenosine, it is what we call m6A. The proteins can methylate RNA called Writer, such as METTL3, METTL14. On the other hand, the proteins can demethylate RNA called Eraser, such as FTO, ALKBH5.</a:t>
            </a:r>
          </a:p>
          <a:p>
            <a:r>
              <a:rPr lang="en-US" altLang="zh-TW" dirty="0"/>
              <a:t>In addition, the proteins can recognize m6A and affect a downstream mechanism called Reader, such as HNRNPL, YTHDC1, YTHDF1, YTHDF2.</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7</a:t>
            </a:fld>
            <a:endParaRPr lang="zh-TW" altLang="en-US"/>
          </a:p>
        </p:txBody>
      </p:sp>
    </p:spTree>
    <p:extLst>
      <p:ext uri="{BB962C8B-B14F-4D97-AF65-F5344CB8AC3E}">
        <p14:creationId xmlns:p14="http://schemas.microsoft.com/office/powerpoint/2010/main" val="1914353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latin typeface="標楷體" panose="03000509000000000000" pitchFamily="65" charset="-120"/>
                <a:ea typeface="標楷體" panose="03000509000000000000" pitchFamily="65" charset="-120"/>
              </a:rPr>
              <a:t>The writer and eraser are mainly involved in methylation modification in the nucleus. They can recognize the m6A motif RRACH and methylate or demethylate the adenosine. However, the Reader has a more diverse function. The Reader can affect RNA splicing and export RNA to the cytoplasm and affect RNA stability and translation ability.</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8</a:t>
            </a:fld>
            <a:endParaRPr lang="zh-TW" altLang="en-US"/>
          </a:p>
        </p:txBody>
      </p:sp>
    </p:spTree>
    <p:extLst>
      <p:ext uri="{BB962C8B-B14F-4D97-AF65-F5344CB8AC3E}">
        <p14:creationId xmlns:p14="http://schemas.microsoft.com/office/powerpoint/2010/main" val="2337645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9</a:t>
            </a:fld>
            <a:endParaRPr lang="zh-TW" altLang="en-US"/>
          </a:p>
        </p:txBody>
      </p:sp>
    </p:spTree>
    <p:extLst>
      <p:ext uri="{BB962C8B-B14F-4D97-AF65-F5344CB8AC3E}">
        <p14:creationId xmlns:p14="http://schemas.microsoft.com/office/powerpoint/2010/main" val="38351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30E18F33-A747-4D20-A42E-B21EA4563173}" type="datetime1">
              <a:rPr lang="zh-TW" altLang="en-US" smtClean="0"/>
              <a:t>2022/9/23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184918903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3EB7ABD-1DE2-4672-9647-8A4D6D3B1A7D}" type="datetime1">
              <a:rPr lang="zh-TW" altLang="en-US" smtClean="0"/>
              <a:t>2022/9/23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389220296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417260C-01AF-4A65-A1CD-4D7321ABD180}" type="datetime1">
              <a:rPr lang="zh-TW" altLang="en-US" smtClean="0"/>
              <a:t>2022/9/23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32025942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F32E934-7777-4639-A20E-FD60C7787605}" type="datetime1">
              <a:rPr lang="zh-TW" altLang="en-US" smtClean="0"/>
              <a:t>2022/9/23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1649651422"/>
      </p:ext>
    </p:extLst>
  </p:cSld>
  <p:clrMapOvr>
    <a:masterClrMapping/>
  </p:clrMapOvr>
  <p:transition>
    <p:fade/>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3538B813-9671-47AB-8668-26963FBB43F4}" type="datetime1">
              <a:rPr lang="zh-TW" altLang="en-US" smtClean="0"/>
              <a:t>2022/9/23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17642820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5F32E934-7777-4639-A20E-FD60C7787605}" type="datetime1">
              <a:rPr lang="zh-TW" altLang="en-US" smtClean="0"/>
              <a:t>2022/9/23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3109512474"/>
      </p:ext>
    </p:extLst>
  </p:cSld>
  <p:clrMapOvr>
    <a:masterClrMapping/>
  </p:clrMapOvr>
  <p:transition>
    <p:fade/>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F32E934-7777-4639-A20E-FD60C7787605}" type="datetime1">
              <a:rPr lang="zh-TW" altLang="en-US" smtClean="0"/>
              <a:t>2022/9/23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2883925912"/>
      </p:ext>
    </p:extLst>
  </p:cSld>
  <p:clrMapOvr>
    <a:masterClrMapping/>
  </p:clrMapOvr>
  <p:transition>
    <p:fade/>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2278DB0-2846-4300-A741-E29C87BA36C9}" type="datetime1">
              <a:rPr lang="zh-TW" altLang="en-US" smtClean="0"/>
              <a:t>2022/9/23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95649370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CF8591-216F-4F76-9989-AC7AB1008C6B}" type="datetime1">
              <a:rPr lang="zh-TW" altLang="en-US" smtClean="0"/>
              <a:t>2022/9/23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56355461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BFB86BE7-582E-4096-9F12-E1F317A2A380}" type="datetime1">
              <a:rPr lang="zh-TW" altLang="en-US" smtClean="0"/>
              <a:t>2022/9/23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24729503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33B2FDAC-D9B8-441C-BBDB-53C781BC6462}" type="datetime1">
              <a:rPr lang="zh-TW" altLang="en-US" smtClean="0"/>
              <a:t>2022/9/23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217423006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2E934-7777-4639-A20E-FD60C7787605}" type="datetime1">
              <a:rPr lang="zh-TW" altLang="en-US" smtClean="0"/>
              <a:t>2022/9/23</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40524244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63ABF6A9-5700-49CA-824F-F91A993B36D6}"/>
              </a:ext>
            </a:extLst>
          </p:cNvPr>
          <p:cNvSpPr/>
          <p:nvPr/>
        </p:nvSpPr>
        <p:spPr>
          <a:xfrm>
            <a:off x="1435605" y="4639111"/>
            <a:ext cx="9343937" cy="2035885"/>
          </a:xfrm>
          <a:prstGeom prst="roundRect">
            <a:avLst>
              <a:gd name="adj" fmla="val 13613"/>
            </a:avLst>
          </a:prstGeom>
          <a:solidFill>
            <a:srgbClr val="E3DF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759549" y="4814130"/>
            <a:ext cx="4696047" cy="1685846"/>
          </a:xfrm>
          <a:prstGeom prst="rect">
            <a:avLst/>
          </a:prstGeom>
          <a:noFill/>
        </p:spPr>
        <p:txBody>
          <a:bodyPr wrap="square" rtlCol="0">
            <a:spAutoFit/>
          </a:bodyPr>
          <a:lstStyle/>
          <a:p>
            <a:pPr algn="ctr">
              <a:lnSpc>
                <a:spcPct val="150000"/>
              </a:lnSpc>
            </a:pPr>
            <a:r>
              <a:rPr lang="en-US" altLang="zh-TW" sz="2400" dirty="0">
                <a:solidFill>
                  <a:srgbClr val="1F1E63"/>
                </a:solidFill>
                <a:latin typeface="Arial" panose="020B0604020202020204" pitchFamily="34" charset="0"/>
                <a:cs typeface="Arial" panose="020B0604020202020204" pitchFamily="34" charset="0"/>
              </a:rPr>
              <a:t>Speaker: Chia-Ming Liu</a:t>
            </a:r>
            <a:r>
              <a:rPr lang="zh-TW" altLang="en-US" sz="2400" dirty="0">
                <a:solidFill>
                  <a:srgbClr val="1F1E63"/>
                </a:solidFill>
                <a:latin typeface="Arial" panose="020B0604020202020204" pitchFamily="34" charset="0"/>
                <a:cs typeface="Arial" panose="020B0604020202020204" pitchFamily="34" charset="0"/>
              </a:rPr>
              <a:t> </a:t>
            </a:r>
            <a:endParaRPr lang="en-US" altLang="zh-TW" sz="2400" dirty="0">
              <a:solidFill>
                <a:srgbClr val="1F1E63"/>
              </a:solidFill>
              <a:latin typeface="Arial" panose="020B0604020202020204" pitchFamily="34" charset="0"/>
              <a:cs typeface="Arial" panose="020B0604020202020204" pitchFamily="34" charset="0"/>
            </a:endParaRPr>
          </a:p>
          <a:p>
            <a:pPr algn="ctr">
              <a:lnSpc>
                <a:spcPct val="150000"/>
              </a:lnSpc>
            </a:pPr>
            <a:r>
              <a:rPr lang="en-US" altLang="zh-TW" sz="2400" dirty="0">
                <a:solidFill>
                  <a:srgbClr val="1F1E63"/>
                </a:solidFill>
                <a:latin typeface="Arial" panose="020B0604020202020204" pitchFamily="34" charset="0"/>
                <a:cs typeface="Arial" panose="020B0604020202020204" pitchFamily="34" charset="0"/>
              </a:rPr>
              <a:t>Advisor: Liang-</a:t>
            </a:r>
            <a:r>
              <a:rPr lang="en-US" altLang="zh-TW" sz="2400" dirty="0" err="1">
                <a:solidFill>
                  <a:srgbClr val="1F1E63"/>
                </a:solidFill>
                <a:latin typeface="Arial" panose="020B0604020202020204" pitchFamily="34" charset="0"/>
                <a:cs typeface="Arial" panose="020B0604020202020204" pitchFamily="34" charset="0"/>
              </a:rPr>
              <a:t>Chuan</a:t>
            </a:r>
            <a:r>
              <a:rPr lang="en-US" altLang="zh-TW" sz="2400" dirty="0">
                <a:solidFill>
                  <a:srgbClr val="1F1E63"/>
                </a:solidFill>
                <a:latin typeface="Arial" panose="020B0604020202020204" pitchFamily="34" charset="0"/>
                <a:cs typeface="Arial" panose="020B0604020202020204" pitchFamily="34" charset="0"/>
              </a:rPr>
              <a:t> Lai, Ph.D.</a:t>
            </a:r>
          </a:p>
          <a:p>
            <a:pPr algn="ctr">
              <a:lnSpc>
                <a:spcPct val="150000"/>
              </a:lnSpc>
            </a:pPr>
            <a:r>
              <a:rPr lang="en-US" altLang="zh-TW" sz="2400" dirty="0">
                <a:solidFill>
                  <a:srgbClr val="1F1E63"/>
                </a:solidFill>
                <a:latin typeface="Arial" panose="020B0604020202020204" pitchFamily="34" charset="0"/>
                <a:cs typeface="Arial" panose="020B0604020202020204" pitchFamily="34" charset="0"/>
              </a:rPr>
              <a:t>Date: Sep. 26</a:t>
            </a:r>
            <a:r>
              <a:rPr lang="en-US" altLang="zh-TW" sz="2400" baseline="30000" dirty="0">
                <a:solidFill>
                  <a:srgbClr val="1F1E63"/>
                </a:solidFill>
                <a:latin typeface="Arial" panose="020B0604020202020204" pitchFamily="34" charset="0"/>
                <a:cs typeface="Arial" panose="020B0604020202020204" pitchFamily="34" charset="0"/>
              </a:rPr>
              <a:t>th</a:t>
            </a:r>
            <a:r>
              <a:rPr lang="en-US" altLang="zh-TW" sz="2400" dirty="0">
                <a:solidFill>
                  <a:srgbClr val="1F1E63"/>
                </a:solidFill>
                <a:latin typeface="Arial" panose="020B0604020202020204" pitchFamily="34" charset="0"/>
                <a:cs typeface="Arial" panose="020B0604020202020204" pitchFamily="34" charset="0"/>
              </a:rPr>
              <a:t>, 2022</a:t>
            </a:r>
            <a:endParaRPr lang="zh-TW" altLang="en-US" sz="2400" dirty="0">
              <a:solidFill>
                <a:srgbClr val="1F1E63"/>
              </a:solidFill>
              <a:latin typeface="Arial" panose="020B0604020202020204" pitchFamily="34" charset="0"/>
              <a:cs typeface="Arial" panose="020B0604020202020204" pitchFamily="34" charset="0"/>
            </a:endParaRPr>
          </a:p>
        </p:txBody>
      </p:sp>
      <p:pic>
        <p:nvPicPr>
          <p:cNvPr id="4" name="圖片 3">
            <a:extLst>
              <a:ext uri="{FF2B5EF4-FFF2-40B4-BE49-F238E27FC236}">
                <a16:creationId xmlns:a16="http://schemas.microsoft.com/office/drawing/2014/main" id="{B61AFF12-971D-4E8E-A55B-B47B6D589865}"/>
              </a:ext>
            </a:extLst>
          </p:cNvPr>
          <p:cNvPicPr>
            <a:picLocks noChangeAspect="1"/>
          </p:cNvPicPr>
          <p:nvPr/>
        </p:nvPicPr>
        <p:blipFill>
          <a:blip r:embed="rId3"/>
          <a:stretch>
            <a:fillRect/>
          </a:stretch>
        </p:blipFill>
        <p:spPr>
          <a:xfrm>
            <a:off x="1632140" y="317716"/>
            <a:ext cx="8613261" cy="4062090"/>
          </a:xfrm>
          <a:prstGeom prst="rect">
            <a:avLst/>
          </a:prstGeom>
        </p:spPr>
      </p:pic>
    </p:spTree>
    <p:extLst>
      <p:ext uri="{BB962C8B-B14F-4D97-AF65-F5344CB8AC3E}">
        <p14:creationId xmlns:p14="http://schemas.microsoft.com/office/powerpoint/2010/main" val="336495009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10</a:t>
            </a:fld>
            <a:endParaRPr lang="zh-TW" altLang="en-US"/>
          </a:p>
        </p:txBody>
      </p:sp>
      <p:pic>
        <p:nvPicPr>
          <p:cNvPr id="9" name="圖片 8">
            <a:extLst>
              <a:ext uri="{FF2B5EF4-FFF2-40B4-BE49-F238E27FC236}">
                <a16:creationId xmlns:a16="http://schemas.microsoft.com/office/drawing/2014/main" id="{EF16C9BA-3BB3-488E-A08D-CB631386A2B2}"/>
              </a:ext>
            </a:extLst>
          </p:cNvPr>
          <p:cNvPicPr>
            <a:picLocks noChangeAspect="1"/>
          </p:cNvPicPr>
          <p:nvPr/>
        </p:nvPicPr>
        <p:blipFill>
          <a:blip r:embed="rId3"/>
          <a:stretch>
            <a:fillRect/>
          </a:stretch>
        </p:blipFill>
        <p:spPr>
          <a:xfrm>
            <a:off x="260740" y="1739353"/>
            <a:ext cx="2584115" cy="3354715"/>
          </a:xfrm>
          <a:prstGeom prst="rect">
            <a:avLst/>
          </a:prstGeom>
        </p:spPr>
      </p:pic>
      <p:pic>
        <p:nvPicPr>
          <p:cNvPr id="10" name="圖片 9">
            <a:extLst>
              <a:ext uri="{FF2B5EF4-FFF2-40B4-BE49-F238E27FC236}">
                <a16:creationId xmlns:a16="http://schemas.microsoft.com/office/drawing/2014/main" id="{0C198EDD-5871-4A49-BDF3-22297EFF2ABA}"/>
              </a:ext>
            </a:extLst>
          </p:cNvPr>
          <p:cNvPicPr>
            <a:picLocks noChangeAspect="1"/>
          </p:cNvPicPr>
          <p:nvPr/>
        </p:nvPicPr>
        <p:blipFill>
          <a:blip r:embed="rId4"/>
          <a:stretch>
            <a:fillRect/>
          </a:stretch>
        </p:blipFill>
        <p:spPr>
          <a:xfrm>
            <a:off x="2949720" y="1523535"/>
            <a:ext cx="2985882" cy="3810929"/>
          </a:xfrm>
          <a:prstGeom prst="rect">
            <a:avLst/>
          </a:prstGeom>
        </p:spPr>
      </p:pic>
      <p:pic>
        <p:nvPicPr>
          <p:cNvPr id="11" name="圖片 10">
            <a:extLst>
              <a:ext uri="{FF2B5EF4-FFF2-40B4-BE49-F238E27FC236}">
                <a16:creationId xmlns:a16="http://schemas.microsoft.com/office/drawing/2014/main" id="{EC06E897-04CD-47E0-B77B-2098300BE5E2}"/>
              </a:ext>
            </a:extLst>
          </p:cNvPr>
          <p:cNvPicPr>
            <a:picLocks noChangeAspect="1"/>
          </p:cNvPicPr>
          <p:nvPr/>
        </p:nvPicPr>
        <p:blipFill>
          <a:blip r:embed="rId5"/>
          <a:stretch>
            <a:fillRect/>
          </a:stretch>
        </p:blipFill>
        <p:spPr>
          <a:xfrm>
            <a:off x="5994151" y="1751643"/>
            <a:ext cx="2836090" cy="3684328"/>
          </a:xfrm>
          <a:prstGeom prst="rect">
            <a:avLst/>
          </a:prstGeom>
        </p:spPr>
      </p:pic>
      <p:pic>
        <p:nvPicPr>
          <p:cNvPr id="13" name="圖片 12">
            <a:extLst>
              <a:ext uri="{FF2B5EF4-FFF2-40B4-BE49-F238E27FC236}">
                <a16:creationId xmlns:a16="http://schemas.microsoft.com/office/drawing/2014/main" id="{7F4E1048-F829-4085-B99F-D4C92FAD4617}"/>
              </a:ext>
            </a:extLst>
          </p:cNvPr>
          <p:cNvPicPr>
            <a:picLocks noChangeAspect="1"/>
          </p:cNvPicPr>
          <p:nvPr/>
        </p:nvPicPr>
        <p:blipFill>
          <a:blip r:embed="rId6"/>
          <a:stretch>
            <a:fillRect/>
          </a:stretch>
        </p:blipFill>
        <p:spPr>
          <a:xfrm>
            <a:off x="9039970" y="1420065"/>
            <a:ext cx="3152030" cy="4063716"/>
          </a:xfrm>
          <a:prstGeom prst="rect">
            <a:avLst/>
          </a:prstGeom>
        </p:spPr>
      </p:pic>
      <p:sp>
        <p:nvSpPr>
          <p:cNvPr id="12" name="文字方塊 11">
            <a:extLst>
              <a:ext uri="{FF2B5EF4-FFF2-40B4-BE49-F238E27FC236}">
                <a16:creationId xmlns:a16="http://schemas.microsoft.com/office/drawing/2014/main" id="{EC4BCC23-64A0-40EE-82E1-71EE5A66B3CE}"/>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is highly expressed in CRC</a:t>
            </a:r>
            <a:endParaRPr lang="zh-TW" altLang="en-US" sz="2400" dirty="0"/>
          </a:p>
        </p:txBody>
      </p:sp>
      <p:grpSp>
        <p:nvGrpSpPr>
          <p:cNvPr id="14" name="群組 13">
            <a:extLst>
              <a:ext uri="{FF2B5EF4-FFF2-40B4-BE49-F238E27FC236}">
                <a16:creationId xmlns:a16="http://schemas.microsoft.com/office/drawing/2014/main" id="{CB3A4C25-8C80-480B-B198-2E4E5A001E9E}"/>
              </a:ext>
            </a:extLst>
          </p:cNvPr>
          <p:cNvGrpSpPr/>
          <p:nvPr/>
        </p:nvGrpSpPr>
        <p:grpSpPr>
          <a:xfrm>
            <a:off x="0" y="0"/>
            <a:ext cx="1440000" cy="540000"/>
            <a:chOff x="1486249" y="1822052"/>
            <a:chExt cx="1794295" cy="511612"/>
          </a:xfrm>
        </p:grpSpPr>
        <p:sp>
          <p:nvSpPr>
            <p:cNvPr id="15" name="矩形 14">
              <a:extLst>
                <a:ext uri="{FF2B5EF4-FFF2-40B4-BE49-F238E27FC236}">
                  <a16:creationId xmlns:a16="http://schemas.microsoft.com/office/drawing/2014/main" id="{67F6374E-6787-4E44-850B-0CDF5590772A}"/>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2CF80149-7608-46A5-ABB0-4877F47F38DD}"/>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22291189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11</a:t>
            </a:fld>
            <a:endParaRPr lang="zh-TW" altLang="en-US"/>
          </a:p>
        </p:txBody>
      </p:sp>
      <p:pic>
        <p:nvPicPr>
          <p:cNvPr id="2" name="圖片 1">
            <a:extLst>
              <a:ext uri="{FF2B5EF4-FFF2-40B4-BE49-F238E27FC236}">
                <a16:creationId xmlns:a16="http://schemas.microsoft.com/office/drawing/2014/main" id="{6DFC020F-36CC-4768-AEAF-9FB166D6412D}"/>
              </a:ext>
            </a:extLst>
          </p:cNvPr>
          <p:cNvPicPr>
            <a:picLocks noChangeAspect="1"/>
          </p:cNvPicPr>
          <p:nvPr/>
        </p:nvPicPr>
        <p:blipFill>
          <a:blip r:embed="rId3"/>
          <a:stretch>
            <a:fillRect/>
          </a:stretch>
        </p:blipFill>
        <p:spPr>
          <a:xfrm>
            <a:off x="173624" y="2239010"/>
            <a:ext cx="3734825" cy="3226685"/>
          </a:xfrm>
          <a:prstGeom prst="rect">
            <a:avLst/>
          </a:prstGeom>
        </p:spPr>
      </p:pic>
      <p:pic>
        <p:nvPicPr>
          <p:cNvPr id="3" name="圖片 2">
            <a:extLst>
              <a:ext uri="{FF2B5EF4-FFF2-40B4-BE49-F238E27FC236}">
                <a16:creationId xmlns:a16="http://schemas.microsoft.com/office/drawing/2014/main" id="{B854AE53-83C7-449E-B396-3450964781B2}"/>
              </a:ext>
            </a:extLst>
          </p:cNvPr>
          <p:cNvPicPr>
            <a:picLocks noChangeAspect="1"/>
          </p:cNvPicPr>
          <p:nvPr/>
        </p:nvPicPr>
        <p:blipFill>
          <a:blip r:embed="rId4"/>
          <a:stretch>
            <a:fillRect/>
          </a:stretch>
        </p:blipFill>
        <p:spPr>
          <a:xfrm>
            <a:off x="4040860" y="2204750"/>
            <a:ext cx="3855627" cy="3260945"/>
          </a:xfrm>
          <a:prstGeom prst="rect">
            <a:avLst/>
          </a:prstGeom>
        </p:spPr>
      </p:pic>
      <p:pic>
        <p:nvPicPr>
          <p:cNvPr id="4" name="圖片 3">
            <a:extLst>
              <a:ext uri="{FF2B5EF4-FFF2-40B4-BE49-F238E27FC236}">
                <a16:creationId xmlns:a16="http://schemas.microsoft.com/office/drawing/2014/main" id="{096039DD-2D5A-4EBA-A915-4CE62135BF2E}"/>
              </a:ext>
            </a:extLst>
          </p:cNvPr>
          <p:cNvPicPr>
            <a:picLocks noChangeAspect="1"/>
          </p:cNvPicPr>
          <p:nvPr/>
        </p:nvPicPr>
        <p:blipFill>
          <a:blip r:embed="rId5"/>
          <a:stretch>
            <a:fillRect/>
          </a:stretch>
        </p:blipFill>
        <p:spPr>
          <a:xfrm>
            <a:off x="8203254" y="2369183"/>
            <a:ext cx="3487458" cy="3056020"/>
          </a:xfrm>
          <a:prstGeom prst="rect">
            <a:avLst/>
          </a:prstGeom>
        </p:spPr>
      </p:pic>
      <p:sp>
        <p:nvSpPr>
          <p:cNvPr id="9" name="文字方塊 8">
            <a:extLst>
              <a:ext uri="{FF2B5EF4-FFF2-40B4-BE49-F238E27FC236}">
                <a16:creationId xmlns:a16="http://schemas.microsoft.com/office/drawing/2014/main" id="{88E35BC4-DDA1-4130-96A1-A643DB516A77}"/>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is highly expressed in CRC</a:t>
            </a:r>
            <a:endParaRPr lang="zh-TW" altLang="en-US" sz="2400" dirty="0"/>
          </a:p>
        </p:txBody>
      </p:sp>
      <p:grpSp>
        <p:nvGrpSpPr>
          <p:cNvPr id="10" name="群組 9">
            <a:extLst>
              <a:ext uri="{FF2B5EF4-FFF2-40B4-BE49-F238E27FC236}">
                <a16:creationId xmlns:a16="http://schemas.microsoft.com/office/drawing/2014/main" id="{C783EF60-FE26-4D95-9DBB-7A69D47D0CDC}"/>
              </a:ext>
            </a:extLst>
          </p:cNvPr>
          <p:cNvGrpSpPr/>
          <p:nvPr/>
        </p:nvGrpSpPr>
        <p:grpSpPr>
          <a:xfrm>
            <a:off x="0" y="0"/>
            <a:ext cx="1440000" cy="540000"/>
            <a:chOff x="1486249" y="1822052"/>
            <a:chExt cx="1794295" cy="511612"/>
          </a:xfrm>
        </p:grpSpPr>
        <p:sp>
          <p:nvSpPr>
            <p:cNvPr id="11" name="矩形 10">
              <a:extLst>
                <a:ext uri="{FF2B5EF4-FFF2-40B4-BE49-F238E27FC236}">
                  <a16:creationId xmlns:a16="http://schemas.microsoft.com/office/drawing/2014/main" id="{A206A2B7-7CBA-44A4-9C77-316828F8207B}"/>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2B450120-A6E2-41EF-A7F3-A16E991C1691}"/>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5" name="文字方塊 4">
            <a:extLst>
              <a:ext uri="{FF2B5EF4-FFF2-40B4-BE49-F238E27FC236}">
                <a16:creationId xmlns:a16="http://schemas.microsoft.com/office/drawing/2014/main" id="{B93903F1-F2DF-416B-B294-796DE21142F2}"/>
              </a:ext>
            </a:extLst>
          </p:cNvPr>
          <p:cNvSpPr txBox="1"/>
          <p:nvPr/>
        </p:nvSpPr>
        <p:spPr>
          <a:xfrm>
            <a:off x="1439998" y="1051135"/>
            <a:ext cx="1736373" cy="923330"/>
          </a:xfrm>
          <a:prstGeom prst="rect">
            <a:avLst/>
          </a:prstGeom>
          <a:noFill/>
        </p:spPr>
        <p:txBody>
          <a:bodyPr wrap="none" rtlCol="0">
            <a:spAutoFit/>
          </a:bodyPr>
          <a:lstStyle/>
          <a:p>
            <a:pPr algn="ctr"/>
            <a:r>
              <a:rPr lang="en-US" altLang="zh-TW" dirty="0"/>
              <a:t>Tumors</a:t>
            </a:r>
          </a:p>
          <a:p>
            <a:pPr algn="ctr"/>
            <a:r>
              <a:rPr lang="en-US" altLang="zh-TW" dirty="0"/>
              <a:t> vs </a:t>
            </a:r>
          </a:p>
          <a:p>
            <a:pPr algn="ctr"/>
            <a:r>
              <a:rPr lang="en-US" altLang="zh-TW" dirty="0"/>
              <a:t>Adjacent tumor</a:t>
            </a:r>
            <a:endParaRPr lang="zh-TW" altLang="en-US" dirty="0"/>
          </a:p>
        </p:txBody>
      </p:sp>
      <p:sp>
        <p:nvSpPr>
          <p:cNvPr id="14" name="文字方塊 13">
            <a:extLst>
              <a:ext uri="{FF2B5EF4-FFF2-40B4-BE49-F238E27FC236}">
                <a16:creationId xmlns:a16="http://schemas.microsoft.com/office/drawing/2014/main" id="{0B07D784-06DC-451B-A246-502C08C555E2}"/>
              </a:ext>
            </a:extLst>
          </p:cNvPr>
          <p:cNvSpPr txBox="1"/>
          <p:nvPr/>
        </p:nvSpPr>
        <p:spPr>
          <a:xfrm>
            <a:off x="5784131" y="1098420"/>
            <a:ext cx="966931" cy="923330"/>
          </a:xfrm>
          <a:prstGeom prst="rect">
            <a:avLst/>
          </a:prstGeom>
          <a:noFill/>
        </p:spPr>
        <p:txBody>
          <a:bodyPr wrap="none" rtlCol="0">
            <a:spAutoFit/>
          </a:bodyPr>
          <a:lstStyle/>
          <a:p>
            <a:pPr algn="ctr"/>
            <a:r>
              <a:rPr lang="en-US" altLang="zh-TW" dirty="0"/>
              <a:t>CRC</a:t>
            </a:r>
          </a:p>
          <a:p>
            <a:pPr algn="ctr"/>
            <a:r>
              <a:rPr lang="en-US" altLang="zh-TW" dirty="0"/>
              <a:t> vs </a:t>
            </a:r>
          </a:p>
          <a:p>
            <a:pPr algn="ctr"/>
            <a:r>
              <a:rPr lang="en-US" altLang="zh-TW" dirty="0"/>
              <a:t>Healthy</a:t>
            </a:r>
            <a:endParaRPr lang="zh-TW" altLang="en-US" dirty="0"/>
          </a:p>
        </p:txBody>
      </p:sp>
      <p:sp>
        <p:nvSpPr>
          <p:cNvPr id="15" name="文字方塊 14">
            <a:extLst>
              <a:ext uri="{FF2B5EF4-FFF2-40B4-BE49-F238E27FC236}">
                <a16:creationId xmlns:a16="http://schemas.microsoft.com/office/drawing/2014/main" id="{84979909-97AC-4C2B-A61D-4CAD426FC347}"/>
              </a:ext>
            </a:extLst>
          </p:cNvPr>
          <p:cNvSpPr txBox="1"/>
          <p:nvPr/>
        </p:nvSpPr>
        <p:spPr>
          <a:xfrm>
            <a:off x="9431909" y="1167514"/>
            <a:ext cx="1685077" cy="923330"/>
          </a:xfrm>
          <a:prstGeom prst="rect">
            <a:avLst/>
          </a:prstGeom>
          <a:noFill/>
        </p:spPr>
        <p:txBody>
          <a:bodyPr wrap="none" rtlCol="0">
            <a:spAutoFit/>
          </a:bodyPr>
          <a:lstStyle/>
          <a:p>
            <a:pPr algn="ctr"/>
            <a:r>
              <a:rPr lang="en-US" altLang="zh-TW" dirty="0"/>
              <a:t>Pre-operation</a:t>
            </a:r>
          </a:p>
          <a:p>
            <a:pPr algn="ctr"/>
            <a:r>
              <a:rPr lang="en-US" altLang="zh-TW" dirty="0"/>
              <a:t>vs</a:t>
            </a:r>
          </a:p>
          <a:p>
            <a:pPr algn="ctr"/>
            <a:r>
              <a:rPr lang="en-US" altLang="zh-TW" dirty="0"/>
              <a:t>Post-operation</a:t>
            </a:r>
            <a:endParaRPr lang="zh-TW" altLang="en-US" dirty="0"/>
          </a:p>
        </p:txBody>
      </p:sp>
    </p:spTree>
    <p:extLst>
      <p:ext uri="{BB962C8B-B14F-4D97-AF65-F5344CB8AC3E}">
        <p14:creationId xmlns:p14="http://schemas.microsoft.com/office/powerpoint/2010/main" val="84272866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12</a:t>
            </a:fld>
            <a:endParaRPr lang="zh-TW" altLang="en-US"/>
          </a:p>
        </p:txBody>
      </p:sp>
      <p:pic>
        <p:nvPicPr>
          <p:cNvPr id="3" name="圖片 2">
            <a:extLst>
              <a:ext uri="{FF2B5EF4-FFF2-40B4-BE49-F238E27FC236}">
                <a16:creationId xmlns:a16="http://schemas.microsoft.com/office/drawing/2014/main" id="{63F5E360-230A-4223-A34F-5D78BC0F0ECA}"/>
              </a:ext>
            </a:extLst>
          </p:cNvPr>
          <p:cNvPicPr>
            <a:picLocks noChangeAspect="1"/>
          </p:cNvPicPr>
          <p:nvPr/>
        </p:nvPicPr>
        <p:blipFill>
          <a:blip r:embed="rId3"/>
          <a:stretch>
            <a:fillRect/>
          </a:stretch>
        </p:blipFill>
        <p:spPr>
          <a:xfrm>
            <a:off x="1486879" y="666382"/>
            <a:ext cx="4609121" cy="6093939"/>
          </a:xfrm>
          <a:prstGeom prst="rect">
            <a:avLst/>
          </a:prstGeom>
        </p:spPr>
      </p:pic>
      <p:pic>
        <p:nvPicPr>
          <p:cNvPr id="4" name="圖片 3">
            <a:extLst>
              <a:ext uri="{FF2B5EF4-FFF2-40B4-BE49-F238E27FC236}">
                <a16:creationId xmlns:a16="http://schemas.microsoft.com/office/drawing/2014/main" id="{7164824D-8039-4B37-9F23-8CF0F7DA85FA}"/>
              </a:ext>
            </a:extLst>
          </p:cNvPr>
          <p:cNvPicPr>
            <a:picLocks noChangeAspect="1"/>
          </p:cNvPicPr>
          <p:nvPr/>
        </p:nvPicPr>
        <p:blipFill>
          <a:blip r:embed="rId4"/>
          <a:stretch>
            <a:fillRect/>
          </a:stretch>
        </p:blipFill>
        <p:spPr>
          <a:xfrm>
            <a:off x="6654047" y="1423465"/>
            <a:ext cx="4483693" cy="1146709"/>
          </a:xfrm>
          <a:prstGeom prst="rect">
            <a:avLst/>
          </a:prstGeom>
        </p:spPr>
      </p:pic>
      <p:pic>
        <p:nvPicPr>
          <p:cNvPr id="5" name="圖片 4">
            <a:extLst>
              <a:ext uri="{FF2B5EF4-FFF2-40B4-BE49-F238E27FC236}">
                <a16:creationId xmlns:a16="http://schemas.microsoft.com/office/drawing/2014/main" id="{98734342-7DB1-442E-AFB9-B6FEFBBE2102}"/>
              </a:ext>
            </a:extLst>
          </p:cNvPr>
          <p:cNvPicPr>
            <a:picLocks noChangeAspect="1"/>
          </p:cNvPicPr>
          <p:nvPr/>
        </p:nvPicPr>
        <p:blipFill>
          <a:blip r:embed="rId5"/>
          <a:stretch>
            <a:fillRect/>
          </a:stretch>
        </p:blipFill>
        <p:spPr>
          <a:xfrm>
            <a:off x="6672229" y="2721919"/>
            <a:ext cx="4465512" cy="2970958"/>
          </a:xfrm>
          <a:prstGeom prst="rect">
            <a:avLst/>
          </a:prstGeom>
        </p:spPr>
      </p:pic>
      <p:grpSp>
        <p:nvGrpSpPr>
          <p:cNvPr id="9" name="群組 8">
            <a:extLst>
              <a:ext uri="{FF2B5EF4-FFF2-40B4-BE49-F238E27FC236}">
                <a16:creationId xmlns:a16="http://schemas.microsoft.com/office/drawing/2014/main" id="{CA27537F-94EB-4742-880D-267FC7986DD5}"/>
              </a:ext>
            </a:extLst>
          </p:cNvPr>
          <p:cNvGrpSpPr/>
          <p:nvPr/>
        </p:nvGrpSpPr>
        <p:grpSpPr>
          <a:xfrm>
            <a:off x="0" y="0"/>
            <a:ext cx="1440000" cy="540000"/>
            <a:chOff x="1486249" y="1822052"/>
            <a:chExt cx="1794295" cy="511612"/>
          </a:xfrm>
        </p:grpSpPr>
        <p:sp>
          <p:nvSpPr>
            <p:cNvPr id="10" name="矩形 9">
              <a:extLst>
                <a:ext uri="{FF2B5EF4-FFF2-40B4-BE49-F238E27FC236}">
                  <a16:creationId xmlns:a16="http://schemas.microsoft.com/office/drawing/2014/main" id="{5E89F763-044F-4C71-9FC8-D0D674201252}"/>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D422FBD7-4028-4808-8E44-141E30020C8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207809618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13</a:t>
            </a:fld>
            <a:endParaRPr lang="zh-TW" altLang="en-US"/>
          </a:p>
        </p:txBody>
      </p:sp>
      <p:pic>
        <p:nvPicPr>
          <p:cNvPr id="2" name="圖片 1">
            <a:extLst>
              <a:ext uri="{FF2B5EF4-FFF2-40B4-BE49-F238E27FC236}">
                <a16:creationId xmlns:a16="http://schemas.microsoft.com/office/drawing/2014/main" id="{F7908EA9-D6C8-484B-9A38-F9D828AB52DE}"/>
              </a:ext>
            </a:extLst>
          </p:cNvPr>
          <p:cNvPicPr>
            <a:picLocks noChangeAspect="1"/>
          </p:cNvPicPr>
          <p:nvPr/>
        </p:nvPicPr>
        <p:blipFill>
          <a:blip r:embed="rId3"/>
          <a:stretch>
            <a:fillRect/>
          </a:stretch>
        </p:blipFill>
        <p:spPr>
          <a:xfrm>
            <a:off x="1154582" y="983235"/>
            <a:ext cx="4680155" cy="2358339"/>
          </a:xfrm>
          <a:prstGeom prst="rect">
            <a:avLst/>
          </a:prstGeom>
        </p:spPr>
      </p:pic>
      <p:pic>
        <p:nvPicPr>
          <p:cNvPr id="3" name="圖片 2">
            <a:extLst>
              <a:ext uri="{FF2B5EF4-FFF2-40B4-BE49-F238E27FC236}">
                <a16:creationId xmlns:a16="http://schemas.microsoft.com/office/drawing/2014/main" id="{098840A5-36E6-47D8-9140-C2A115322FB8}"/>
              </a:ext>
            </a:extLst>
          </p:cNvPr>
          <p:cNvPicPr>
            <a:picLocks noChangeAspect="1"/>
          </p:cNvPicPr>
          <p:nvPr/>
        </p:nvPicPr>
        <p:blipFill>
          <a:blip r:embed="rId4"/>
          <a:stretch>
            <a:fillRect/>
          </a:stretch>
        </p:blipFill>
        <p:spPr>
          <a:xfrm>
            <a:off x="1981202" y="3516427"/>
            <a:ext cx="2743199" cy="3269847"/>
          </a:xfrm>
          <a:prstGeom prst="rect">
            <a:avLst/>
          </a:prstGeom>
        </p:spPr>
      </p:pic>
      <p:pic>
        <p:nvPicPr>
          <p:cNvPr id="4" name="圖片 3">
            <a:extLst>
              <a:ext uri="{FF2B5EF4-FFF2-40B4-BE49-F238E27FC236}">
                <a16:creationId xmlns:a16="http://schemas.microsoft.com/office/drawing/2014/main" id="{1C6AF365-7CFC-416B-ABA7-CF15B8550015}"/>
              </a:ext>
            </a:extLst>
          </p:cNvPr>
          <p:cNvPicPr>
            <a:picLocks noChangeAspect="1"/>
          </p:cNvPicPr>
          <p:nvPr/>
        </p:nvPicPr>
        <p:blipFill>
          <a:blip r:embed="rId5"/>
          <a:stretch>
            <a:fillRect/>
          </a:stretch>
        </p:blipFill>
        <p:spPr>
          <a:xfrm>
            <a:off x="6357264" y="906523"/>
            <a:ext cx="4168861" cy="2938122"/>
          </a:xfrm>
          <a:prstGeom prst="rect">
            <a:avLst/>
          </a:prstGeom>
        </p:spPr>
      </p:pic>
      <p:pic>
        <p:nvPicPr>
          <p:cNvPr id="5" name="圖片 4">
            <a:extLst>
              <a:ext uri="{FF2B5EF4-FFF2-40B4-BE49-F238E27FC236}">
                <a16:creationId xmlns:a16="http://schemas.microsoft.com/office/drawing/2014/main" id="{3930D914-2631-4A9B-941E-376411852FE5}"/>
              </a:ext>
            </a:extLst>
          </p:cNvPr>
          <p:cNvPicPr>
            <a:picLocks noChangeAspect="1"/>
          </p:cNvPicPr>
          <p:nvPr/>
        </p:nvPicPr>
        <p:blipFill>
          <a:blip r:embed="rId6"/>
          <a:stretch>
            <a:fillRect/>
          </a:stretch>
        </p:blipFill>
        <p:spPr>
          <a:xfrm>
            <a:off x="6649674" y="4280515"/>
            <a:ext cx="3725674" cy="2358339"/>
          </a:xfrm>
          <a:prstGeom prst="rect">
            <a:avLst/>
          </a:prstGeom>
        </p:spPr>
      </p:pic>
      <p:sp>
        <p:nvSpPr>
          <p:cNvPr id="10" name="文字方塊 9">
            <a:extLst>
              <a:ext uri="{FF2B5EF4-FFF2-40B4-BE49-F238E27FC236}">
                <a16:creationId xmlns:a16="http://schemas.microsoft.com/office/drawing/2014/main" id="{36171537-0A86-4E08-9DA9-3F43D4F2D164}"/>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Characterization of </a:t>
            </a:r>
            <a:r>
              <a:rPr lang="en-US" altLang="zh-TW" sz="2400" b="1" i="1" dirty="0">
                <a:latin typeface="Arial" panose="020B0604020202020204" pitchFamily="34" charset="0"/>
                <a:cs typeface="Arial" panose="020B0604020202020204" pitchFamily="34" charset="0"/>
              </a:rPr>
              <a:t>CircALG1</a:t>
            </a:r>
            <a:endParaRPr lang="zh-TW" altLang="en-US" sz="2400" dirty="0"/>
          </a:p>
        </p:txBody>
      </p:sp>
      <p:grpSp>
        <p:nvGrpSpPr>
          <p:cNvPr id="11" name="群組 10">
            <a:extLst>
              <a:ext uri="{FF2B5EF4-FFF2-40B4-BE49-F238E27FC236}">
                <a16:creationId xmlns:a16="http://schemas.microsoft.com/office/drawing/2014/main" id="{821C17BB-C365-4C73-8DE5-7D1BA3C05AC8}"/>
              </a:ext>
            </a:extLst>
          </p:cNvPr>
          <p:cNvGrpSpPr/>
          <p:nvPr/>
        </p:nvGrpSpPr>
        <p:grpSpPr>
          <a:xfrm>
            <a:off x="0" y="0"/>
            <a:ext cx="1440000" cy="540000"/>
            <a:chOff x="1486249" y="1822052"/>
            <a:chExt cx="1794295" cy="511612"/>
          </a:xfrm>
        </p:grpSpPr>
        <p:sp>
          <p:nvSpPr>
            <p:cNvPr id="12" name="矩形 11">
              <a:extLst>
                <a:ext uri="{FF2B5EF4-FFF2-40B4-BE49-F238E27FC236}">
                  <a16:creationId xmlns:a16="http://schemas.microsoft.com/office/drawing/2014/main" id="{E4E41A13-34B8-4884-BAF2-3D36A03D2C97}"/>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69DFF406-94E9-4FE7-895F-2C15E39BBE37}"/>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139596677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14</a:t>
            </a:fld>
            <a:endParaRPr lang="zh-TW" altLang="en-US"/>
          </a:p>
        </p:txBody>
      </p:sp>
      <p:pic>
        <p:nvPicPr>
          <p:cNvPr id="6" name="圖片 5">
            <a:extLst>
              <a:ext uri="{FF2B5EF4-FFF2-40B4-BE49-F238E27FC236}">
                <a16:creationId xmlns:a16="http://schemas.microsoft.com/office/drawing/2014/main" id="{186E91D2-38B2-466E-9C3E-73B905815D35}"/>
              </a:ext>
            </a:extLst>
          </p:cNvPr>
          <p:cNvPicPr>
            <a:picLocks noChangeAspect="1"/>
          </p:cNvPicPr>
          <p:nvPr/>
        </p:nvPicPr>
        <p:blipFill>
          <a:blip r:embed="rId3"/>
          <a:stretch>
            <a:fillRect/>
          </a:stretch>
        </p:blipFill>
        <p:spPr>
          <a:xfrm>
            <a:off x="1058125" y="2113936"/>
            <a:ext cx="4472183" cy="2910348"/>
          </a:xfrm>
          <a:prstGeom prst="rect">
            <a:avLst/>
          </a:prstGeom>
        </p:spPr>
      </p:pic>
      <p:pic>
        <p:nvPicPr>
          <p:cNvPr id="2" name="圖片 1">
            <a:extLst>
              <a:ext uri="{FF2B5EF4-FFF2-40B4-BE49-F238E27FC236}">
                <a16:creationId xmlns:a16="http://schemas.microsoft.com/office/drawing/2014/main" id="{6B89A9AB-5409-4F59-B4D6-9BADBC043CEF}"/>
              </a:ext>
            </a:extLst>
          </p:cNvPr>
          <p:cNvPicPr>
            <a:picLocks noChangeAspect="1"/>
          </p:cNvPicPr>
          <p:nvPr/>
        </p:nvPicPr>
        <p:blipFill>
          <a:blip r:embed="rId4"/>
          <a:stretch>
            <a:fillRect/>
          </a:stretch>
        </p:blipFill>
        <p:spPr>
          <a:xfrm>
            <a:off x="6096000" y="648929"/>
            <a:ext cx="4939444" cy="6100916"/>
          </a:xfrm>
          <a:prstGeom prst="rect">
            <a:avLst/>
          </a:prstGeom>
        </p:spPr>
      </p:pic>
      <p:sp>
        <p:nvSpPr>
          <p:cNvPr id="8" name="文字方塊 7">
            <a:extLst>
              <a:ext uri="{FF2B5EF4-FFF2-40B4-BE49-F238E27FC236}">
                <a16:creationId xmlns:a16="http://schemas.microsoft.com/office/drawing/2014/main" id="{7EF3044F-767B-405A-8C57-919110E44410}"/>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Characterization of </a:t>
            </a:r>
            <a:r>
              <a:rPr lang="en-US" altLang="zh-TW" sz="2400" b="1" i="1" dirty="0">
                <a:latin typeface="Arial" panose="020B0604020202020204" pitchFamily="34" charset="0"/>
                <a:cs typeface="Arial" panose="020B0604020202020204" pitchFamily="34" charset="0"/>
              </a:rPr>
              <a:t>CircALG1</a:t>
            </a:r>
            <a:endParaRPr lang="zh-TW" altLang="en-US" sz="2400" dirty="0"/>
          </a:p>
        </p:txBody>
      </p:sp>
      <p:grpSp>
        <p:nvGrpSpPr>
          <p:cNvPr id="9" name="群組 8">
            <a:extLst>
              <a:ext uri="{FF2B5EF4-FFF2-40B4-BE49-F238E27FC236}">
                <a16:creationId xmlns:a16="http://schemas.microsoft.com/office/drawing/2014/main" id="{AA7E7A1E-E7AE-4F69-A59B-18718D7B9A10}"/>
              </a:ext>
            </a:extLst>
          </p:cNvPr>
          <p:cNvGrpSpPr/>
          <p:nvPr/>
        </p:nvGrpSpPr>
        <p:grpSpPr>
          <a:xfrm>
            <a:off x="0" y="0"/>
            <a:ext cx="1440000" cy="540000"/>
            <a:chOff x="1486249" y="1822052"/>
            <a:chExt cx="1794295" cy="511612"/>
          </a:xfrm>
        </p:grpSpPr>
        <p:sp>
          <p:nvSpPr>
            <p:cNvPr id="10" name="矩形 9">
              <a:extLst>
                <a:ext uri="{FF2B5EF4-FFF2-40B4-BE49-F238E27FC236}">
                  <a16:creationId xmlns:a16="http://schemas.microsoft.com/office/drawing/2014/main" id="{E26C6A56-4474-42AA-BF03-422E84D367E2}"/>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F5B787B4-94DE-4812-8243-A1497CC308BF}"/>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19631439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15</a:t>
            </a:fld>
            <a:endParaRPr lang="zh-TW" altLang="en-US"/>
          </a:p>
        </p:txBody>
      </p:sp>
      <p:pic>
        <p:nvPicPr>
          <p:cNvPr id="2" name="圖片 1">
            <a:extLst>
              <a:ext uri="{FF2B5EF4-FFF2-40B4-BE49-F238E27FC236}">
                <a16:creationId xmlns:a16="http://schemas.microsoft.com/office/drawing/2014/main" id="{35D6BA5F-E44F-4C0C-9EA4-F721FA632386}"/>
              </a:ext>
            </a:extLst>
          </p:cNvPr>
          <p:cNvPicPr>
            <a:picLocks noChangeAspect="1"/>
          </p:cNvPicPr>
          <p:nvPr/>
        </p:nvPicPr>
        <p:blipFill>
          <a:blip r:embed="rId3"/>
          <a:stretch>
            <a:fillRect/>
          </a:stretch>
        </p:blipFill>
        <p:spPr>
          <a:xfrm>
            <a:off x="943574" y="796421"/>
            <a:ext cx="4832760" cy="3264302"/>
          </a:xfrm>
          <a:prstGeom prst="rect">
            <a:avLst/>
          </a:prstGeom>
        </p:spPr>
      </p:pic>
      <p:pic>
        <p:nvPicPr>
          <p:cNvPr id="3" name="圖片 2">
            <a:extLst>
              <a:ext uri="{FF2B5EF4-FFF2-40B4-BE49-F238E27FC236}">
                <a16:creationId xmlns:a16="http://schemas.microsoft.com/office/drawing/2014/main" id="{A6CE8B68-48AB-4010-B7D6-3852206FCF1F}"/>
              </a:ext>
            </a:extLst>
          </p:cNvPr>
          <p:cNvPicPr>
            <a:picLocks noChangeAspect="1"/>
          </p:cNvPicPr>
          <p:nvPr/>
        </p:nvPicPr>
        <p:blipFill>
          <a:blip r:embed="rId4"/>
          <a:stretch>
            <a:fillRect/>
          </a:stretch>
        </p:blipFill>
        <p:spPr>
          <a:xfrm>
            <a:off x="2272526" y="4317144"/>
            <a:ext cx="2797268" cy="2419021"/>
          </a:xfrm>
          <a:prstGeom prst="rect">
            <a:avLst/>
          </a:prstGeom>
        </p:spPr>
      </p:pic>
      <p:pic>
        <p:nvPicPr>
          <p:cNvPr id="4" name="圖片 3">
            <a:extLst>
              <a:ext uri="{FF2B5EF4-FFF2-40B4-BE49-F238E27FC236}">
                <a16:creationId xmlns:a16="http://schemas.microsoft.com/office/drawing/2014/main" id="{65BA2550-3FEA-4B0F-9CD5-070D52305339}"/>
              </a:ext>
            </a:extLst>
          </p:cNvPr>
          <p:cNvPicPr>
            <a:picLocks noChangeAspect="1"/>
          </p:cNvPicPr>
          <p:nvPr/>
        </p:nvPicPr>
        <p:blipFill>
          <a:blip r:embed="rId5"/>
          <a:stretch>
            <a:fillRect/>
          </a:stretch>
        </p:blipFill>
        <p:spPr>
          <a:xfrm>
            <a:off x="5968180" y="820371"/>
            <a:ext cx="4975123" cy="3216401"/>
          </a:xfrm>
          <a:prstGeom prst="rect">
            <a:avLst/>
          </a:prstGeom>
        </p:spPr>
      </p:pic>
      <p:pic>
        <p:nvPicPr>
          <p:cNvPr id="5" name="圖片 4">
            <a:extLst>
              <a:ext uri="{FF2B5EF4-FFF2-40B4-BE49-F238E27FC236}">
                <a16:creationId xmlns:a16="http://schemas.microsoft.com/office/drawing/2014/main" id="{E439ECE2-C864-4F4C-B4FC-BA5E6968F22C}"/>
              </a:ext>
            </a:extLst>
          </p:cNvPr>
          <p:cNvPicPr>
            <a:picLocks noChangeAspect="1"/>
          </p:cNvPicPr>
          <p:nvPr/>
        </p:nvPicPr>
        <p:blipFill>
          <a:blip r:embed="rId6"/>
          <a:stretch>
            <a:fillRect/>
          </a:stretch>
        </p:blipFill>
        <p:spPr>
          <a:xfrm>
            <a:off x="7631128" y="4230683"/>
            <a:ext cx="2395581" cy="2591941"/>
          </a:xfrm>
          <a:prstGeom prst="rect">
            <a:avLst/>
          </a:prstGeom>
        </p:spPr>
      </p:pic>
      <p:sp>
        <p:nvSpPr>
          <p:cNvPr id="10" name="文字方塊 9">
            <a:extLst>
              <a:ext uri="{FF2B5EF4-FFF2-40B4-BE49-F238E27FC236}">
                <a16:creationId xmlns:a16="http://schemas.microsoft.com/office/drawing/2014/main" id="{301F129D-84F9-40F9-898A-590E61152C8E}"/>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i="1" dirty="0">
                <a:latin typeface="Arial" panose="020B0604020202020204" pitchFamily="34" charset="0"/>
                <a:cs typeface="Arial" panose="020B0604020202020204" pitchFamily="34" charset="0"/>
              </a:rPr>
              <a:t>CircALG1 </a:t>
            </a:r>
            <a:r>
              <a:rPr lang="en-US" altLang="zh-TW" sz="2400" b="1" dirty="0">
                <a:latin typeface="Arial" panose="020B0604020202020204" pitchFamily="34" charset="0"/>
                <a:cs typeface="Arial" panose="020B0604020202020204" pitchFamily="34" charset="0"/>
              </a:rPr>
              <a:t>promoted CRC metastasis </a:t>
            </a:r>
            <a:r>
              <a:rPr lang="en-US" altLang="zh-TW" sz="2400" b="1" i="1" dirty="0">
                <a:latin typeface="Arial" panose="020B0604020202020204" pitchFamily="34" charset="0"/>
                <a:cs typeface="Arial" panose="020B0604020202020204" pitchFamily="34" charset="0"/>
              </a:rPr>
              <a:t>in vitro</a:t>
            </a:r>
            <a:endParaRPr lang="zh-TW" altLang="en-US" sz="2400" i="1" dirty="0"/>
          </a:p>
        </p:txBody>
      </p:sp>
      <p:grpSp>
        <p:nvGrpSpPr>
          <p:cNvPr id="11" name="群組 10">
            <a:extLst>
              <a:ext uri="{FF2B5EF4-FFF2-40B4-BE49-F238E27FC236}">
                <a16:creationId xmlns:a16="http://schemas.microsoft.com/office/drawing/2014/main" id="{A91239CD-CA2E-4453-959A-7BF9543F1FD1}"/>
              </a:ext>
            </a:extLst>
          </p:cNvPr>
          <p:cNvGrpSpPr/>
          <p:nvPr/>
        </p:nvGrpSpPr>
        <p:grpSpPr>
          <a:xfrm>
            <a:off x="0" y="0"/>
            <a:ext cx="1440000" cy="540000"/>
            <a:chOff x="1486249" y="1822052"/>
            <a:chExt cx="1794295" cy="511612"/>
          </a:xfrm>
        </p:grpSpPr>
        <p:sp>
          <p:nvSpPr>
            <p:cNvPr id="12" name="矩形 11">
              <a:extLst>
                <a:ext uri="{FF2B5EF4-FFF2-40B4-BE49-F238E27FC236}">
                  <a16:creationId xmlns:a16="http://schemas.microsoft.com/office/drawing/2014/main" id="{EFDF3931-6F0F-4A6B-B7B9-800B7F9E1276}"/>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261D2F79-97D9-46E8-8B67-52633E46941A}"/>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134234445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16</a:t>
            </a:fld>
            <a:endParaRPr lang="zh-TW" altLang="en-US"/>
          </a:p>
        </p:txBody>
      </p:sp>
      <p:pic>
        <p:nvPicPr>
          <p:cNvPr id="2" name="圖片 1">
            <a:extLst>
              <a:ext uri="{FF2B5EF4-FFF2-40B4-BE49-F238E27FC236}">
                <a16:creationId xmlns:a16="http://schemas.microsoft.com/office/drawing/2014/main" id="{1A2EA4D6-45CE-4757-875D-E8DB7B919877}"/>
              </a:ext>
            </a:extLst>
          </p:cNvPr>
          <p:cNvPicPr>
            <a:picLocks noChangeAspect="1"/>
          </p:cNvPicPr>
          <p:nvPr/>
        </p:nvPicPr>
        <p:blipFill>
          <a:blip r:embed="rId3"/>
          <a:stretch>
            <a:fillRect/>
          </a:stretch>
        </p:blipFill>
        <p:spPr>
          <a:xfrm>
            <a:off x="118955" y="1347020"/>
            <a:ext cx="2548756" cy="4807308"/>
          </a:xfrm>
          <a:prstGeom prst="rect">
            <a:avLst/>
          </a:prstGeom>
        </p:spPr>
      </p:pic>
      <p:pic>
        <p:nvPicPr>
          <p:cNvPr id="3" name="圖片 2">
            <a:extLst>
              <a:ext uri="{FF2B5EF4-FFF2-40B4-BE49-F238E27FC236}">
                <a16:creationId xmlns:a16="http://schemas.microsoft.com/office/drawing/2014/main" id="{E3C5E19F-BA70-4FF1-BB5B-F8CACC4216BE}"/>
              </a:ext>
            </a:extLst>
          </p:cNvPr>
          <p:cNvPicPr>
            <a:picLocks noChangeAspect="1"/>
          </p:cNvPicPr>
          <p:nvPr/>
        </p:nvPicPr>
        <p:blipFill>
          <a:blip r:embed="rId4"/>
          <a:stretch>
            <a:fillRect/>
          </a:stretch>
        </p:blipFill>
        <p:spPr>
          <a:xfrm>
            <a:off x="2667711" y="1254280"/>
            <a:ext cx="3547776" cy="4895797"/>
          </a:xfrm>
          <a:prstGeom prst="rect">
            <a:avLst/>
          </a:prstGeom>
        </p:spPr>
      </p:pic>
      <p:pic>
        <p:nvPicPr>
          <p:cNvPr id="4" name="圖片 3">
            <a:extLst>
              <a:ext uri="{FF2B5EF4-FFF2-40B4-BE49-F238E27FC236}">
                <a16:creationId xmlns:a16="http://schemas.microsoft.com/office/drawing/2014/main" id="{D09B899A-E0E7-4D0B-8E9E-20226E8AE658}"/>
              </a:ext>
            </a:extLst>
          </p:cNvPr>
          <p:cNvPicPr>
            <a:picLocks noChangeAspect="1"/>
          </p:cNvPicPr>
          <p:nvPr/>
        </p:nvPicPr>
        <p:blipFill>
          <a:blip r:embed="rId5"/>
          <a:stretch>
            <a:fillRect/>
          </a:stretch>
        </p:blipFill>
        <p:spPr>
          <a:xfrm>
            <a:off x="6297052" y="1347019"/>
            <a:ext cx="3471775" cy="4803058"/>
          </a:xfrm>
          <a:prstGeom prst="rect">
            <a:avLst/>
          </a:prstGeom>
        </p:spPr>
      </p:pic>
      <p:pic>
        <p:nvPicPr>
          <p:cNvPr id="5" name="圖片 4">
            <a:extLst>
              <a:ext uri="{FF2B5EF4-FFF2-40B4-BE49-F238E27FC236}">
                <a16:creationId xmlns:a16="http://schemas.microsoft.com/office/drawing/2014/main" id="{E8540C17-63E1-44F8-A5E2-875520D68138}"/>
              </a:ext>
            </a:extLst>
          </p:cNvPr>
          <p:cNvPicPr>
            <a:picLocks noChangeAspect="1"/>
          </p:cNvPicPr>
          <p:nvPr/>
        </p:nvPicPr>
        <p:blipFill>
          <a:blip r:embed="rId6"/>
          <a:stretch>
            <a:fillRect/>
          </a:stretch>
        </p:blipFill>
        <p:spPr>
          <a:xfrm>
            <a:off x="9826662" y="1787923"/>
            <a:ext cx="2344955" cy="2046657"/>
          </a:xfrm>
          <a:prstGeom prst="rect">
            <a:avLst/>
          </a:prstGeom>
        </p:spPr>
      </p:pic>
      <p:pic>
        <p:nvPicPr>
          <p:cNvPr id="6" name="圖片 5">
            <a:extLst>
              <a:ext uri="{FF2B5EF4-FFF2-40B4-BE49-F238E27FC236}">
                <a16:creationId xmlns:a16="http://schemas.microsoft.com/office/drawing/2014/main" id="{74F7D5DC-67A1-4DEB-9844-DD3CEABB32EF}"/>
              </a:ext>
            </a:extLst>
          </p:cNvPr>
          <p:cNvPicPr>
            <a:picLocks noChangeAspect="1"/>
          </p:cNvPicPr>
          <p:nvPr/>
        </p:nvPicPr>
        <p:blipFill>
          <a:blip r:embed="rId7"/>
          <a:stretch>
            <a:fillRect/>
          </a:stretch>
        </p:blipFill>
        <p:spPr>
          <a:xfrm>
            <a:off x="9826662" y="4177377"/>
            <a:ext cx="2351226" cy="1938287"/>
          </a:xfrm>
          <a:prstGeom prst="rect">
            <a:avLst/>
          </a:prstGeom>
        </p:spPr>
      </p:pic>
      <p:sp>
        <p:nvSpPr>
          <p:cNvPr id="11" name="文字方塊 10">
            <a:extLst>
              <a:ext uri="{FF2B5EF4-FFF2-40B4-BE49-F238E27FC236}">
                <a16:creationId xmlns:a16="http://schemas.microsoft.com/office/drawing/2014/main" id="{6DC5D93A-267D-4AC3-9404-0FB013AE21C3}"/>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i="1" dirty="0">
                <a:latin typeface="Arial" panose="020B0604020202020204" pitchFamily="34" charset="0"/>
                <a:cs typeface="Arial" panose="020B0604020202020204" pitchFamily="34" charset="0"/>
              </a:rPr>
              <a:t>CircALG1 </a:t>
            </a:r>
            <a:r>
              <a:rPr lang="en-US" altLang="zh-TW" sz="2400" b="1" dirty="0">
                <a:latin typeface="Arial" panose="020B0604020202020204" pitchFamily="34" charset="0"/>
                <a:cs typeface="Arial" panose="020B0604020202020204" pitchFamily="34" charset="0"/>
              </a:rPr>
              <a:t>promoted CRC metastasis </a:t>
            </a:r>
            <a:r>
              <a:rPr lang="en-US" altLang="zh-TW" sz="2400" b="1" i="1" dirty="0">
                <a:latin typeface="Arial" panose="020B0604020202020204" pitchFamily="34" charset="0"/>
                <a:cs typeface="Arial" panose="020B0604020202020204" pitchFamily="34" charset="0"/>
              </a:rPr>
              <a:t>in vivo</a:t>
            </a:r>
            <a:endParaRPr lang="zh-TW" altLang="en-US" sz="2400" i="1" dirty="0"/>
          </a:p>
        </p:txBody>
      </p:sp>
      <p:grpSp>
        <p:nvGrpSpPr>
          <p:cNvPr id="15" name="群組 14">
            <a:extLst>
              <a:ext uri="{FF2B5EF4-FFF2-40B4-BE49-F238E27FC236}">
                <a16:creationId xmlns:a16="http://schemas.microsoft.com/office/drawing/2014/main" id="{34027C82-8EFB-49AD-839F-ED02036E48F9}"/>
              </a:ext>
            </a:extLst>
          </p:cNvPr>
          <p:cNvGrpSpPr/>
          <p:nvPr/>
        </p:nvGrpSpPr>
        <p:grpSpPr>
          <a:xfrm>
            <a:off x="0" y="0"/>
            <a:ext cx="1440000" cy="540000"/>
            <a:chOff x="1486249" y="1822052"/>
            <a:chExt cx="1794295" cy="511612"/>
          </a:xfrm>
        </p:grpSpPr>
        <p:sp>
          <p:nvSpPr>
            <p:cNvPr id="16" name="矩形 15">
              <a:extLst>
                <a:ext uri="{FF2B5EF4-FFF2-40B4-BE49-F238E27FC236}">
                  <a16:creationId xmlns:a16="http://schemas.microsoft.com/office/drawing/2014/main" id="{2D92B21A-A966-4BC6-97C7-AE6B3ED13EB0}"/>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81130FEA-2F45-421A-9A43-02CBA26E8001}"/>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36285614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17</a:t>
            </a:fld>
            <a:endParaRPr lang="zh-TW" altLang="en-US"/>
          </a:p>
        </p:txBody>
      </p:sp>
      <p:pic>
        <p:nvPicPr>
          <p:cNvPr id="2" name="圖片 1">
            <a:extLst>
              <a:ext uri="{FF2B5EF4-FFF2-40B4-BE49-F238E27FC236}">
                <a16:creationId xmlns:a16="http://schemas.microsoft.com/office/drawing/2014/main" id="{8BE169B6-840D-4DF5-9A46-D61EC29B699F}"/>
              </a:ext>
            </a:extLst>
          </p:cNvPr>
          <p:cNvPicPr>
            <a:picLocks noChangeAspect="1"/>
          </p:cNvPicPr>
          <p:nvPr/>
        </p:nvPicPr>
        <p:blipFill>
          <a:blip r:embed="rId3"/>
          <a:stretch>
            <a:fillRect/>
          </a:stretch>
        </p:blipFill>
        <p:spPr>
          <a:xfrm>
            <a:off x="19994" y="1362660"/>
            <a:ext cx="2764468" cy="5130215"/>
          </a:xfrm>
          <a:prstGeom prst="rect">
            <a:avLst/>
          </a:prstGeom>
        </p:spPr>
      </p:pic>
      <p:pic>
        <p:nvPicPr>
          <p:cNvPr id="3" name="圖片 2">
            <a:extLst>
              <a:ext uri="{FF2B5EF4-FFF2-40B4-BE49-F238E27FC236}">
                <a16:creationId xmlns:a16="http://schemas.microsoft.com/office/drawing/2014/main" id="{4E0CCC9B-04AA-481D-B26C-F531C4A2BE0C}"/>
              </a:ext>
            </a:extLst>
          </p:cNvPr>
          <p:cNvPicPr>
            <a:picLocks noChangeAspect="1"/>
          </p:cNvPicPr>
          <p:nvPr/>
        </p:nvPicPr>
        <p:blipFill>
          <a:blip r:embed="rId4"/>
          <a:stretch>
            <a:fillRect/>
          </a:stretch>
        </p:blipFill>
        <p:spPr>
          <a:xfrm>
            <a:off x="2901571" y="1264338"/>
            <a:ext cx="3598605" cy="4938868"/>
          </a:xfrm>
          <a:prstGeom prst="rect">
            <a:avLst/>
          </a:prstGeom>
        </p:spPr>
      </p:pic>
      <p:pic>
        <p:nvPicPr>
          <p:cNvPr id="4" name="圖片 3">
            <a:extLst>
              <a:ext uri="{FF2B5EF4-FFF2-40B4-BE49-F238E27FC236}">
                <a16:creationId xmlns:a16="http://schemas.microsoft.com/office/drawing/2014/main" id="{3F5FA6B7-A757-4510-B203-F98DF02F26C0}"/>
              </a:ext>
            </a:extLst>
          </p:cNvPr>
          <p:cNvPicPr>
            <a:picLocks noChangeAspect="1"/>
          </p:cNvPicPr>
          <p:nvPr/>
        </p:nvPicPr>
        <p:blipFill>
          <a:blip r:embed="rId5"/>
          <a:stretch>
            <a:fillRect/>
          </a:stretch>
        </p:blipFill>
        <p:spPr>
          <a:xfrm>
            <a:off x="6513207" y="1232302"/>
            <a:ext cx="3598606" cy="5002940"/>
          </a:xfrm>
          <a:prstGeom prst="rect">
            <a:avLst/>
          </a:prstGeom>
        </p:spPr>
      </p:pic>
      <p:pic>
        <p:nvPicPr>
          <p:cNvPr id="5" name="圖片 4">
            <a:extLst>
              <a:ext uri="{FF2B5EF4-FFF2-40B4-BE49-F238E27FC236}">
                <a16:creationId xmlns:a16="http://schemas.microsoft.com/office/drawing/2014/main" id="{C9629CE4-17C3-405D-B137-419B5D55F453}"/>
              </a:ext>
            </a:extLst>
          </p:cNvPr>
          <p:cNvPicPr>
            <a:picLocks noChangeAspect="1"/>
          </p:cNvPicPr>
          <p:nvPr/>
        </p:nvPicPr>
        <p:blipFill>
          <a:blip r:embed="rId6"/>
          <a:stretch>
            <a:fillRect/>
          </a:stretch>
        </p:blipFill>
        <p:spPr>
          <a:xfrm>
            <a:off x="10167081" y="1769806"/>
            <a:ext cx="2000810" cy="2330446"/>
          </a:xfrm>
          <a:prstGeom prst="rect">
            <a:avLst/>
          </a:prstGeom>
        </p:spPr>
      </p:pic>
      <p:pic>
        <p:nvPicPr>
          <p:cNvPr id="6" name="圖片 5">
            <a:extLst>
              <a:ext uri="{FF2B5EF4-FFF2-40B4-BE49-F238E27FC236}">
                <a16:creationId xmlns:a16="http://schemas.microsoft.com/office/drawing/2014/main" id="{1047531C-DBC5-4A0A-9DF9-8CDE9F717A83}"/>
              </a:ext>
            </a:extLst>
          </p:cNvPr>
          <p:cNvPicPr>
            <a:picLocks noChangeAspect="1"/>
          </p:cNvPicPr>
          <p:nvPr/>
        </p:nvPicPr>
        <p:blipFill>
          <a:blip r:embed="rId7"/>
          <a:stretch>
            <a:fillRect/>
          </a:stretch>
        </p:blipFill>
        <p:spPr>
          <a:xfrm>
            <a:off x="10177877" y="4296353"/>
            <a:ext cx="1990014" cy="2215298"/>
          </a:xfrm>
          <a:prstGeom prst="rect">
            <a:avLst/>
          </a:prstGeom>
        </p:spPr>
      </p:pic>
      <p:sp>
        <p:nvSpPr>
          <p:cNvPr id="11" name="文字方塊 10">
            <a:extLst>
              <a:ext uri="{FF2B5EF4-FFF2-40B4-BE49-F238E27FC236}">
                <a16:creationId xmlns:a16="http://schemas.microsoft.com/office/drawing/2014/main" id="{F16845F6-7B5C-43DE-8A5A-F8F08475DF74}"/>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i="1" dirty="0">
                <a:latin typeface="Arial" panose="020B0604020202020204" pitchFamily="34" charset="0"/>
                <a:cs typeface="Arial" panose="020B0604020202020204" pitchFamily="34" charset="0"/>
              </a:rPr>
              <a:t>CircALG1 </a:t>
            </a:r>
            <a:r>
              <a:rPr lang="en-US" altLang="zh-TW" sz="2400" b="1" dirty="0">
                <a:latin typeface="Arial" panose="020B0604020202020204" pitchFamily="34" charset="0"/>
                <a:cs typeface="Arial" panose="020B0604020202020204" pitchFamily="34" charset="0"/>
              </a:rPr>
              <a:t>promoted CRC metastasis </a:t>
            </a:r>
            <a:r>
              <a:rPr lang="en-US" altLang="zh-TW" sz="2400" b="1" i="1" dirty="0">
                <a:latin typeface="Arial" panose="020B0604020202020204" pitchFamily="34" charset="0"/>
                <a:cs typeface="Arial" panose="020B0604020202020204" pitchFamily="34" charset="0"/>
              </a:rPr>
              <a:t>in vivo</a:t>
            </a:r>
            <a:endParaRPr lang="zh-TW" altLang="en-US" sz="2400" i="1" dirty="0"/>
          </a:p>
        </p:txBody>
      </p:sp>
      <p:grpSp>
        <p:nvGrpSpPr>
          <p:cNvPr id="12" name="群組 11">
            <a:extLst>
              <a:ext uri="{FF2B5EF4-FFF2-40B4-BE49-F238E27FC236}">
                <a16:creationId xmlns:a16="http://schemas.microsoft.com/office/drawing/2014/main" id="{90FCED7A-1416-4215-9201-1556DA7452C1}"/>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7AB17955-6E40-4958-8C57-B37B76D2933E}"/>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2C7EB97B-3867-46E8-A2D0-3462D37C011E}"/>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364077933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18</a:t>
            </a:fld>
            <a:endParaRPr lang="zh-TW" altLang="en-US"/>
          </a:p>
        </p:txBody>
      </p:sp>
      <p:pic>
        <p:nvPicPr>
          <p:cNvPr id="2" name="圖片 1">
            <a:extLst>
              <a:ext uri="{FF2B5EF4-FFF2-40B4-BE49-F238E27FC236}">
                <a16:creationId xmlns:a16="http://schemas.microsoft.com/office/drawing/2014/main" id="{2FDDB5EB-AF5C-44D3-A909-EAFA5FB99073}"/>
              </a:ext>
            </a:extLst>
          </p:cNvPr>
          <p:cNvPicPr>
            <a:picLocks noChangeAspect="1"/>
          </p:cNvPicPr>
          <p:nvPr/>
        </p:nvPicPr>
        <p:blipFill rotWithShape="1">
          <a:blip r:embed="rId3"/>
          <a:srcRect b="10926"/>
          <a:stretch/>
        </p:blipFill>
        <p:spPr>
          <a:xfrm>
            <a:off x="2725277" y="1159007"/>
            <a:ext cx="2282831" cy="2492053"/>
          </a:xfrm>
          <a:prstGeom prst="rect">
            <a:avLst/>
          </a:prstGeom>
        </p:spPr>
      </p:pic>
      <p:pic>
        <p:nvPicPr>
          <p:cNvPr id="3" name="圖片 2">
            <a:extLst>
              <a:ext uri="{FF2B5EF4-FFF2-40B4-BE49-F238E27FC236}">
                <a16:creationId xmlns:a16="http://schemas.microsoft.com/office/drawing/2014/main" id="{D3CD6B31-AB02-40BC-ABD1-04B1E41A6260}"/>
              </a:ext>
            </a:extLst>
          </p:cNvPr>
          <p:cNvPicPr>
            <a:picLocks noChangeAspect="1"/>
          </p:cNvPicPr>
          <p:nvPr/>
        </p:nvPicPr>
        <p:blipFill>
          <a:blip r:embed="rId4"/>
          <a:stretch>
            <a:fillRect/>
          </a:stretch>
        </p:blipFill>
        <p:spPr>
          <a:xfrm>
            <a:off x="1334890" y="3901110"/>
            <a:ext cx="4501451" cy="2690437"/>
          </a:xfrm>
          <a:prstGeom prst="rect">
            <a:avLst/>
          </a:prstGeom>
        </p:spPr>
      </p:pic>
      <p:pic>
        <p:nvPicPr>
          <p:cNvPr id="4" name="圖片 3">
            <a:extLst>
              <a:ext uri="{FF2B5EF4-FFF2-40B4-BE49-F238E27FC236}">
                <a16:creationId xmlns:a16="http://schemas.microsoft.com/office/drawing/2014/main" id="{FF179B41-B1F3-483A-8A47-BE62A888209D}"/>
              </a:ext>
            </a:extLst>
          </p:cNvPr>
          <p:cNvPicPr>
            <a:picLocks noChangeAspect="1"/>
          </p:cNvPicPr>
          <p:nvPr/>
        </p:nvPicPr>
        <p:blipFill>
          <a:blip r:embed="rId5"/>
          <a:stretch>
            <a:fillRect/>
          </a:stretch>
        </p:blipFill>
        <p:spPr>
          <a:xfrm>
            <a:off x="6896219" y="1011634"/>
            <a:ext cx="2792791" cy="3105583"/>
          </a:xfrm>
          <a:prstGeom prst="rect">
            <a:avLst/>
          </a:prstGeom>
        </p:spPr>
      </p:pic>
      <p:pic>
        <p:nvPicPr>
          <p:cNvPr id="5" name="圖片 4">
            <a:extLst>
              <a:ext uri="{FF2B5EF4-FFF2-40B4-BE49-F238E27FC236}">
                <a16:creationId xmlns:a16="http://schemas.microsoft.com/office/drawing/2014/main" id="{70E111D3-941C-4FA3-BE12-0B394EF668CD}"/>
              </a:ext>
            </a:extLst>
          </p:cNvPr>
          <p:cNvPicPr>
            <a:picLocks noChangeAspect="1"/>
          </p:cNvPicPr>
          <p:nvPr/>
        </p:nvPicPr>
        <p:blipFill rotWithShape="1">
          <a:blip r:embed="rId6"/>
          <a:srcRect b="8993"/>
          <a:stretch/>
        </p:blipFill>
        <p:spPr>
          <a:xfrm>
            <a:off x="6355661" y="4276796"/>
            <a:ext cx="3873910" cy="2472334"/>
          </a:xfrm>
          <a:prstGeom prst="rect">
            <a:avLst/>
          </a:prstGeom>
        </p:spPr>
      </p:pic>
      <p:sp>
        <p:nvSpPr>
          <p:cNvPr id="10" name="文字方塊 9">
            <a:extLst>
              <a:ext uri="{FF2B5EF4-FFF2-40B4-BE49-F238E27FC236}">
                <a16:creationId xmlns:a16="http://schemas.microsoft.com/office/drawing/2014/main" id="{7BE94983-AC2D-4BEA-B8C3-F91902D862BE}"/>
              </a:ext>
            </a:extLst>
          </p:cNvPr>
          <p:cNvSpPr txBox="1"/>
          <p:nvPr/>
        </p:nvSpPr>
        <p:spPr>
          <a:xfrm>
            <a:off x="-1" y="21562"/>
            <a:ext cx="12192000" cy="461665"/>
          </a:xfrm>
          <a:prstGeom prst="rect">
            <a:avLst/>
          </a:prstGeom>
          <a:noFill/>
        </p:spPr>
        <p:txBody>
          <a:bodyPr wrap="square" rtlCol="0">
            <a:spAutoFit/>
          </a:bodyPr>
          <a:lstStyle/>
          <a:p>
            <a:pPr algn="ctr"/>
            <a:r>
              <a:rPr lang="en-US" altLang="zh-TW" sz="2400" b="1" dirty="0"/>
              <a:t>The m</a:t>
            </a:r>
            <a:r>
              <a:rPr lang="en-US" altLang="zh-TW" sz="2400" b="1" baseline="30000" dirty="0"/>
              <a:t>6</a:t>
            </a:r>
            <a:r>
              <a:rPr lang="en-US" altLang="zh-TW" sz="2400" b="1" dirty="0"/>
              <a:t>A modification of </a:t>
            </a:r>
            <a:r>
              <a:rPr lang="en-US" altLang="zh-TW" sz="2400" b="1" i="1" dirty="0"/>
              <a:t>circALG1</a:t>
            </a:r>
            <a:r>
              <a:rPr lang="en-US" altLang="zh-TW" sz="2400" b="1" dirty="0"/>
              <a:t> promoted CRC metastasis</a:t>
            </a:r>
            <a:endParaRPr lang="zh-TW" altLang="en-US" sz="2400" b="1" dirty="0"/>
          </a:p>
        </p:txBody>
      </p:sp>
      <p:grpSp>
        <p:nvGrpSpPr>
          <p:cNvPr id="11" name="群組 10">
            <a:extLst>
              <a:ext uri="{FF2B5EF4-FFF2-40B4-BE49-F238E27FC236}">
                <a16:creationId xmlns:a16="http://schemas.microsoft.com/office/drawing/2014/main" id="{AEEACB38-F006-4876-824E-03C9E6E99660}"/>
              </a:ext>
            </a:extLst>
          </p:cNvPr>
          <p:cNvGrpSpPr/>
          <p:nvPr/>
        </p:nvGrpSpPr>
        <p:grpSpPr>
          <a:xfrm>
            <a:off x="0" y="0"/>
            <a:ext cx="1440000" cy="540000"/>
            <a:chOff x="1486249" y="1822052"/>
            <a:chExt cx="1794295" cy="511612"/>
          </a:xfrm>
        </p:grpSpPr>
        <p:sp>
          <p:nvSpPr>
            <p:cNvPr id="12" name="矩形 11">
              <a:extLst>
                <a:ext uri="{FF2B5EF4-FFF2-40B4-BE49-F238E27FC236}">
                  <a16:creationId xmlns:a16="http://schemas.microsoft.com/office/drawing/2014/main" id="{1E63977F-6570-4B0D-B1B2-B78BD82860D0}"/>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60E6F3D4-CA7F-4193-A195-F7CECB7350DB}"/>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321530351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19</a:t>
            </a:fld>
            <a:endParaRPr lang="zh-TW" altLang="en-US"/>
          </a:p>
        </p:txBody>
      </p:sp>
      <p:pic>
        <p:nvPicPr>
          <p:cNvPr id="2" name="圖片 1">
            <a:extLst>
              <a:ext uri="{FF2B5EF4-FFF2-40B4-BE49-F238E27FC236}">
                <a16:creationId xmlns:a16="http://schemas.microsoft.com/office/drawing/2014/main" id="{7CF90600-C147-476F-8B76-09031C51A998}"/>
              </a:ext>
            </a:extLst>
          </p:cNvPr>
          <p:cNvPicPr>
            <a:picLocks noChangeAspect="1"/>
          </p:cNvPicPr>
          <p:nvPr/>
        </p:nvPicPr>
        <p:blipFill>
          <a:blip r:embed="rId3"/>
          <a:stretch>
            <a:fillRect/>
          </a:stretch>
        </p:blipFill>
        <p:spPr>
          <a:xfrm>
            <a:off x="1118270" y="886470"/>
            <a:ext cx="9485820" cy="3212243"/>
          </a:xfrm>
          <a:prstGeom prst="rect">
            <a:avLst/>
          </a:prstGeom>
        </p:spPr>
      </p:pic>
      <p:pic>
        <p:nvPicPr>
          <p:cNvPr id="3" name="圖片 2">
            <a:extLst>
              <a:ext uri="{FF2B5EF4-FFF2-40B4-BE49-F238E27FC236}">
                <a16:creationId xmlns:a16="http://schemas.microsoft.com/office/drawing/2014/main" id="{1BEE08C5-BA98-4C16-B262-685854B8185E}"/>
              </a:ext>
            </a:extLst>
          </p:cNvPr>
          <p:cNvPicPr>
            <a:picLocks noChangeAspect="1"/>
          </p:cNvPicPr>
          <p:nvPr/>
        </p:nvPicPr>
        <p:blipFill>
          <a:blip r:embed="rId4"/>
          <a:stretch>
            <a:fillRect/>
          </a:stretch>
        </p:blipFill>
        <p:spPr>
          <a:xfrm>
            <a:off x="4514676" y="4199304"/>
            <a:ext cx="3410124" cy="2600825"/>
          </a:xfrm>
          <a:prstGeom prst="rect">
            <a:avLst/>
          </a:prstGeom>
        </p:spPr>
      </p:pic>
      <p:sp>
        <p:nvSpPr>
          <p:cNvPr id="8" name="文字方塊 7">
            <a:extLst>
              <a:ext uri="{FF2B5EF4-FFF2-40B4-BE49-F238E27FC236}">
                <a16:creationId xmlns:a16="http://schemas.microsoft.com/office/drawing/2014/main" id="{51F99D6F-BCF8-44C8-A9E7-DCD638458115}"/>
              </a:ext>
            </a:extLst>
          </p:cNvPr>
          <p:cNvSpPr txBox="1"/>
          <p:nvPr/>
        </p:nvSpPr>
        <p:spPr>
          <a:xfrm>
            <a:off x="1" y="21562"/>
            <a:ext cx="12191998" cy="461665"/>
          </a:xfrm>
          <a:prstGeom prst="rect">
            <a:avLst/>
          </a:prstGeom>
          <a:noFill/>
        </p:spPr>
        <p:txBody>
          <a:bodyPr wrap="square" rtlCol="0">
            <a:spAutoFit/>
          </a:bodyPr>
          <a:lstStyle/>
          <a:p>
            <a:pPr algn="ctr"/>
            <a:r>
              <a:rPr lang="en-US" altLang="zh-TW" sz="2400" b="1" dirty="0"/>
              <a:t>The m</a:t>
            </a:r>
            <a:r>
              <a:rPr lang="en-US" altLang="zh-TW" sz="2400" b="1" baseline="30000" dirty="0"/>
              <a:t>6</a:t>
            </a:r>
            <a:r>
              <a:rPr lang="en-US" altLang="zh-TW" sz="2400" b="1" dirty="0"/>
              <a:t>A modification of </a:t>
            </a:r>
            <a:r>
              <a:rPr lang="en-US" altLang="zh-TW" sz="2400" b="1" i="1" dirty="0"/>
              <a:t>circALG1</a:t>
            </a:r>
            <a:r>
              <a:rPr lang="en-US" altLang="zh-TW" sz="2400" b="1" dirty="0"/>
              <a:t> promoted CRC metastasis</a:t>
            </a:r>
            <a:endParaRPr lang="zh-TW" altLang="en-US" sz="2400" b="1" dirty="0"/>
          </a:p>
        </p:txBody>
      </p:sp>
      <p:grpSp>
        <p:nvGrpSpPr>
          <p:cNvPr id="9" name="群組 8">
            <a:extLst>
              <a:ext uri="{FF2B5EF4-FFF2-40B4-BE49-F238E27FC236}">
                <a16:creationId xmlns:a16="http://schemas.microsoft.com/office/drawing/2014/main" id="{8CB985B8-190E-4452-ADC0-83C212CC1FF8}"/>
              </a:ext>
            </a:extLst>
          </p:cNvPr>
          <p:cNvGrpSpPr/>
          <p:nvPr/>
        </p:nvGrpSpPr>
        <p:grpSpPr>
          <a:xfrm>
            <a:off x="0" y="0"/>
            <a:ext cx="1440000" cy="540000"/>
            <a:chOff x="1486249" y="1822052"/>
            <a:chExt cx="1794295" cy="511612"/>
          </a:xfrm>
        </p:grpSpPr>
        <p:sp>
          <p:nvSpPr>
            <p:cNvPr id="10" name="矩形 9">
              <a:extLst>
                <a:ext uri="{FF2B5EF4-FFF2-40B4-BE49-F238E27FC236}">
                  <a16:creationId xmlns:a16="http://schemas.microsoft.com/office/drawing/2014/main" id="{97F70DBA-A54D-4258-B2E5-990E150E54C9}"/>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110C6B4A-1C11-4F28-B4A0-66368BC97A74}"/>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3539674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FCA1492E-7B81-4EAF-9BDE-F0ED3B5449CE}"/>
              </a:ext>
            </a:extLst>
          </p:cNvPr>
          <p:cNvSpPr>
            <a:spLocks noGrp="1"/>
          </p:cNvSpPr>
          <p:nvPr>
            <p:ph type="sldNum" sz="quarter" idx="12"/>
          </p:nvPr>
        </p:nvSpPr>
        <p:spPr>
          <a:xfrm>
            <a:off x="9443207" y="6492875"/>
            <a:ext cx="2743200" cy="365125"/>
          </a:xfrm>
        </p:spPr>
        <p:txBody>
          <a:bodyPr/>
          <a:lstStyle/>
          <a:p>
            <a:fld id="{0C4D0668-C53B-4A51-870C-8A290EF953AE}" type="slidenum">
              <a:rPr lang="zh-TW" altLang="en-US" smtClean="0"/>
              <a:t>2</a:t>
            </a:fld>
            <a:endParaRPr lang="zh-TW" altLang="en-US"/>
          </a:p>
        </p:txBody>
      </p:sp>
      <p:pic>
        <p:nvPicPr>
          <p:cNvPr id="11" name="Picture 2" descr="Ijms 19 01310 g001">
            <a:extLst>
              <a:ext uri="{FF2B5EF4-FFF2-40B4-BE49-F238E27FC236}">
                <a16:creationId xmlns:a16="http://schemas.microsoft.com/office/drawing/2014/main" id="{6BCD6B13-349A-438C-8993-A6AF0679E8E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39638" y="820095"/>
            <a:ext cx="7766840" cy="5730128"/>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a16="http://schemas.microsoft.com/office/drawing/2014/main" id="{623EB510-3A41-45CA-94E0-B0FF3F2D0F79}"/>
              </a:ext>
            </a:extLst>
          </p:cNvPr>
          <p:cNvSpPr/>
          <p:nvPr/>
        </p:nvSpPr>
        <p:spPr>
          <a:xfrm>
            <a:off x="5593" y="6550223"/>
            <a:ext cx="3166232"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Chan JJ, et al. Int J Mol Sci, 2018</a:t>
            </a:r>
          </a:p>
        </p:txBody>
      </p:sp>
      <p:sp>
        <p:nvSpPr>
          <p:cNvPr id="14" name="矩形 13">
            <a:extLst>
              <a:ext uri="{FF2B5EF4-FFF2-40B4-BE49-F238E27FC236}">
                <a16:creationId xmlns:a16="http://schemas.microsoft.com/office/drawing/2014/main" id="{4A97D989-ADDD-4393-BDB2-342B1E148512}"/>
              </a:ext>
            </a:extLst>
          </p:cNvPr>
          <p:cNvSpPr/>
          <p:nvPr/>
        </p:nvSpPr>
        <p:spPr>
          <a:xfrm>
            <a:off x="1715724" y="25169"/>
            <a:ext cx="8760552"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RNA</a:t>
            </a:r>
            <a:r>
              <a:rPr lang="zh-TW" altLang="en-US" sz="2400" b="1" dirty="0">
                <a:latin typeface="Arial" panose="020B0604020202020204" pitchFamily="34" charset="0"/>
                <a:cs typeface="Arial" panose="020B0604020202020204" pitchFamily="34" charset="0"/>
              </a:rPr>
              <a:t> </a:t>
            </a:r>
            <a:r>
              <a:rPr lang="en-US" altLang="zh-TW" sz="2400" b="1" dirty="0">
                <a:latin typeface="Arial" panose="020B0604020202020204" pitchFamily="34" charset="0"/>
                <a:cs typeface="Arial" panose="020B0604020202020204" pitchFamily="34" charset="0"/>
              </a:rPr>
              <a:t>categories</a:t>
            </a:r>
            <a:endParaRPr lang="zh-TW" altLang="en-US" sz="2400" b="1" dirty="0">
              <a:latin typeface="Arial" panose="020B0604020202020204" pitchFamily="34" charset="0"/>
              <a:cs typeface="Arial" panose="020B0604020202020204" pitchFamily="34" charset="0"/>
            </a:endParaRPr>
          </a:p>
        </p:txBody>
      </p:sp>
      <p:grpSp>
        <p:nvGrpSpPr>
          <p:cNvPr id="15" name="群組 14">
            <a:extLst>
              <a:ext uri="{FF2B5EF4-FFF2-40B4-BE49-F238E27FC236}">
                <a16:creationId xmlns:a16="http://schemas.microsoft.com/office/drawing/2014/main" id="{29766BA0-9582-41BB-93B1-52E0E5DEBBE4}"/>
              </a:ext>
            </a:extLst>
          </p:cNvPr>
          <p:cNvGrpSpPr/>
          <p:nvPr/>
        </p:nvGrpSpPr>
        <p:grpSpPr>
          <a:xfrm>
            <a:off x="0" y="0"/>
            <a:ext cx="1800000" cy="540000"/>
            <a:chOff x="-1" y="0"/>
            <a:chExt cx="1794295" cy="511612"/>
          </a:xfrm>
        </p:grpSpPr>
        <p:sp>
          <p:nvSpPr>
            <p:cNvPr id="16" name="矩形 15">
              <a:extLst>
                <a:ext uri="{FF2B5EF4-FFF2-40B4-BE49-F238E27FC236}">
                  <a16:creationId xmlns:a16="http://schemas.microsoft.com/office/drawing/2014/main" id="{43D101AC-10BE-4A29-BADA-AD6A124317CB}"/>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87A7CC40-BE5E-48AC-9308-C4D440A9FEDB}"/>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01863152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20</a:t>
            </a:fld>
            <a:endParaRPr lang="zh-TW" altLang="en-US"/>
          </a:p>
        </p:txBody>
      </p:sp>
      <p:pic>
        <p:nvPicPr>
          <p:cNvPr id="2" name="圖片 1">
            <a:extLst>
              <a:ext uri="{FF2B5EF4-FFF2-40B4-BE49-F238E27FC236}">
                <a16:creationId xmlns:a16="http://schemas.microsoft.com/office/drawing/2014/main" id="{E7E5CDC6-2146-4434-880B-540E789C7913}"/>
              </a:ext>
            </a:extLst>
          </p:cNvPr>
          <p:cNvPicPr>
            <a:picLocks noChangeAspect="1"/>
          </p:cNvPicPr>
          <p:nvPr/>
        </p:nvPicPr>
        <p:blipFill>
          <a:blip r:embed="rId3"/>
          <a:stretch>
            <a:fillRect/>
          </a:stretch>
        </p:blipFill>
        <p:spPr>
          <a:xfrm>
            <a:off x="1042589" y="886470"/>
            <a:ext cx="5491759" cy="3667295"/>
          </a:xfrm>
          <a:prstGeom prst="rect">
            <a:avLst/>
          </a:prstGeom>
        </p:spPr>
      </p:pic>
      <p:pic>
        <p:nvPicPr>
          <p:cNvPr id="3" name="圖片 2">
            <a:extLst>
              <a:ext uri="{FF2B5EF4-FFF2-40B4-BE49-F238E27FC236}">
                <a16:creationId xmlns:a16="http://schemas.microsoft.com/office/drawing/2014/main" id="{BC10E564-2B19-4883-AC94-7BFF6B07FEB7}"/>
              </a:ext>
            </a:extLst>
          </p:cNvPr>
          <p:cNvPicPr>
            <a:picLocks noChangeAspect="1"/>
          </p:cNvPicPr>
          <p:nvPr/>
        </p:nvPicPr>
        <p:blipFill>
          <a:blip r:embed="rId4"/>
          <a:stretch>
            <a:fillRect/>
          </a:stretch>
        </p:blipFill>
        <p:spPr>
          <a:xfrm>
            <a:off x="899999" y="4698899"/>
            <a:ext cx="5354811" cy="1439610"/>
          </a:xfrm>
          <a:prstGeom prst="rect">
            <a:avLst/>
          </a:prstGeom>
        </p:spPr>
      </p:pic>
      <p:pic>
        <p:nvPicPr>
          <p:cNvPr id="4" name="圖片 3">
            <a:extLst>
              <a:ext uri="{FF2B5EF4-FFF2-40B4-BE49-F238E27FC236}">
                <a16:creationId xmlns:a16="http://schemas.microsoft.com/office/drawing/2014/main" id="{7E0443F9-9DA6-4D5C-A72A-A732DE9DEA1E}"/>
              </a:ext>
            </a:extLst>
          </p:cNvPr>
          <p:cNvPicPr>
            <a:picLocks noChangeAspect="1"/>
          </p:cNvPicPr>
          <p:nvPr/>
        </p:nvPicPr>
        <p:blipFill>
          <a:blip r:embed="rId5"/>
          <a:stretch>
            <a:fillRect/>
          </a:stretch>
        </p:blipFill>
        <p:spPr>
          <a:xfrm>
            <a:off x="7198252" y="1011089"/>
            <a:ext cx="3103558" cy="2709357"/>
          </a:xfrm>
          <a:prstGeom prst="rect">
            <a:avLst/>
          </a:prstGeom>
        </p:spPr>
      </p:pic>
      <p:pic>
        <p:nvPicPr>
          <p:cNvPr id="5" name="圖片 4">
            <a:extLst>
              <a:ext uri="{FF2B5EF4-FFF2-40B4-BE49-F238E27FC236}">
                <a16:creationId xmlns:a16="http://schemas.microsoft.com/office/drawing/2014/main" id="{C2E25EDF-D7C0-4FAB-BD9E-A0312E061076}"/>
              </a:ext>
            </a:extLst>
          </p:cNvPr>
          <p:cNvPicPr>
            <a:picLocks noChangeAspect="1"/>
          </p:cNvPicPr>
          <p:nvPr/>
        </p:nvPicPr>
        <p:blipFill>
          <a:blip r:embed="rId6"/>
          <a:stretch>
            <a:fillRect/>
          </a:stretch>
        </p:blipFill>
        <p:spPr>
          <a:xfrm>
            <a:off x="6813886" y="3792888"/>
            <a:ext cx="4006514" cy="2992670"/>
          </a:xfrm>
          <a:prstGeom prst="rect">
            <a:avLst/>
          </a:prstGeom>
        </p:spPr>
      </p:pic>
      <p:sp>
        <p:nvSpPr>
          <p:cNvPr id="10" name="文字方塊 9">
            <a:extLst>
              <a:ext uri="{FF2B5EF4-FFF2-40B4-BE49-F238E27FC236}">
                <a16:creationId xmlns:a16="http://schemas.microsoft.com/office/drawing/2014/main" id="{ED58CEA8-BEA2-42B8-ACA0-552E6953E176}"/>
              </a:ext>
            </a:extLst>
          </p:cNvPr>
          <p:cNvSpPr txBox="1"/>
          <p:nvPr/>
        </p:nvSpPr>
        <p:spPr>
          <a:xfrm>
            <a:off x="-3" y="21562"/>
            <a:ext cx="12192001" cy="461665"/>
          </a:xfrm>
          <a:prstGeom prst="rect">
            <a:avLst/>
          </a:prstGeom>
          <a:noFill/>
        </p:spPr>
        <p:txBody>
          <a:bodyPr wrap="square" rtlCol="0">
            <a:spAutoFit/>
          </a:bodyPr>
          <a:lstStyle/>
          <a:p>
            <a:pPr algn="ctr"/>
            <a:r>
              <a:rPr lang="en-US" altLang="zh-TW" sz="2400" b="1" i="1" dirty="0"/>
              <a:t>CircALG1</a:t>
            </a:r>
            <a:r>
              <a:rPr lang="en-US" altLang="zh-TW" sz="2400" b="1" dirty="0"/>
              <a:t> promoted migration and invasion through </a:t>
            </a:r>
            <a:r>
              <a:rPr lang="en-US" altLang="zh-TW" sz="2400" b="1" i="1" dirty="0"/>
              <a:t>miR-342-5p</a:t>
            </a:r>
            <a:endParaRPr lang="zh-TW" altLang="en-US" sz="2400" b="1" i="1" dirty="0"/>
          </a:p>
        </p:txBody>
      </p:sp>
      <p:grpSp>
        <p:nvGrpSpPr>
          <p:cNvPr id="11" name="群組 10">
            <a:extLst>
              <a:ext uri="{FF2B5EF4-FFF2-40B4-BE49-F238E27FC236}">
                <a16:creationId xmlns:a16="http://schemas.microsoft.com/office/drawing/2014/main" id="{1186DECB-221F-49C9-B81D-E61B641290B0}"/>
              </a:ext>
            </a:extLst>
          </p:cNvPr>
          <p:cNvGrpSpPr/>
          <p:nvPr/>
        </p:nvGrpSpPr>
        <p:grpSpPr>
          <a:xfrm>
            <a:off x="0" y="0"/>
            <a:ext cx="1440000" cy="540000"/>
            <a:chOff x="1486249" y="1822052"/>
            <a:chExt cx="1794295" cy="511612"/>
          </a:xfrm>
        </p:grpSpPr>
        <p:sp>
          <p:nvSpPr>
            <p:cNvPr id="12" name="矩形 11">
              <a:extLst>
                <a:ext uri="{FF2B5EF4-FFF2-40B4-BE49-F238E27FC236}">
                  <a16:creationId xmlns:a16="http://schemas.microsoft.com/office/drawing/2014/main" id="{4E88D194-E8C2-4CDD-9910-15589E325DF9}"/>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8989F1C5-E948-446F-B434-0FE9B572CD20}"/>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399193959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3D65DEA7-3768-4ABD-B9E5-D9F71C05C8A4}"/>
              </a:ext>
            </a:extLst>
          </p:cNvPr>
          <p:cNvGrpSpPr/>
          <p:nvPr/>
        </p:nvGrpSpPr>
        <p:grpSpPr>
          <a:xfrm>
            <a:off x="0" y="0"/>
            <a:ext cx="1440000" cy="540000"/>
            <a:chOff x="1486249" y="1822052"/>
            <a:chExt cx="1794295" cy="511612"/>
          </a:xfrm>
        </p:grpSpPr>
        <p:sp>
          <p:nvSpPr>
            <p:cNvPr id="124" name="矩形 123">
              <a:extLst>
                <a:ext uri="{FF2B5EF4-FFF2-40B4-BE49-F238E27FC236}">
                  <a16:creationId xmlns:a16="http://schemas.microsoft.com/office/drawing/2014/main" id="{FCCCFF68-4410-446C-B998-70E6C4E1A5A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5" name="矩形 124">
              <a:extLst>
                <a:ext uri="{FF2B5EF4-FFF2-40B4-BE49-F238E27FC236}">
                  <a16:creationId xmlns:a16="http://schemas.microsoft.com/office/drawing/2014/main" id="{A1F9F54C-7707-4D54-9D3C-55AAA264729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21</a:t>
            </a:fld>
            <a:endParaRPr lang="zh-TW" altLang="en-US"/>
          </a:p>
        </p:txBody>
      </p:sp>
      <p:pic>
        <p:nvPicPr>
          <p:cNvPr id="2" name="圖片 1">
            <a:extLst>
              <a:ext uri="{FF2B5EF4-FFF2-40B4-BE49-F238E27FC236}">
                <a16:creationId xmlns:a16="http://schemas.microsoft.com/office/drawing/2014/main" id="{6D8184C2-350D-47CB-9ACD-68455AC526E6}"/>
              </a:ext>
            </a:extLst>
          </p:cNvPr>
          <p:cNvPicPr>
            <a:picLocks noChangeAspect="1"/>
          </p:cNvPicPr>
          <p:nvPr/>
        </p:nvPicPr>
        <p:blipFill>
          <a:blip r:embed="rId3"/>
          <a:stretch>
            <a:fillRect/>
          </a:stretch>
        </p:blipFill>
        <p:spPr>
          <a:xfrm>
            <a:off x="1799998" y="700967"/>
            <a:ext cx="3967669" cy="3640729"/>
          </a:xfrm>
          <a:prstGeom prst="rect">
            <a:avLst/>
          </a:prstGeom>
        </p:spPr>
      </p:pic>
      <p:pic>
        <p:nvPicPr>
          <p:cNvPr id="3" name="圖片 2">
            <a:extLst>
              <a:ext uri="{FF2B5EF4-FFF2-40B4-BE49-F238E27FC236}">
                <a16:creationId xmlns:a16="http://schemas.microsoft.com/office/drawing/2014/main" id="{4A9493B2-3FE1-408B-BA23-1EE6A673207B}"/>
              </a:ext>
            </a:extLst>
          </p:cNvPr>
          <p:cNvPicPr>
            <a:picLocks noChangeAspect="1"/>
          </p:cNvPicPr>
          <p:nvPr/>
        </p:nvPicPr>
        <p:blipFill>
          <a:blip r:embed="rId4"/>
          <a:stretch>
            <a:fillRect/>
          </a:stretch>
        </p:blipFill>
        <p:spPr>
          <a:xfrm>
            <a:off x="2490889" y="4443613"/>
            <a:ext cx="2937548" cy="2359912"/>
          </a:xfrm>
          <a:prstGeom prst="rect">
            <a:avLst/>
          </a:prstGeom>
        </p:spPr>
      </p:pic>
      <p:pic>
        <p:nvPicPr>
          <p:cNvPr id="4" name="圖片 3">
            <a:extLst>
              <a:ext uri="{FF2B5EF4-FFF2-40B4-BE49-F238E27FC236}">
                <a16:creationId xmlns:a16="http://schemas.microsoft.com/office/drawing/2014/main" id="{735EDF5E-5D62-462A-B093-DEF8B9632312}"/>
              </a:ext>
            </a:extLst>
          </p:cNvPr>
          <p:cNvPicPr>
            <a:picLocks noChangeAspect="1"/>
          </p:cNvPicPr>
          <p:nvPr/>
        </p:nvPicPr>
        <p:blipFill>
          <a:blip r:embed="rId5"/>
          <a:stretch>
            <a:fillRect/>
          </a:stretch>
        </p:blipFill>
        <p:spPr>
          <a:xfrm>
            <a:off x="5921629" y="700967"/>
            <a:ext cx="3967669" cy="3654432"/>
          </a:xfrm>
          <a:prstGeom prst="rect">
            <a:avLst/>
          </a:prstGeom>
        </p:spPr>
      </p:pic>
      <p:pic>
        <p:nvPicPr>
          <p:cNvPr id="5" name="圖片 4">
            <a:extLst>
              <a:ext uri="{FF2B5EF4-FFF2-40B4-BE49-F238E27FC236}">
                <a16:creationId xmlns:a16="http://schemas.microsoft.com/office/drawing/2014/main" id="{5D844324-2DDF-40F2-8D89-31A87371CE11}"/>
              </a:ext>
            </a:extLst>
          </p:cNvPr>
          <p:cNvPicPr>
            <a:picLocks noChangeAspect="1"/>
          </p:cNvPicPr>
          <p:nvPr/>
        </p:nvPicPr>
        <p:blipFill>
          <a:blip r:embed="rId6"/>
          <a:stretch>
            <a:fillRect/>
          </a:stretch>
        </p:blipFill>
        <p:spPr>
          <a:xfrm>
            <a:off x="6685693" y="4424582"/>
            <a:ext cx="3015418" cy="2397975"/>
          </a:xfrm>
          <a:prstGeom prst="rect">
            <a:avLst/>
          </a:prstGeom>
        </p:spPr>
      </p:pic>
      <p:sp>
        <p:nvSpPr>
          <p:cNvPr id="10" name="文字方塊 9">
            <a:extLst>
              <a:ext uri="{FF2B5EF4-FFF2-40B4-BE49-F238E27FC236}">
                <a16:creationId xmlns:a16="http://schemas.microsoft.com/office/drawing/2014/main" id="{FBEFA0FA-870E-4150-8627-CF58B1350804}"/>
              </a:ext>
            </a:extLst>
          </p:cNvPr>
          <p:cNvSpPr txBox="1"/>
          <p:nvPr/>
        </p:nvSpPr>
        <p:spPr>
          <a:xfrm>
            <a:off x="562063" y="21562"/>
            <a:ext cx="11629936" cy="461665"/>
          </a:xfrm>
          <a:prstGeom prst="rect">
            <a:avLst/>
          </a:prstGeom>
          <a:noFill/>
        </p:spPr>
        <p:txBody>
          <a:bodyPr wrap="square" rtlCol="0">
            <a:spAutoFit/>
          </a:bodyPr>
          <a:lstStyle/>
          <a:p>
            <a:pPr algn="ctr"/>
            <a:r>
              <a:rPr lang="en-US" altLang="zh-TW" sz="2400" b="1" i="1" dirty="0"/>
              <a:t>CircALG1</a:t>
            </a:r>
            <a:r>
              <a:rPr lang="en-US" altLang="zh-TW" sz="2400" b="1" dirty="0"/>
              <a:t> promoted migration and invasion through </a:t>
            </a:r>
            <a:r>
              <a:rPr lang="en-US" altLang="zh-TW" sz="2400" b="1" i="1" dirty="0"/>
              <a:t>miR-342-5p</a:t>
            </a:r>
            <a:endParaRPr lang="zh-TW" altLang="en-US" sz="2400" b="1" i="1" dirty="0"/>
          </a:p>
        </p:txBody>
      </p:sp>
    </p:spTree>
    <p:extLst>
      <p:ext uri="{BB962C8B-B14F-4D97-AF65-F5344CB8AC3E}">
        <p14:creationId xmlns:p14="http://schemas.microsoft.com/office/powerpoint/2010/main" val="287182823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3D65DEA7-3768-4ABD-B9E5-D9F71C05C8A4}"/>
              </a:ext>
            </a:extLst>
          </p:cNvPr>
          <p:cNvGrpSpPr/>
          <p:nvPr/>
        </p:nvGrpSpPr>
        <p:grpSpPr>
          <a:xfrm>
            <a:off x="0" y="0"/>
            <a:ext cx="1440000" cy="540000"/>
            <a:chOff x="1486249" y="1822052"/>
            <a:chExt cx="1794295" cy="511612"/>
          </a:xfrm>
        </p:grpSpPr>
        <p:sp>
          <p:nvSpPr>
            <p:cNvPr id="124" name="矩形 123">
              <a:extLst>
                <a:ext uri="{FF2B5EF4-FFF2-40B4-BE49-F238E27FC236}">
                  <a16:creationId xmlns:a16="http://schemas.microsoft.com/office/drawing/2014/main" id="{FCCCFF68-4410-446C-B998-70E6C4E1A5A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5" name="矩形 124">
              <a:extLst>
                <a:ext uri="{FF2B5EF4-FFF2-40B4-BE49-F238E27FC236}">
                  <a16:creationId xmlns:a16="http://schemas.microsoft.com/office/drawing/2014/main" id="{A1F9F54C-7707-4D54-9D3C-55AAA264729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22</a:t>
            </a:fld>
            <a:endParaRPr lang="zh-TW" altLang="en-US"/>
          </a:p>
        </p:txBody>
      </p:sp>
      <p:pic>
        <p:nvPicPr>
          <p:cNvPr id="6" name="圖片 5">
            <a:extLst>
              <a:ext uri="{FF2B5EF4-FFF2-40B4-BE49-F238E27FC236}">
                <a16:creationId xmlns:a16="http://schemas.microsoft.com/office/drawing/2014/main" id="{60B5D303-7413-4053-B043-40231C5A4267}"/>
              </a:ext>
            </a:extLst>
          </p:cNvPr>
          <p:cNvPicPr>
            <a:picLocks noChangeAspect="1"/>
          </p:cNvPicPr>
          <p:nvPr/>
        </p:nvPicPr>
        <p:blipFill>
          <a:blip r:embed="rId3"/>
          <a:stretch>
            <a:fillRect/>
          </a:stretch>
        </p:blipFill>
        <p:spPr>
          <a:xfrm>
            <a:off x="322841" y="1149361"/>
            <a:ext cx="3118990" cy="2236980"/>
          </a:xfrm>
          <a:prstGeom prst="rect">
            <a:avLst/>
          </a:prstGeom>
        </p:spPr>
      </p:pic>
      <p:pic>
        <p:nvPicPr>
          <p:cNvPr id="2" name="圖片 1">
            <a:extLst>
              <a:ext uri="{FF2B5EF4-FFF2-40B4-BE49-F238E27FC236}">
                <a16:creationId xmlns:a16="http://schemas.microsoft.com/office/drawing/2014/main" id="{BD2D22C4-BAC7-4C3B-8DB8-03C009E955C9}"/>
              </a:ext>
            </a:extLst>
          </p:cNvPr>
          <p:cNvPicPr>
            <a:picLocks noChangeAspect="1"/>
          </p:cNvPicPr>
          <p:nvPr/>
        </p:nvPicPr>
        <p:blipFill>
          <a:blip r:embed="rId4"/>
          <a:stretch>
            <a:fillRect/>
          </a:stretch>
        </p:blipFill>
        <p:spPr>
          <a:xfrm>
            <a:off x="4054459" y="932303"/>
            <a:ext cx="3118990" cy="2671093"/>
          </a:xfrm>
          <a:prstGeom prst="rect">
            <a:avLst/>
          </a:prstGeom>
        </p:spPr>
      </p:pic>
      <p:pic>
        <p:nvPicPr>
          <p:cNvPr id="3" name="圖片 2">
            <a:extLst>
              <a:ext uri="{FF2B5EF4-FFF2-40B4-BE49-F238E27FC236}">
                <a16:creationId xmlns:a16="http://schemas.microsoft.com/office/drawing/2014/main" id="{F2248E4D-E6C3-41F5-8415-1DD5183AD2DB}"/>
              </a:ext>
            </a:extLst>
          </p:cNvPr>
          <p:cNvPicPr>
            <a:picLocks noChangeAspect="1"/>
          </p:cNvPicPr>
          <p:nvPr/>
        </p:nvPicPr>
        <p:blipFill>
          <a:blip r:embed="rId5"/>
          <a:stretch>
            <a:fillRect/>
          </a:stretch>
        </p:blipFill>
        <p:spPr>
          <a:xfrm>
            <a:off x="7715265" y="999719"/>
            <a:ext cx="3637209" cy="2536260"/>
          </a:xfrm>
          <a:prstGeom prst="rect">
            <a:avLst/>
          </a:prstGeom>
        </p:spPr>
      </p:pic>
      <p:pic>
        <p:nvPicPr>
          <p:cNvPr id="4" name="圖片 3">
            <a:extLst>
              <a:ext uri="{FF2B5EF4-FFF2-40B4-BE49-F238E27FC236}">
                <a16:creationId xmlns:a16="http://schemas.microsoft.com/office/drawing/2014/main" id="{4CA1A57D-79E2-4C87-A277-AD731451A749}"/>
              </a:ext>
            </a:extLst>
          </p:cNvPr>
          <p:cNvPicPr>
            <a:picLocks noChangeAspect="1"/>
          </p:cNvPicPr>
          <p:nvPr/>
        </p:nvPicPr>
        <p:blipFill>
          <a:blip r:embed="rId6"/>
          <a:stretch>
            <a:fillRect/>
          </a:stretch>
        </p:blipFill>
        <p:spPr>
          <a:xfrm>
            <a:off x="438041" y="4070746"/>
            <a:ext cx="3186216" cy="2481809"/>
          </a:xfrm>
          <a:prstGeom prst="rect">
            <a:avLst/>
          </a:prstGeom>
        </p:spPr>
      </p:pic>
      <p:pic>
        <p:nvPicPr>
          <p:cNvPr id="5" name="圖片 4">
            <a:extLst>
              <a:ext uri="{FF2B5EF4-FFF2-40B4-BE49-F238E27FC236}">
                <a16:creationId xmlns:a16="http://schemas.microsoft.com/office/drawing/2014/main" id="{2F42815C-CBED-4602-BF57-D6433C6086ED}"/>
              </a:ext>
            </a:extLst>
          </p:cNvPr>
          <p:cNvPicPr>
            <a:picLocks noChangeAspect="1"/>
          </p:cNvPicPr>
          <p:nvPr/>
        </p:nvPicPr>
        <p:blipFill>
          <a:blip r:embed="rId7"/>
          <a:stretch>
            <a:fillRect/>
          </a:stretch>
        </p:blipFill>
        <p:spPr>
          <a:xfrm>
            <a:off x="4026713" y="3986550"/>
            <a:ext cx="3497099" cy="2566005"/>
          </a:xfrm>
          <a:prstGeom prst="rect">
            <a:avLst/>
          </a:prstGeom>
        </p:spPr>
      </p:pic>
      <p:pic>
        <p:nvPicPr>
          <p:cNvPr id="11" name="圖片 10">
            <a:extLst>
              <a:ext uri="{FF2B5EF4-FFF2-40B4-BE49-F238E27FC236}">
                <a16:creationId xmlns:a16="http://schemas.microsoft.com/office/drawing/2014/main" id="{83955942-F024-4C4E-9850-16193CD3DD95}"/>
              </a:ext>
            </a:extLst>
          </p:cNvPr>
          <p:cNvPicPr>
            <a:picLocks noChangeAspect="1"/>
          </p:cNvPicPr>
          <p:nvPr/>
        </p:nvPicPr>
        <p:blipFill>
          <a:blip r:embed="rId8"/>
          <a:stretch>
            <a:fillRect/>
          </a:stretch>
        </p:blipFill>
        <p:spPr>
          <a:xfrm>
            <a:off x="7610899" y="3603396"/>
            <a:ext cx="3845939" cy="742311"/>
          </a:xfrm>
          <a:prstGeom prst="rect">
            <a:avLst/>
          </a:prstGeom>
        </p:spPr>
      </p:pic>
      <p:pic>
        <p:nvPicPr>
          <p:cNvPr id="12" name="圖片 11">
            <a:extLst>
              <a:ext uri="{FF2B5EF4-FFF2-40B4-BE49-F238E27FC236}">
                <a16:creationId xmlns:a16="http://schemas.microsoft.com/office/drawing/2014/main" id="{8803BAA4-D1CE-41FC-82D0-7D5FCB7306A5}"/>
              </a:ext>
            </a:extLst>
          </p:cNvPr>
          <p:cNvPicPr>
            <a:picLocks noChangeAspect="1"/>
          </p:cNvPicPr>
          <p:nvPr/>
        </p:nvPicPr>
        <p:blipFill>
          <a:blip r:embed="rId9"/>
          <a:stretch>
            <a:fillRect/>
          </a:stretch>
        </p:blipFill>
        <p:spPr>
          <a:xfrm>
            <a:off x="8137291" y="4448592"/>
            <a:ext cx="3215183" cy="2387846"/>
          </a:xfrm>
          <a:prstGeom prst="rect">
            <a:avLst/>
          </a:prstGeom>
        </p:spPr>
      </p:pic>
      <p:sp>
        <p:nvSpPr>
          <p:cNvPr id="13" name="文字方塊 12">
            <a:extLst>
              <a:ext uri="{FF2B5EF4-FFF2-40B4-BE49-F238E27FC236}">
                <a16:creationId xmlns:a16="http://schemas.microsoft.com/office/drawing/2014/main" id="{3ED367C0-1D2E-4296-AC2D-999EFF381A3F}"/>
              </a:ext>
            </a:extLst>
          </p:cNvPr>
          <p:cNvSpPr txBox="1"/>
          <p:nvPr/>
        </p:nvSpPr>
        <p:spPr>
          <a:xfrm>
            <a:off x="1439999" y="21562"/>
            <a:ext cx="10752000" cy="461665"/>
          </a:xfrm>
          <a:prstGeom prst="rect">
            <a:avLst/>
          </a:prstGeom>
          <a:noFill/>
        </p:spPr>
        <p:txBody>
          <a:bodyPr wrap="square" rtlCol="0">
            <a:spAutoFit/>
          </a:bodyPr>
          <a:lstStyle/>
          <a:p>
            <a:pPr algn="ctr"/>
            <a:r>
              <a:rPr lang="en-US" altLang="zh-TW" sz="2400" b="1" i="1" dirty="0"/>
              <a:t>PGF</a:t>
            </a:r>
            <a:r>
              <a:rPr lang="en-US" altLang="zh-TW" sz="2400" b="1" dirty="0"/>
              <a:t> was a downstream target of the </a:t>
            </a:r>
            <a:r>
              <a:rPr lang="en-US" altLang="zh-TW" sz="2400" b="1" i="1" dirty="0"/>
              <a:t>circALG1/miR-342-5p </a:t>
            </a:r>
            <a:r>
              <a:rPr lang="en-US" altLang="zh-TW" sz="2400" b="1" dirty="0"/>
              <a:t>signaling axis</a:t>
            </a:r>
            <a:endParaRPr lang="zh-TW" altLang="en-US" sz="2400" b="1" dirty="0"/>
          </a:p>
        </p:txBody>
      </p:sp>
    </p:spTree>
    <p:extLst>
      <p:ext uri="{BB962C8B-B14F-4D97-AF65-F5344CB8AC3E}">
        <p14:creationId xmlns:p14="http://schemas.microsoft.com/office/powerpoint/2010/main" val="83927891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23</a:t>
            </a:fld>
            <a:endParaRPr lang="zh-TW" altLang="en-US"/>
          </a:p>
        </p:txBody>
      </p:sp>
      <p:pic>
        <p:nvPicPr>
          <p:cNvPr id="4" name="圖片 3">
            <a:extLst>
              <a:ext uri="{FF2B5EF4-FFF2-40B4-BE49-F238E27FC236}">
                <a16:creationId xmlns:a16="http://schemas.microsoft.com/office/drawing/2014/main" id="{DD6A869B-E2A5-45CF-BA72-2A9FE713DF58}"/>
              </a:ext>
            </a:extLst>
          </p:cNvPr>
          <p:cNvPicPr>
            <a:picLocks noChangeAspect="1"/>
          </p:cNvPicPr>
          <p:nvPr/>
        </p:nvPicPr>
        <p:blipFill>
          <a:blip r:embed="rId3"/>
          <a:stretch>
            <a:fillRect/>
          </a:stretch>
        </p:blipFill>
        <p:spPr>
          <a:xfrm>
            <a:off x="958888" y="1025478"/>
            <a:ext cx="2826682" cy="2323503"/>
          </a:xfrm>
          <a:prstGeom prst="rect">
            <a:avLst/>
          </a:prstGeom>
        </p:spPr>
      </p:pic>
      <p:pic>
        <p:nvPicPr>
          <p:cNvPr id="5" name="圖片 4">
            <a:extLst>
              <a:ext uri="{FF2B5EF4-FFF2-40B4-BE49-F238E27FC236}">
                <a16:creationId xmlns:a16="http://schemas.microsoft.com/office/drawing/2014/main" id="{1BE5B891-BD69-4225-93A9-792B70A2063A}"/>
              </a:ext>
            </a:extLst>
          </p:cNvPr>
          <p:cNvPicPr>
            <a:picLocks noChangeAspect="1"/>
          </p:cNvPicPr>
          <p:nvPr/>
        </p:nvPicPr>
        <p:blipFill>
          <a:blip r:embed="rId4"/>
          <a:stretch>
            <a:fillRect/>
          </a:stretch>
        </p:blipFill>
        <p:spPr>
          <a:xfrm>
            <a:off x="972031" y="3760361"/>
            <a:ext cx="2813539" cy="2279041"/>
          </a:xfrm>
          <a:prstGeom prst="rect">
            <a:avLst/>
          </a:prstGeom>
        </p:spPr>
      </p:pic>
      <p:pic>
        <p:nvPicPr>
          <p:cNvPr id="6" name="圖片 5">
            <a:extLst>
              <a:ext uri="{FF2B5EF4-FFF2-40B4-BE49-F238E27FC236}">
                <a16:creationId xmlns:a16="http://schemas.microsoft.com/office/drawing/2014/main" id="{96726ED5-D855-4C3D-910D-4976594662F3}"/>
              </a:ext>
            </a:extLst>
          </p:cNvPr>
          <p:cNvPicPr>
            <a:picLocks noChangeAspect="1"/>
          </p:cNvPicPr>
          <p:nvPr/>
        </p:nvPicPr>
        <p:blipFill>
          <a:blip r:embed="rId5"/>
          <a:stretch>
            <a:fillRect/>
          </a:stretch>
        </p:blipFill>
        <p:spPr>
          <a:xfrm>
            <a:off x="4142139" y="924290"/>
            <a:ext cx="3109855" cy="2721124"/>
          </a:xfrm>
          <a:prstGeom prst="rect">
            <a:avLst/>
          </a:prstGeom>
        </p:spPr>
      </p:pic>
      <p:pic>
        <p:nvPicPr>
          <p:cNvPr id="7" name="圖片 6">
            <a:extLst>
              <a:ext uri="{FF2B5EF4-FFF2-40B4-BE49-F238E27FC236}">
                <a16:creationId xmlns:a16="http://schemas.microsoft.com/office/drawing/2014/main" id="{53A4384D-3BD6-41C6-8C12-1B883665F9C0}"/>
              </a:ext>
            </a:extLst>
          </p:cNvPr>
          <p:cNvPicPr>
            <a:picLocks noChangeAspect="1"/>
          </p:cNvPicPr>
          <p:nvPr/>
        </p:nvPicPr>
        <p:blipFill>
          <a:blip r:embed="rId6"/>
          <a:stretch>
            <a:fillRect/>
          </a:stretch>
        </p:blipFill>
        <p:spPr>
          <a:xfrm>
            <a:off x="4014079" y="3797822"/>
            <a:ext cx="3109855" cy="2571140"/>
          </a:xfrm>
          <a:prstGeom prst="rect">
            <a:avLst/>
          </a:prstGeom>
        </p:spPr>
      </p:pic>
      <p:pic>
        <p:nvPicPr>
          <p:cNvPr id="8" name="圖片 7">
            <a:extLst>
              <a:ext uri="{FF2B5EF4-FFF2-40B4-BE49-F238E27FC236}">
                <a16:creationId xmlns:a16="http://schemas.microsoft.com/office/drawing/2014/main" id="{0779F09F-CE89-4DFF-8E12-74428400A494}"/>
              </a:ext>
            </a:extLst>
          </p:cNvPr>
          <p:cNvPicPr>
            <a:picLocks noChangeAspect="1"/>
          </p:cNvPicPr>
          <p:nvPr/>
        </p:nvPicPr>
        <p:blipFill>
          <a:blip r:embed="rId7"/>
          <a:stretch>
            <a:fillRect/>
          </a:stretch>
        </p:blipFill>
        <p:spPr>
          <a:xfrm>
            <a:off x="7424004" y="939833"/>
            <a:ext cx="3809107" cy="2523273"/>
          </a:xfrm>
          <a:prstGeom prst="rect">
            <a:avLst/>
          </a:prstGeom>
        </p:spPr>
      </p:pic>
      <p:pic>
        <p:nvPicPr>
          <p:cNvPr id="9" name="圖片 8">
            <a:extLst>
              <a:ext uri="{FF2B5EF4-FFF2-40B4-BE49-F238E27FC236}">
                <a16:creationId xmlns:a16="http://schemas.microsoft.com/office/drawing/2014/main" id="{E03953BF-FCEB-4807-B05A-FD20A97D0A9D}"/>
              </a:ext>
            </a:extLst>
          </p:cNvPr>
          <p:cNvPicPr>
            <a:picLocks noChangeAspect="1"/>
          </p:cNvPicPr>
          <p:nvPr/>
        </p:nvPicPr>
        <p:blipFill>
          <a:blip r:embed="rId8"/>
          <a:stretch>
            <a:fillRect/>
          </a:stretch>
        </p:blipFill>
        <p:spPr>
          <a:xfrm>
            <a:off x="7480503" y="3590324"/>
            <a:ext cx="3906681" cy="2894932"/>
          </a:xfrm>
          <a:prstGeom prst="rect">
            <a:avLst/>
          </a:prstGeom>
        </p:spPr>
      </p:pic>
      <p:grpSp>
        <p:nvGrpSpPr>
          <p:cNvPr id="14" name="群組 13">
            <a:extLst>
              <a:ext uri="{FF2B5EF4-FFF2-40B4-BE49-F238E27FC236}">
                <a16:creationId xmlns:a16="http://schemas.microsoft.com/office/drawing/2014/main" id="{38C2BCCD-9C1C-4DF3-83B1-393EFD6B4B3C}"/>
              </a:ext>
            </a:extLst>
          </p:cNvPr>
          <p:cNvGrpSpPr/>
          <p:nvPr/>
        </p:nvGrpSpPr>
        <p:grpSpPr>
          <a:xfrm>
            <a:off x="0" y="0"/>
            <a:ext cx="1440000" cy="540000"/>
            <a:chOff x="1486249" y="1822052"/>
            <a:chExt cx="1794295" cy="511612"/>
          </a:xfrm>
        </p:grpSpPr>
        <p:sp>
          <p:nvSpPr>
            <p:cNvPr id="15" name="矩形 14">
              <a:extLst>
                <a:ext uri="{FF2B5EF4-FFF2-40B4-BE49-F238E27FC236}">
                  <a16:creationId xmlns:a16="http://schemas.microsoft.com/office/drawing/2014/main" id="{D857DC08-33DA-4555-816D-07C24E40EE11}"/>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B6548E13-049C-49FA-AD70-11854C665D04}"/>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7" name="文字方塊 16">
            <a:extLst>
              <a:ext uri="{FF2B5EF4-FFF2-40B4-BE49-F238E27FC236}">
                <a16:creationId xmlns:a16="http://schemas.microsoft.com/office/drawing/2014/main" id="{B01F1675-C3B5-46E0-B635-D60BAA6F499A}"/>
              </a:ext>
            </a:extLst>
          </p:cNvPr>
          <p:cNvSpPr txBox="1"/>
          <p:nvPr/>
        </p:nvSpPr>
        <p:spPr>
          <a:xfrm>
            <a:off x="1439999" y="21562"/>
            <a:ext cx="10752000" cy="461665"/>
          </a:xfrm>
          <a:prstGeom prst="rect">
            <a:avLst/>
          </a:prstGeom>
          <a:noFill/>
        </p:spPr>
        <p:txBody>
          <a:bodyPr wrap="square" rtlCol="0">
            <a:spAutoFit/>
          </a:bodyPr>
          <a:lstStyle/>
          <a:p>
            <a:pPr algn="ctr"/>
            <a:r>
              <a:rPr lang="en-US" altLang="zh-TW" sz="2400" b="1" i="1" dirty="0"/>
              <a:t>PGF</a:t>
            </a:r>
            <a:r>
              <a:rPr lang="en-US" altLang="zh-TW" sz="2400" b="1" dirty="0"/>
              <a:t> was a downstream target of the </a:t>
            </a:r>
            <a:r>
              <a:rPr lang="en-US" altLang="zh-TW" sz="2400" b="1" i="1" dirty="0"/>
              <a:t>circALG1/miR-342-5p </a:t>
            </a:r>
            <a:r>
              <a:rPr lang="en-US" altLang="zh-TW" sz="2400" b="1" dirty="0"/>
              <a:t>signaling axis</a:t>
            </a:r>
            <a:endParaRPr lang="zh-TW" altLang="en-US" sz="2400" b="1" dirty="0"/>
          </a:p>
        </p:txBody>
      </p:sp>
    </p:spTree>
    <p:extLst>
      <p:ext uri="{BB962C8B-B14F-4D97-AF65-F5344CB8AC3E}">
        <p14:creationId xmlns:p14="http://schemas.microsoft.com/office/powerpoint/2010/main" val="246482514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24</a:t>
            </a:fld>
            <a:endParaRPr lang="zh-TW" altLang="en-US"/>
          </a:p>
        </p:txBody>
      </p:sp>
      <p:pic>
        <p:nvPicPr>
          <p:cNvPr id="2" name="圖片 1">
            <a:extLst>
              <a:ext uri="{FF2B5EF4-FFF2-40B4-BE49-F238E27FC236}">
                <a16:creationId xmlns:a16="http://schemas.microsoft.com/office/drawing/2014/main" id="{41BEE73D-AD2C-4ECF-8717-4C256579A39C}"/>
              </a:ext>
            </a:extLst>
          </p:cNvPr>
          <p:cNvPicPr>
            <a:picLocks noChangeAspect="1"/>
          </p:cNvPicPr>
          <p:nvPr/>
        </p:nvPicPr>
        <p:blipFill>
          <a:blip r:embed="rId3"/>
          <a:stretch>
            <a:fillRect/>
          </a:stretch>
        </p:blipFill>
        <p:spPr>
          <a:xfrm>
            <a:off x="1171835" y="1442021"/>
            <a:ext cx="3791479" cy="4972744"/>
          </a:xfrm>
          <a:prstGeom prst="rect">
            <a:avLst/>
          </a:prstGeom>
        </p:spPr>
      </p:pic>
      <p:pic>
        <p:nvPicPr>
          <p:cNvPr id="3" name="圖片 2">
            <a:extLst>
              <a:ext uri="{FF2B5EF4-FFF2-40B4-BE49-F238E27FC236}">
                <a16:creationId xmlns:a16="http://schemas.microsoft.com/office/drawing/2014/main" id="{9BEA58AD-A022-4A40-ABAC-2C7FEA3F225C}"/>
              </a:ext>
            </a:extLst>
          </p:cNvPr>
          <p:cNvPicPr>
            <a:picLocks noChangeAspect="1"/>
          </p:cNvPicPr>
          <p:nvPr/>
        </p:nvPicPr>
        <p:blipFill>
          <a:blip r:embed="rId4"/>
          <a:stretch>
            <a:fillRect/>
          </a:stretch>
        </p:blipFill>
        <p:spPr>
          <a:xfrm>
            <a:off x="5632530" y="1807113"/>
            <a:ext cx="5496692" cy="3982006"/>
          </a:xfrm>
          <a:prstGeom prst="rect">
            <a:avLst/>
          </a:prstGeom>
        </p:spPr>
      </p:pic>
      <p:grpSp>
        <p:nvGrpSpPr>
          <p:cNvPr id="8" name="群組 7">
            <a:extLst>
              <a:ext uri="{FF2B5EF4-FFF2-40B4-BE49-F238E27FC236}">
                <a16:creationId xmlns:a16="http://schemas.microsoft.com/office/drawing/2014/main" id="{4FD2E2F6-A8FB-4637-9483-FAFA7794C3B4}"/>
              </a:ext>
            </a:extLst>
          </p:cNvPr>
          <p:cNvGrpSpPr/>
          <p:nvPr/>
        </p:nvGrpSpPr>
        <p:grpSpPr>
          <a:xfrm>
            <a:off x="0" y="0"/>
            <a:ext cx="1440000" cy="540000"/>
            <a:chOff x="1486249" y="1822052"/>
            <a:chExt cx="1794295" cy="511612"/>
          </a:xfrm>
        </p:grpSpPr>
        <p:sp>
          <p:nvSpPr>
            <p:cNvPr id="9" name="矩形 8">
              <a:extLst>
                <a:ext uri="{FF2B5EF4-FFF2-40B4-BE49-F238E27FC236}">
                  <a16:creationId xmlns:a16="http://schemas.microsoft.com/office/drawing/2014/main" id="{A9AB3E91-9BFB-482F-BD88-D41E7702B1AB}"/>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0F480191-98E9-4C56-A649-D5EDDBC37C97}"/>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10">
            <a:extLst>
              <a:ext uri="{FF2B5EF4-FFF2-40B4-BE49-F238E27FC236}">
                <a16:creationId xmlns:a16="http://schemas.microsoft.com/office/drawing/2014/main" id="{013B52BB-7AE4-4379-8C13-3B752DE57A6A}"/>
              </a:ext>
            </a:extLst>
          </p:cNvPr>
          <p:cNvSpPr txBox="1"/>
          <p:nvPr/>
        </p:nvSpPr>
        <p:spPr>
          <a:xfrm>
            <a:off x="1439999" y="21562"/>
            <a:ext cx="10752000" cy="461665"/>
          </a:xfrm>
          <a:prstGeom prst="rect">
            <a:avLst/>
          </a:prstGeom>
          <a:noFill/>
        </p:spPr>
        <p:txBody>
          <a:bodyPr wrap="square" rtlCol="0">
            <a:spAutoFit/>
          </a:bodyPr>
          <a:lstStyle/>
          <a:p>
            <a:pPr algn="ctr"/>
            <a:r>
              <a:rPr lang="en-US" altLang="zh-TW" sz="2400" b="1" i="1" dirty="0"/>
              <a:t>PGF</a:t>
            </a:r>
            <a:r>
              <a:rPr lang="en-US" altLang="zh-TW" sz="2400" b="1" dirty="0"/>
              <a:t> was a downstream target of the </a:t>
            </a:r>
            <a:r>
              <a:rPr lang="en-US" altLang="zh-TW" sz="2400" b="1" i="1" dirty="0"/>
              <a:t>circALG1/miR-342-5p </a:t>
            </a:r>
            <a:r>
              <a:rPr lang="en-US" altLang="zh-TW" sz="2400" b="1" dirty="0"/>
              <a:t>signaling axis</a:t>
            </a:r>
            <a:endParaRPr lang="zh-TW" altLang="en-US" sz="2400" b="1" dirty="0"/>
          </a:p>
        </p:txBody>
      </p:sp>
    </p:spTree>
    <p:extLst>
      <p:ext uri="{BB962C8B-B14F-4D97-AF65-F5344CB8AC3E}">
        <p14:creationId xmlns:p14="http://schemas.microsoft.com/office/powerpoint/2010/main" val="275539259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25</a:t>
            </a:fld>
            <a:endParaRPr lang="zh-TW" altLang="en-US"/>
          </a:p>
        </p:txBody>
      </p:sp>
      <p:pic>
        <p:nvPicPr>
          <p:cNvPr id="2" name="圖片 1">
            <a:extLst>
              <a:ext uri="{FF2B5EF4-FFF2-40B4-BE49-F238E27FC236}">
                <a16:creationId xmlns:a16="http://schemas.microsoft.com/office/drawing/2014/main" id="{6A7F3EEA-4A23-4920-8206-DC1445AF3171}"/>
              </a:ext>
            </a:extLst>
          </p:cNvPr>
          <p:cNvPicPr>
            <a:picLocks noChangeAspect="1"/>
          </p:cNvPicPr>
          <p:nvPr/>
        </p:nvPicPr>
        <p:blipFill>
          <a:blip r:embed="rId3"/>
          <a:stretch>
            <a:fillRect/>
          </a:stretch>
        </p:blipFill>
        <p:spPr>
          <a:xfrm>
            <a:off x="1733296" y="1165291"/>
            <a:ext cx="3485220" cy="2496659"/>
          </a:xfrm>
          <a:prstGeom prst="rect">
            <a:avLst/>
          </a:prstGeom>
        </p:spPr>
      </p:pic>
      <p:pic>
        <p:nvPicPr>
          <p:cNvPr id="4" name="圖片 3">
            <a:extLst>
              <a:ext uri="{FF2B5EF4-FFF2-40B4-BE49-F238E27FC236}">
                <a16:creationId xmlns:a16="http://schemas.microsoft.com/office/drawing/2014/main" id="{CB9FE100-920C-40C2-9369-1B37A925E2C4}"/>
              </a:ext>
            </a:extLst>
          </p:cNvPr>
          <p:cNvPicPr>
            <a:picLocks noChangeAspect="1"/>
          </p:cNvPicPr>
          <p:nvPr/>
        </p:nvPicPr>
        <p:blipFill>
          <a:blip r:embed="rId4"/>
          <a:stretch>
            <a:fillRect/>
          </a:stretch>
        </p:blipFill>
        <p:spPr>
          <a:xfrm>
            <a:off x="1596320" y="3918107"/>
            <a:ext cx="3759173" cy="2496658"/>
          </a:xfrm>
          <a:prstGeom prst="rect">
            <a:avLst/>
          </a:prstGeom>
        </p:spPr>
      </p:pic>
      <p:pic>
        <p:nvPicPr>
          <p:cNvPr id="5" name="圖片 4">
            <a:extLst>
              <a:ext uri="{FF2B5EF4-FFF2-40B4-BE49-F238E27FC236}">
                <a16:creationId xmlns:a16="http://schemas.microsoft.com/office/drawing/2014/main" id="{8183D80C-9062-4DC5-A838-C0BA21C3F0E6}"/>
              </a:ext>
            </a:extLst>
          </p:cNvPr>
          <p:cNvPicPr>
            <a:picLocks noChangeAspect="1"/>
          </p:cNvPicPr>
          <p:nvPr/>
        </p:nvPicPr>
        <p:blipFill>
          <a:blip r:embed="rId5"/>
          <a:stretch>
            <a:fillRect/>
          </a:stretch>
        </p:blipFill>
        <p:spPr>
          <a:xfrm>
            <a:off x="5451978" y="1003727"/>
            <a:ext cx="5368422" cy="1314433"/>
          </a:xfrm>
          <a:prstGeom prst="rect">
            <a:avLst/>
          </a:prstGeom>
        </p:spPr>
      </p:pic>
      <p:pic>
        <p:nvPicPr>
          <p:cNvPr id="6" name="圖片 5">
            <a:extLst>
              <a:ext uri="{FF2B5EF4-FFF2-40B4-BE49-F238E27FC236}">
                <a16:creationId xmlns:a16="http://schemas.microsoft.com/office/drawing/2014/main" id="{7637EA1A-5E39-4BCF-A1A8-FAF5752E3386}"/>
              </a:ext>
            </a:extLst>
          </p:cNvPr>
          <p:cNvPicPr>
            <a:picLocks noChangeAspect="1"/>
          </p:cNvPicPr>
          <p:nvPr/>
        </p:nvPicPr>
        <p:blipFill>
          <a:blip r:embed="rId6"/>
          <a:stretch>
            <a:fillRect/>
          </a:stretch>
        </p:blipFill>
        <p:spPr>
          <a:xfrm>
            <a:off x="5676698" y="2413621"/>
            <a:ext cx="4918982" cy="1628693"/>
          </a:xfrm>
          <a:prstGeom prst="rect">
            <a:avLst/>
          </a:prstGeom>
        </p:spPr>
      </p:pic>
      <p:pic>
        <p:nvPicPr>
          <p:cNvPr id="7" name="圖片 6">
            <a:extLst>
              <a:ext uri="{FF2B5EF4-FFF2-40B4-BE49-F238E27FC236}">
                <a16:creationId xmlns:a16="http://schemas.microsoft.com/office/drawing/2014/main" id="{28A123DA-E3E6-4B91-9EE9-230B770ACAD2}"/>
              </a:ext>
            </a:extLst>
          </p:cNvPr>
          <p:cNvPicPr>
            <a:picLocks noChangeAspect="1"/>
          </p:cNvPicPr>
          <p:nvPr/>
        </p:nvPicPr>
        <p:blipFill>
          <a:blip r:embed="rId7"/>
          <a:stretch>
            <a:fillRect/>
          </a:stretch>
        </p:blipFill>
        <p:spPr>
          <a:xfrm>
            <a:off x="7346397" y="4137775"/>
            <a:ext cx="1923440" cy="2559871"/>
          </a:xfrm>
          <a:prstGeom prst="rect">
            <a:avLst/>
          </a:prstGeom>
        </p:spPr>
      </p:pic>
      <p:grpSp>
        <p:nvGrpSpPr>
          <p:cNvPr id="12" name="群組 11">
            <a:extLst>
              <a:ext uri="{FF2B5EF4-FFF2-40B4-BE49-F238E27FC236}">
                <a16:creationId xmlns:a16="http://schemas.microsoft.com/office/drawing/2014/main" id="{75F6CD8C-02BC-4B16-8DD7-BAF5171836F0}"/>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DD977E24-7F5D-46A6-946E-E466289D43F9}"/>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B5D5F8AA-5B5A-43DF-B71E-52A968BC940E}"/>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5" name="文字方塊 14">
            <a:extLst>
              <a:ext uri="{FF2B5EF4-FFF2-40B4-BE49-F238E27FC236}">
                <a16:creationId xmlns:a16="http://schemas.microsoft.com/office/drawing/2014/main" id="{089B62DF-CFB6-4C23-BA84-849A7E2B8CB0}"/>
              </a:ext>
            </a:extLst>
          </p:cNvPr>
          <p:cNvSpPr txBox="1"/>
          <p:nvPr/>
        </p:nvSpPr>
        <p:spPr>
          <a:xfrm>
            <a:off x="1439999" y="21562"/>
            <a:ext cx="10752000" cy="461665"/>
          </a:xfrm>
          <a:prstGeom prst="rect">
            <a:avLst/>
          </a:prstGeom>
          <a:noFill/>
        </p:spPr>
        <p:txBody>
          <a:bodyPr wrap="square" rtlCol="0">
            <a:spAutoFit/>
          </a:bodyPr>
          <a:lstStyle/>
          <a:p>
            <a:pPr algn="ctr"/>
            <a:r>
              <a:rPr lang="en-US" altLang="zh-TW" sz="2400" b="1" dirty="0"/>
              <a:t>The m</a:t>
            </a:r>
            <a:r>
              <a:rPr lang="en-US" altLang="zh-TW" sz="2400" b="1" baseline="30000" dirty="0"/>
              <a:t>6</a:t>
            </a:r>
            <a:r>
              <a:rPr lang="en-US" altLang="zh-TW" sz="2400" b="1" dirty="0"/>
              <a:t>A of </a:t>
            </a:r>
            <a:r>
              <a:rPr lang="en-US" altLang="zh-TW" sz="2400" b="1" i="1" dirty="0"/>
              <a:t>circALG1</a:t>
            </a:r>
            <a:r>
              <a:rPr lang="en-US" altLang="zh-TW" sz="2400" b="1" dirty="0"/>
              <a:t> enhanced its ability to bind to </a:t>
            </a:r>
            <a:r>
              <a:rPr lang="en-US" altLang="zh-TW" sz="2400" b="1" i="1" dirty="0"/>
              <a:t>miR-342-5p</a:t>
            </a:r>
            <a:endParaRPr lang="zh-TW" altLang="en-US" sz="2400" b="1" i="1" dirty="0"/>
          </a:p>
        </p:txBody>
      </p:sp>
    </p:spTree>
    <p:extLst>
      <p:ext uri="{BB962C8B-B14F-4D97-AF65-F5344CB8AC3E}">
        <p14:creationId xmlns:p14="http://schemas.microsoft.com/office/powerpoint/2010/main" val="208460912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26</a:t>
            </a:fld>
            <a:endParaRPr lang="zh-TW" altLang="en-US"/>
          </a:p>
        </p:txBody>
      </p:sp>
      <p:pic>
        <p:nvPicPr>
          <p:cNvPr id="2" name="圖片 1">
            <a:extLst>
              <a:ext uri="{FF2B5EF4-FFF2-40B4-BE49-F238E27FC236}">
                <a16:creationId xmlns:a16="http://schemas.microsoft.com/office/drawing/2014/main" id="{0B1FD470-5157-431A-BD52-BB4C0528E85D}"/>
              </a:ext>
            </a:extLst>
          </p:cNvPr>
          <p:cNvPicPr>
            <a:picLocks noChangeAspect="1"/>
          </p:cNvPicPr>
          <p:nvPr/>
        </p:nvPicPr>
        <p:blipFill>
          <a:blip r:embed="rId3"/>
          <a:stretch>
            <a:fillRect/>
          </a:stretch>
        </p:blipFill>
        <p:spPr>
          <a:xfrm>
            <a:off x="564582" y="1208034"/>
            <a:ext cx="3233017" cy="2429661"/>
          </a:xfrm>
          <a:prstGeom prst="rect">
            <a:avLst/>
          </a:prstGeom>
        </p:spPr>
      </p:pic>
      <p:pic>
        <p:nvPicPr>
          <p:cNvPr id="3" name="圖片 2">
            <a:extLst>
              <a:ext uri="{FF2B5EF4-FFF2-40B4-BE49-F238E27FC236}">
                <a16:creationId xmlns:a16="http://schemas.microsoft.com/office/drawing/2014/main" id="{88926D57-FFD7-49B6-8437-879BE4463356}"/>
              </a:ext>
            </a:extLst>
          </p:cNvPr>
          <p:cNvPicPr>
            <a:picLocks noChangeAspect="1"/>
          </p:cNvPicPr>
          <p:nvPr/>
        </p:nvPicPr>
        <p:blipFill>
          <a:blip r:embed="rId4"/>
          <a:stretch>
            <a:fillRect/>
          </a:stretch>
        </p:blipFill>
        <p:spPr>
          <a:xfrm>
            <a:off x="4207441" y="1156063"/>
            <a:ext cx="2941473" cy="2645809"/>
          </a:xfrm>
          <a:prstGeom prst="rect">
            <a:avLst/>
          </a:prstGeom>
        </p:spPr>
      </p:pic>
      <p:pic>
        <p:nvPicPr>
          <p:cNvPr id="4" name="圖片 3">
            <a:extLst>
              <a:ext uri="{FF2B5EF4-FFF2-40B4-BE49-F238E27FC236}">
                <a16:creationId xmlns:a16="http://schemas.microsoft.com/office/drawing/2014/main" id="{DBE20CD0-DB33-4124-8678-D1BF8241BB62}"/>
              </a:ext>
            </a:extLst>
          </p:cNvPr>
          <p:cNvPicPr>
            <a:picLocks noChangeAspect="1"/>
          </p:cNvPicPr>
          <p:nvPr/>
        </p:nvPicPr>
        <p:blipFill>
          <a:blip r:embed="rId5"/>
          <a:stretch>
            <a:fillRect/>
          </a:stretch>
        </p:blipFill>
        <p:spPr>
          <a:xfrm>
            <a:off x="7911936" y="1244809"/>
            <a:ext cx="3715482" cy="2609034"/>
          </a:xfrm>
          <a:prstGeom prst="rect">
            <a:avLst/>
          </a:prstGeom>
        </p:spPr>
      </p:pic>
      <p:pic>
        <p:nvPicPr>
          <p:cNvPr id="5" name="圖片 4">
            <a:extLst>
              <a:ext uri="{FF2B5EF4-FFF2-40B4-BE49-F238E27FC236}">
                <a16:creationId xmlns:a16="http://schemas.microsoft.com/office/drawing/2014/main" id="{671F1CB9-456B-4389-BF18-1C92E7C019BD}"/>
              </a:ext>
            </a:extLst>
          </p:cNvPr>
          <p:cNvPicPr>
            <a:picLocks noChangeAspect="1"/>
          </p:cNvPicPr>
          <p:nvPr/>
        </p:nvPicPr>
        <p:blipFill>
          <a:blip r:embed="rId6"/>
          <a:stretch>
            <a:fillRect/>
          </a:stretch>
        </p:blipFill>
        <p:spPr>
          <a:xfrm>
            <a:off x="80779" y="4298552"/>
            <a:ext cx="2711879" cy="2060496"/>
          </a:xfrm>
          <a:prstGeom prst="rect">
            <a:avLst/>
          </a:prstGeom>
        </p:spPr>
      </p:pic>
      <p:pic>
        <p:nvPicPr>
          <p:cNvPr id="6" name="圖片 5">
            <a:extLst>
              <a:ext uri="{FF2B5EF4-FFF2-40B4-BE49-F238E27FC236}">
                <a16:creationId xmlns:a16="http://schemas.microsoft.com/office/drawing/2014/main" id="{B0034AF9-9FBF-4ABB-AE24-739DB1427301}"/>
              </a:ext>
            </a:extLst>
          </p:cNvPr>
          <p:cNvPicPr>
            <a:picLocks noChangeAspect="1"/>
          </p:cNvPicPr>
          <p:nvPr/>
        </p:nvPicPr>
        <p:blipFill>
          <a:blip r:embed="rId7"/>
          <a:stretch>
            <a:fillRect/>
          </a:stretch>
        </p:blipFill>
        <p:spPr>
          <a:xfrm>
            <a:off x="2851354" y="4182560"/>
            <a:ext cx="5186200" cy="2232205"/>
          </a:xfrm>
          <a:prstGeom prst="rect">
            <a:avLst/>
          </a:prstGeom>
        </p:spPr>
      </p:pic>
      <p:pic>
        <p:nvPicPr>
          <p:cNvPr id="7" name="圖片 6">
            <a:extLst>
              <a:ext uri="{FF2B5EF4-FFF2-40B4-BE49-F238E27FC236}">
                <a16:creationId xmlns:a16="http://schemas.microsoft.com/office/drawing/2014/main" id="{9E59A80A-1C7C-41E9-834F-E812CCB2D172}"/>
              </a:ext>
            </a:extLst>
          </p:cNvPr>
          <p:cNvPicPr>
            <a:picLocks noChangeAspect="1"/>
          </p:cNvPicPr>
          <p:nvPr/>
        </p:nvPicPr>
        <p:blipFill>
          <a:blip r:embed="rId8"/>
          <a:stretch>
            <a:fillRect/>
          </a:stretch>
        </p:blipFill>
        <p:spPr>
          <a:xfrm>
            <a:off x="8154946" y="3909270"/>
            <a:ext cx="3840494" cy="2583605"/>
          </a:xfrm>
          <a:prstGeom prst="rect">
            <a:avLst/>
          </a:prstGeom>
        </p:spPr>
      </p:pic>
      <p:grpSp>
        <p:nvGrpSpPr>
          <p:cNvPr id="12" name="群組 11">
            <a:extLst>
              <a:ext uri="{FF2B5EF4-FFF2-40B4-BE49-F238E27FC236}">
                <a16:creationId xmlns:a16="http://schemas.microsoft.com/office/drawing/2014/main" id="{274F3A4C-59A0-43BE-9179-246DE0CD67E6}"/>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DA40AD27-70A5-4140-8EE3-B20ADD76B851}"/>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B8DCC895-FA5D-4B90-AA28-03D6A662A568}"/>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5" name="文字方塊 14">
            <a:extLst>
              <a:ext uri="{FF2B5EF4-FFF2-40B4-BE49-F238E27FC236}">
                <a16:creationId xmlns:a16="http://schemas.microsoft.com/office/drawing/2014/main" id="{E6053AAD-04D6-4324-ADAD-74C66AB13F72}"/>
              </a:ext>
            </a:extLst>
          </p:cNvPr>
          <p:cNvSpPr txBox="1"/>
          <p:nvPr/>
        </p:nvSpPr>
        <p:spPr>
          <a:xfrm>
            <a:off x="1439999" y="21562"/>
            <a:ext cx="10752000" cy="461665"/>
          </a:xfrm>
          <a:prstGeom prst="rect">
            <a:avLst/>
          </a:prstGeom>
          <a:noFill/>
        </p:spPr>
        <p:txBody>
          <a:bodyPr wrap="square" rtlCol="0">
            <a:spAutoFit/>
          </a:bodyPr>
          <a:lstStyle/>
          <a:p>
            <a:pPr algn="ctr"/>
            <a:r>
              <a:rPr lang="en-US" altLang="zh-TW" sz="2400" b="1" dirty="0"/>
              <a:t>The m</a:t>
            </a:r>
            <a:r>
              <a:rPr lang="en-US" altLang="zh-TW" sz="2400" b="1" baseline="30000" dirty="0"/>
              <a:t>6</a:t>
            </a:r>
            <a:r>
              <a:rPr lang="en-US" altLang="zh-TW" sz="2400" b="1" dirty="0"/>
              <a:t>A of </a:t>
            </a:r>
            <a:r>
              <a:rPr lang="en-US" altLang="zh-TW" sz="2400" b="1" i="1" dirty="0"/>
              <a:t>circALG1</a:t>
            </a:r>
            <a:r>
              <a:rPr lang="en-US" altLang="zh-TW" sz="2400" b="1" dirty="0"/>
              <a:t> enhanced its ability to bind to </a:t>
            </a:r>
            <a:r>
              <a:rPr lang="en-US" altLang="zh-TW" sz="2400" b="1" i="1" dirty="0"/>
              <a:t>miR-342-5p</a:t>
            </a:r>
            <a:endParaRPr lang="zh-TW" altLang="en-US" sz="2400" b="1" i="1" dirty="0"/>
          </a:p>
        </p:txBody>
      </p:sp>
    </p:spTree>
    <p:extLst>
      <p:ext uri="{BB962C8B-B14F-4D97-AF65-F5344CB8AC3E}">
        <p14:creationId xmlns:p14="http://schemas.microsoft.com/office/powerpoint/2010/main" val="414056440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27</a:t>
            </a:fld>
            <a:endParaRPr lang="zh-TW" altLang="en-US"/>
          </a:p>
        </p:txBody>
      </p:sp>
      <p:pic>
        <p:nvPicPr>
          <p:cNvPr id="2" name="圖片 1">
            <a:extLst>
              <a:ext uri="{FF2B5EF4-FFF2-40B4-BE49-F238E27FC236}">
                <a16:creationId xmlns:a16="http://schemas.microsoft.com/office/drawing/2014/main" id="{5F84B302-5723-4793-9229-77F42586C325}"/>
              </a:ext>
            </a:extLst>
          </p:cNvPr>
          <p:cNvPicPr>
            <a:picLocks noChangeAspect="1"/>
          </p:cNvPicPr>
          <p:nvPr/>
        </p:nvPicPr>
        <p:blipFill>
          <a:blip r:embed="rId3"/>
          <a:stretch>
            <a:fillRect/>
          </a:stretch>
        </p:blipFill>
        <p:spPr>
          <a:xfrm>
            <a:off x="8795" y="857535"/>
            <a:ext cx="12183205" cy="5463861"/>
          </a:xfrm>
          <a:prstGeom prst="rect">
            <a:avLst/>
          </a:prstGeom>
        </p:spPr>
      </p:pic>
      <p:grpSp>
        <p:nvGrpSpPr>
          <p:cNvPr id="10" name="群組 9">
            <a:extLst>
              <a:ext uri="{FF2B5EF4-FFF2-40B4-BE49-F238E27FC236}">
                <a16:creationId xmlns:a16="http://schemas.microsoft.com/office/drawing/2014/main" id="{1EDCD729-19E3-487A-AEA6-86505AE0993F}"/>
              </a:ext>
            </a:extLst>
          </p:cNvPr>
          <p:cNvGrpSpPr/>
          <p:nvPr/>
        </p:nvGrpSpPr>
        <p:grpSpPr>
          <a:xfrm>
            <a:off x="0" y="0"/>
            <a:ext cx="1800000" cy="540000"/>
            <a:chOff x="0" y="0"/>
            <a:chExt cx="1800000" cy="540000"/>
          </a:xfrm>
        </p:grpSpPr>
        <p:grpSp>
          <p:nvGrpSpPr>
            <p:cNvPr id="11" name="群組 10">
              <a:extLst>
                <a:ext uri="{FF2B5EF4-FFF2-40B4-BE49-F238E27FC236}">
                  <a16:creationId xmlns:a16="http://schemas.microsoft.com/office/drawing/2014/main" id="{A4A9BA49-889A-4EFD-BC58-0B791A865C75}"/>
                </a:ext>
              </a:extLst>
            </p:cNvPr>
            <p:cNvGrpSpPr/>
            <p:nvPr/>
          </p:nvGrpSpPr>
          <p:grpSpPr>
            <a:xfrm>
              <a:off x="0" y="0"/>
              <a:ext cx="1800000" cy="540000"/>
              <a:chOff x="-1" y="0"/>
              <a:chExt cx="1794295" cy="511612"/>
            </a:xfrm>
          </p:grpSpPr>
          <p:sp>
            <p:nvSpPr>
              <p:cNvPr id="13" name="矩形 12">
                <a:extLst>
                  <a:ext uri="{FF2B5EF4-FFF2-40B4-BE49-F238E27FC236}">
                    <a16:creationId xmlns:a16="http://schemas.microsoft.com/office/drawing/2014/main" id="{B3212B3B-2922-42D0-B844-AA6150265FC9}"/>
                  </a:ext>
                </a:extLst>
              </p:cNvPr>
              <p:cNvSpPr/>
              <p:nvPr/>
            </p:nvSpPr>
            <p:spPr>
              <a:xfrm>
                <a:off x="0" y="0"/>
                <a:ext cx="1794294" cy="419934"/>
              </a:xfrm>
              <a:prstGeom prst="rect">
                <a:avLst/>
              </a:prstGeom>
              <a:solidFill>
                <a:srgbClr val="DBC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65BDCDBA-1F61-4913-AAC8-3753FC960CCE}"/>
                  </a:ext>
                </a:extLst>
              </p:cNvPr>
              <p:cNvSpPr/>
              <p:nvPr/>
            </p:nvSpPr>
            <p:spPr>
              <a:xfrm>
                <a:off x="-1" y="419934"/>
                <a:ext cx="1794293" cy="91678"/>
              </a:xfrm>
              <a:prstGeom prst="rect">
                <a:avLst/>
              </a:prstGeom>
              <a:solidFill>
                <a:srgbClr val="ACB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2" name="文字方塊 11">
              <a:extLst>
                <a:ext uri="{FF2B5EF4-FFF2-40B4-BE49-F238E27FC236}">
                  <a16:creationId xmlns:a16="http://schemas.microsoft.com/office/drawing/2014/main" id="{17F82D58-5262-4203-9105-8EC64636297F}"/>
                </a:ext>
              </a:extLst>
            </p:cNvPr>
            <p:cNvSpPr txBox="1"/>
            <p:nvPr/>
          </p:nvSpPr>
          <p:spPr>
            <a:xfrm>
              <a:off x="223371" y="16305"/>
              <a:ext cx="1353256" cy="400110"/>
            </a:xfrm>
            <a:prstGeom prst="rect">
              <a:avLst/>
            </a:prstGeom>
            <a:noFill/>
          </p:spPr>
          <p:txBody>
            <a:bodyPr wrap="none" rtlCol="0">
              <a:spAutoFit/>
            </a:bodyPr>
            <a:lstStyle/>
            <a:p>
              <a:r>
                <a:rPr lang="en-US" altLang="zh-TW" sz="2000" b="1" dirty="0">
                  <a:solidFill>
                    <a:srgbClr val="7F5072"/>
                  </a:solidFill>
                  <a:latin typeface="Arial" panose="020B0604020202020204" pitchFamily="34" charset="0"/>
                  <a:cs typeface="Arial" panose="020B0604020202020204" pitchFamily="34" charset="0"/>
                </a:rPr>
                <a:t>Summary</a:t>
              </a:r>
              <a:endParaRPr lang="zh-TW" altLang="en-US" sz="2000" dirty="0">
                <a:solidFill>
                  <a:srgbClr val="7F5072"/>
                </a:solidFill>
              </a:endParaRPr>
            </a:p>
          </p:txBody>
        </p:sp>
      </p:grpSp>
    </p:spTree>
    <p:extLst>
      <p:ext uri="{BB962C8B-B14F-4D97-AF65-F5344CB8AC3E}">
        <p14:creationId xmlns:p14="http://schemas.microsoft.com/office/powerpoint/2010/main" val="252004300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17A57BF0-3731-441E-A649-F1EEDB8A6581}"/>
              </a:ext>
            </a:extLst>
          </p:cNvPr>
          <p:cNvSpPr/>
          <p:nvPr/>
        </p:nvSpPr>
        <p:spPr>
          <a:xfrm>
            <a:off x="345347" y="1792642"/>
            <a:ext cx="11501305" cy="3272716"/>
          </a:xfrm>
          <a:prstGeom prst="roundRect">
            <a:avLst/>
          </a:prstGeom>
          <a:solidFill>
            <a:srgbClr val="DBCB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dirty="0">
              <a:solidFill>
                <a:srgbClr val="0070C0"/>
              </a:solidFill>
            </a:endParaRPr>
          </a:p>
        </p:txBody>
      </p:sp>
      <p:sp>
        <p:nvSpPr>
          <p:cNvPr id="4" name="文字方塊 3">
            <a:extLst>
              <a:ext uri="{FF2B5EF4-FFF2-40B4-BE49-F238E27FC236}">
                <a16:creationId xmlns:a16="http://schemas.microsoft.com/office/drawing/2014/main" id="{12F148BC-5B89-4E9B-878A-67E165BFB56B}"/>
              </a:ext>
            </a:extLst>
          </p:cNvPr>
          <p:cNvSpPr txBox="1"/>
          <p:nvPr/>
        </p:nvSpPr>
        <p:spPr>
          <a:xfrm>
            <a:off x="2816896" y="3013501"/>
            <a:ext cx="6558206" cy="830997"/>
          </a:xfrm>
          <a:prstGeom prst="rect">
            <a:avLst/>
          </a:prstGeom>
          <a:noFill/>
        </p:spPr>
        <p:txBody>
          <a:bodyPr wrap="none" rtlCol="0">
            <a:spAutoFit/>
          </a:bodyPr>
          <a:lstStyle/>
          <a:p>
            <a:r>
              <a:rPr lang="en-US" altLang="zh-TW" sz="4800" dirty="0">
                <a:solidFill>
                  <a:srgbClr val="7F5072"/>
                </a:solidFill>
                <a:latin typeface="Arial" panose="020B0604020202020204" pitchFamily="34" charset="0"/>
                <a:cs typeface="Arial" panose="020B0604020202020204" pitchFamily="34" charset="0"/>
              </a:rPr>
              <a:t>Thank you for listening!</a:t>
            </a:r>
            <a:endParaRPr lang="zh-TW" altLang="en-US" sz="4800" dirty="0">
              <a:solidFill>
                <a:srgbClr val="7F5072"/>
              </a:solidFill>
              <a:latin typeface="Arial" panose="020B0604020202020204" pitchFamily="34" charset="0"/>
              <a:cs typeface="Arial" panose="020B0604020202020204" pitchFamily="34" charset="0"/>
            </a:endParaRPr>
          </a:p>
        </p:txBody>
      </p:sp>
      <p:sp>
        <p:nvSpPr>
          <p:cNvPr id="5" name="投影片編號版面配置區 1">
            <a:extLst>
              <a:ext uri="{FF2B5EF4-FFF2-40B4-BE49-F238E27FC236}">
                <a16:creationId xmlns:a16="http://schemas.microsoft.com/office/drawing/2014/main" id="{C91451EF-CCC0-4058-85CE-669C1639BFDB}"/>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28</a:t>
            </a:fld>
            <a:endParaRPr lang="zh-TW" altLang="en-US"/>
          </a:p>
        </p:txBody>
      </p:sp>
    </p:spTree>
    <p:extLst>
      <p:ext uri="{BB962C8B-B14F-4D97-AF65-F5344CB8AC3E}">
        <p14:creationId xmlns:p14="http://schemas.microsoft.com/office/powerpoint/2010/main" val="24893975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BFC7982-AF00-422C-AD85-E6AB2CED1D81}"/>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3</a:t>
            </a:fld>
            <a:endParaRPr lang="zh-TW" altLang="en-US" dirty="0"/>
          </a:p>
        </p:txBody>
      </p:sp>
      <p:pic>
        <p:nvPicPr>
          <p:cNvPr id="5" name="圖片 4">
            <a:extLst>
              <a:ext uri="{FF2B5EF4-FFF2-40B4-BE49-F238E27FC236}">
                <a16:creationId xmlns:a16="http://schemas.microsoft.com/office/drawing/2014/main" id="{3442A133-75B4-4C27-B2B4-239AFE12463C}"/>
              </a:ext>
            </a:extLst>
          </p:cNvPr>
          <p:cNvPicPr>
            <a:picLocks noChangeAspect="1"/>
          </p:cNvPicPr>
          <p:nvPr/>
        </p:nvPicPr>
        <p:blipFill rotWithShape="1">
          <a:blip r:embed="rId3"/>
          <a:srcRect b="55892"/>
          <a:stretch/>
        </p:blipFill>
        <p:spPr>
          <a:xfrm>
            <a:off x="119255" y="679276"/>
            <a:ext cx="11953490" cy="2818938"/>
          </a:xfrm>
          <a:prstGeom prst="rect">
            <a:avLst/>
          </a:prstGeom>
        </p:spPr>
      </p:pic>
      <p:sp>
        <p:nvSpPr>
          <p:cNvPr id="9" name="矩形 8">
            <a:extLst>
              <a:ext uri="{FF2B5EF4-FFF2-40B4-BE49-F238E27FC236}">
                <a16:creationId xmlns:a16="http://schemas.microsoft.com/office/drawing/2014/main" id="{3337F41B-C071-4532-8E8C-BD4F159B0AE6}"/>
              </a:ext>
            </a:extLst>
          </p:cNvPr>
          <p:cNvSpPr/>
          <p:nvPr/>
        </p:nvSpPr>
        <p:spPr>
          <a:xfrm>
            <a:off x="1715724" y="25169"/>
            <a:ext cx="8760552"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CircRNAs Biogenesis </a:t>
            </a:r>
            <a:endParaRPr lang="zh-TW" altLang="en-US" sz="2400" b="1" dirty="0">
              <a:latin typeface="Arial" panose="020B0604020202020204" pitchFamily="34" charset="0"/>
              <a:cs typeface="Arial" panose="020B0604020202020204" pitchFamily="34" charset="0"/>
            </a:endParaRPr>
          </a:p>
        </p:txBody>
      </p:sp>
      <p:grpSp>
        <p:nvGrpSpPr>
          <p:cNvPr id="6" name="群組 5">
            <a:extLst>
              <a:ext uri="{FF2B5EF4-FFF2-40B4-BE49-F238E27FC236}">
                <a16:creationId xmlns:a16="http://schemas.microsoft.com/office/drawing/2014/main" id="{2F9B0A3F-E07B-4C77-9717-17ACB2F41653}"/>
              </a:ext>
            </a:extLst>
          </p:cNvPr>
          <p:cNvGrpSpPr/>
          <p:nvPr/>
        </p:nvGrpSpPr>
        <p:grpSpPr>
          <a:xfrm>
            <a:off x="1837981" y="3497185"/>
            <a:ext cx="8216164" cy="3050455"/>
            <a:chOff x="1778980" y="3515158"/>
            <a:chExt cx="8634040" cy="3235113"/>
          </a:xfrm>
        </p:grpSpPr>
        <p:pic>
          <p:nvPicPr>
            <p:cNvPr id="2" name="圖片 1">
              <a:extLst>
                <a:ext uri="{FF2B5EF4-FFF2-40B4-BE49-F238E27FC236}">
                  <a16:creationId xmlns:a16="http://schemas.microsoft.com/office/drawing/2014/main" id="{E0FACB7D-D2A9-4C86-B599-445374F9D2CD}"/>
                </a:ext>
              </a:extLst>
            </p:cNvPr>
            <p:cNvPicPr>
              <a:picLocks noChangeAspect="1"/>
            </p:cNvPicPr>
            <p:nvPr/>
          </p:nvPicPr>
          <p:blipFill>
            <a:blip r:embed="rId4"/>
            <a:stretch>
              <a:fillRect/>
            </a:stretch>
          </p:blipFill>
          <p:spPr>
            <a:xfrm>
              <a:off x="1778980" y="3515158"/>
              <a:ext cx="8634040" cy="3235113"/>
            </a:xfrm>
            <a:prstGeom prst="rect">
              <a:avLst/>
            </a:prstGeom>
          </p:spPr>
        </p:pic>
        <p:sp>
          <p:nvSpPr>
            <p:cNvPr id="3" name="矩形 2">
              <a:extLst>
                <a:ext uri="{FF2B5EF4-FFF2-40B4-BE49-F238E27FC236}">
                  <a16:creationId xmlns:a16="http://schemas.microsoft.com/office/drawing/2014/main" id="{13E439D2-06E9-4427-B462-85C3210150A0}"/>
                </a:ext>
              </a:extLst>
            </p:cNvPr>
            <p:cNvSpPr/>
            <p:nvPr/>
          </p:nvSpPr>
          <p:spPr>
            <a:xfrm>
              <a:off x="1837981" y="3609975"/>
              <a:ext cx="247994"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15" name="文字方塊 14">
            <a:extLst>
              <a:ext uri="{FF2B5EF4-FFF2-40B4-BE49-F238E27FC236}">
                <a16:creationId xmlns:a16="http://schemas.microsoft.com/office/drawing/2014/main" id="{9C5F0B7E-879F-4AA8-8447-51D652C110DC}"/>
              </a:ext>
            </a:extLst>
          </p:cNvPr>
          <p:cNvSpPr txBox="1"/>
          <p:nvPr/>
        </p:nvSpPr>
        <p:spPr>
          <a:xfrm>
            <a:off x="-9525" y="6547640"/>
            <a:ext cx="5829300" cy="307777"/>
          </a:xfrm>
          <a:prstGeom prst="rect">
            <a:avLst/>
          </a:prstGeom>
          <a:noFill/>
        </p:spPr>
        <p:txBody>
          <a:bodyPr wrap="square" rtlCol="0">
            <a:spAutoFit/>
          </a:bodyPr>
          <a:lstStyle/>
          <a:p>
            <a:r>
              <a:rPr lang="en-US" altLang="zh-TW" sz="1400" i="1" dirty="0" err="1">
                <a:solidFill>
                  <a:schemeClr val="bg2">
                    <a:lumMod val="50000"/>
                  </a:schemeClr>
                </a:solidFill>
              </a:rPr>
              <a:t>Memczak</a:t>
            </a:r>
            <a:r>
              <a:rPr lang="en-US" altLang="zh-TW" sz="1400" i="1" dirty="0">
                <a:solidFill>
                  <a:schemeClr val="bg2">
                    <a:lumMod val="50000"/>
                  </a:schemeClr>
                </a:solidFill>
              </a:rPr>
              <a:t> S, et al. </a:t>
            </a:r>
            <a:r>
              <a:rPr lang="en" altLang="zh-TW" sz="1400" i="1" dirty="0">
                <a:solidFill>
                  <a:schemeClr val="bg2">
                    <a:lumMod val="50000"/>
                  </a:schemeClr>
                </a:solidFill>
              </a:rPr>
              <a:t>Nature, 2013; </a:t>
            </a:r>
            <a:r>
              <a:rPr lang="en-US" altLang="zh-TW" sz="1400" i="1" dirty="0">
                <a:solidFill>
                  <a:schemeClr val="bg2">
                    <a:lumMod val="50000"/>
                  </a:schemeClr>
                </a:solidFill>
              </a:rPr>
              <a:t>Guo X,</a:t>
            </a:r>
            <a:r>
              <a:rPr lang="zh-TW" altLang="en-US" sz="1400" i="1" dirty="0">
                <a:solidFill>
                  <a:schemeClr val="bg2">
                    <a:lumMod val="50000"/>
                  </a:schemeClr>
                </a:solidFill>
              </a:rPr>
              <a:t> </a:t>
            </a:r>
            <a:r>
              <a:rPr lang="en-US" altLang="zh-TW" sz="1400" i="1" dirty="0">
                <a:solidFill>
                  <a:schemeClr val="bg2">
                    <a:lumMod val="50000"/>
                  </a:schemeClr>
                </a:solidFill>
              </a:rPr>
              <a:t>et al. Clin </a:t>
            </a:r>
            <a:r>
              <a:rPr lang="en-US" altLang="zh-TW" sz="1400" i="1" dirty="0" err="1">
                <a:solidFill>
                  <a:schemeClr val="bg2">
                    <a:lumMod val="50000"/>
                  </a:schemeClr>
                </a:solidFill>
              </a:rPr>
              <a:t>Transl</a:t>
            </a:r>
            <a:r>
              <a:rPr lang="en-US" altLang="zh-TW" sz="1400" i="1" dirty="0">
                <a:solidFill>
                  <a:schemeClr val="bg2">
                    <a:lumMod val="50000"/>
                  </a:schemeClr>
                </a:solidFill>
              </a:rPr>
              <a:t> Oncol, 2021</a:t>
            </a:r>
            <a:r>
              <a:rPr lang="en" altLang="zh-TW" sz="1400" i="1" dirty="0">
                <a:solidFill>
                  <a:schemeClr val="bg2">
                    <a:lumMod val="50000"/>
                  </a:schemeClr>
                </a:solidFill>
              </a:rPr>
              <a:t> </a:t>
            </a:r>
            <a:endParaRPr lang="zh-TW" altLang="en-US" sz="1400" i="1" dirty="0">
              <a:solidFill>
                <a:schemeClr val="bg2">
                  <a:lumMod val="50000"/>
                </a:schemeClr>
              </a:solidFill>
            </a:endParaRPr>
          </a:p>
        </p:txBody>
      </p:sp>
      <p:grpSp>
        <p:nvGrpSpPr>
          <p:cNvPr id="16" name="群組 15">
            <a:extLst>
              <a:ext uri="{FF2B5EF4-FFF2-40B4-BE49-F238E27FC236}">
                <a16:creationId xmlns:a16="http://schemas.microsoft.com/office/drawing/2014/main" id="{22BFD322-2F4A-4AD9-B09E-A74B121CDDED}"/>
              </a:ext>
            </a:extLst>
          </p:cNvPr>
          <p:cNvGrpSpPr/>
          <p:nvPr/>
        </p:nvGrpSpPr>
        <p:grpSpPr>
          <a:xfrm>
            <a:off x="0" y="0"/>
            <a:ext cx="1800000" cy="540000"/>
            <a:chOff x="-1" y="0"/>
            <a:chExt cx="1794295" cy="511612"/>
          </a:xfrm>
        </p:grpSpPr>
        <p:sp>
          <p:nvSpPr>
            <p:cNvPr id="17" name="矩形 16">
              <a:extLst>
                <a:ext uri="{FF2B5EF4-FFF2-40B4-BE49-F238E27FC236}">
                  <a16:creationId xmlns:a16="http://schemas.microsoft.com/office/drawing/2014/main" id="{B893D98B-8432-412A-9655-2929A883E149}"/>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B48BC8B1-EFB3-4382-8A87-3772D332A8F3}"/>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90621062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1C78413-E6E5-44B1-BEAC-4FB107E94F5C}"/>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4</a:t>
            </a:fld>
            <a:endParaRPr lang="zh-TW" altLang="en-US"/>
          </a:p>
        </p:txBody>
      </p:sp>
      <p:grpSp>
        <p:nvGrpSpPr>
          <p:cNvPr id="6" name="群組 5">
            <a:extLst>
              <a:ext uri="{FF2B5EF4-FFF2-40B4-BE49-F238E27FC236}">
                <a16:creationId xmlns:a16="http://schemas.microsoft.com/office/drawing/2014/main" id="{D70E5FA1-C775-45DD-B347-02F3541F84CD}"/>
              </a:ext>
            </a:extLst>
          </p:cNvPr>
          <p:cNvGrpSpPr/>
          <p:nvPr/>
        </p:nvGrpSpPr>
        <p:grpSpPr>
          <a:xfrm>
            <a:off x="0" y="0"/>
            <a:ext cx="1800000" cy="540000"/>
            <a:chOff x="-1" y="0"/>
            <a:chExt cx="1794295" cy="511612"/>
          </a:xfrm>
        </p:grpSpPr>
        <p:sp>
          <p:nvSpPr>
            <p:cNvPr id="7" name="矩形 6">
              <a:extLst>
                <a:ext uri="{FF2B5EF4-FFF2-40B4-BE49-F238E27FC236}">
                  <a16:creationId xmlns:a16="http://schemas.microsoft.com/office/drawing/2014/main" id="{2D56E5E3-47F8-48A6-8E03-3D6126E163C8}"/>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2849195D-593A-458E-AEF5-ADB322CF9241}"/>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2" name="矩形 11">
            <a:extLst>
              <a:ext uri="{FF2B5EF4-FFF2-40B4-BE49-F238E27FC236}">
                <a16:creationId xmlns:a16="http://schemas.microsoft.com/office/drawing/2014/main" id="{C6A2812D-48A6-4DBD-B933-5682EC239002}"/>
              </a:ext>
            </a:extLst>
          </p:cNvPr>
          <p:cNvSpPr/>
          <p:nvPr/>
        </p:nvSpPr>
        <p:spPr>
          <a:xfrm>
            <a:off x="5593" y="6550223"/>
            <a:ext cx="1067069"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Cell, 2022</a:t>
            </a:r>
          </a:p>
        </p:txBody>
      </p:sp>
      <p:pic>
        <p:nvPicPr>
          <p:cNvPr id="19" name="圖片 18">
            <a:extLst>
              <a:ext uri="{FF2B5EF4-FFF2-40B4-BE49-F238E27FC236}">
                <a16:creationId xmlns:a16="http://schemas.microsoft.com/office/drawing/2014/main" id="{DA35439F-6788-46D8-83FB-89E7958847A9}"/>
              </a:ext>
            </a:extLst>
          </p:cNvPr>
          <p:cNvPicPr>
            <a:picLocks noChangeAspect="1"/>
          </p:cNvPicPr>
          <p:nvPr/>
        </p:nvPicPr>
        <p:blipFill>
          <a:blip r:embed="rId3"/>
          <a:srcRect l="24858" t="25144" r="25154" b="25438"/>
          <a:stretch>
            <a:fillRect/>
          </a:stretch>
        </p:blipFill>
        <p:spPr>
          <a:xfrm>
            <a:off x="4565009" y="2166090"/>
            <a:ext cx="3061982" cy="3033808"/>
          </a:xfrm>
          <a:custGeom>
            <a:avLst/>
            <a:gdLst>
              <a:gd name="connsiteX0" fmla="*/ 1530991 w 3061982"/>
              <a:gd name="connsiteY0" fmla="*/ 0 h 3033808"/>
              <a:gd name="connsiteX1" fmla="*/ 3061982 w 3061982"/>
              <a:gd name="connsiteY1" fmla="*/ 1516904 h 3033808"/>
              <a:gd name="connsiteX2" fmla="*/ 1530991 w 3061982"/>
              <a:gd name="connsiteY2" fmla="*/ 3033808 h 3033808"/>
              <a:gd name="connsiteX3" fmla="*/ 0 w 3061982"/>
              <a:gd name="connsiteY3" fmla="*/ 1516904 h 3033808"/>
              <a:gd name="connsiteX4" fmla="*/ 1530991 w 3061982"/>
              <a:gd name="connsiteY4" fmla="*/ 0 h 303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982" h="3033808">
                <a:moveTo>
                  <a:pt x="1530991" y="0"/>
                </a:moveTo>
                <a:cubicBezTo>
                  <a:pt x="2376534" y="0"/>
                  <a:pt x="3061982" y="679141"/>
                  <a:pt x="3061982" y="1516904"/>
                </a:cubicBezTo>
                <a:cubicBezTo>
                  <a:pt x="3061982" y="2354667"/>
                  <a:pt x="2376534" y="3033808"/>
                  <a:pt x="1530991" y="3033808"/>
                </a:cubicBezTo>
                <a:cubicBezTo>
                  <a:pt x="685448" y="3033808"/>
                  <a:pt x="0" y="2354667"/>
                  <a:pt x="0" y="1516904"/>
                </a:cubicBezTo>
                <a:cubicBezTo>
                  <a:pt x="0" y="679141"/>
                  <a:pt x="685448" y="0"/>
                  <a:pt x="1530991" y="0"/>
                </a:cubicBezTo>
                <a:close/>
              </a:path>
            </a:pathLst>
          </a:custGeom>
        </p:spPr>
      </p:pic>
      <p:pic>
        <p:nvPicPr>
          <p:cNvPr id="90" name="圖片 89">
            <a:extLst>
              <a:ext uri="{FF2B5EF4-FFF2-40B4-BE49-F238E27FC236}">
                <a16:creationId xmlns:a16="http://schemas.microsoft.com/office/drawing/2014/main" id="{12BEAB7E-710A-4F6A-BEB6-8DDF9386EB1B}"/>
              </a:ext>
            </a:extLst>
          </p:cNvPr>
          <p:cNvPicPr>
            <a:picLocks noChangeAspect="1"/>
          </p:cNvPicPr>
          <p:nvPr/>
        </p:nvPicPr>
        <p:blipFill>
          <a:blip r:embed="rId3"/>
          <a:srcRect l="10538" t="410" r="6332" b="62010"/>
          <a:stretch>
            <a:fillRect/>
          </a:stretch>
        </p:blipFill>
        <p:spPr>
          <a:xfrm>
            <a:off x="3671003" y="676151"/>
            <a:ext cx="5087552" cy="2305006"/>
          </a:xfrm>
          <a:custGeom>
            <a:avLst/>
            <a:gdLst>
              <a:gd name="connsiteX0" fmla="*/ 2447197 w 5087552"/>
              <a:gd name="connsiteY0" fmla="*/ 173 h 2305006"/>
              <a:gd name="connsiteX1" fmla="*/ 2639276 w 5087552"/>
              <a:gd name="connsiteY1" fmla="*/ 8245 h 2305006"/>
              <a:gd name="connsiteX2" fmla="*/ 5087552 w 5087552"/>
              <a:gd name="connsiteY2" fmla="*/ 1569608 h 2305006"/>
              <a:gd name="connsiteX3" fmla="*/ 3768885 w 5087552"/>
              <a:gd name="connsiteY3" fmla="*/ 2305006 h 2305006"/>
              <a:gd name="connsiteX4" fmla="*/ 2528637 w 5087552"/>
              <a:gd name="connsiteY4" fmla="*/ 1514051 h 2305006"/>
              <a:gd name="connsiteX5" fmla="*/ 1781517 w 5087552"/>
              <a:gd name="connsiteY5" fmla="*/ 1645255 h 2305006"/>
              <a:gd name="connsiteX6" fmla="*/ 1676915 w 5087552"/>
              <a:gd name="connsiteY6" fmla="*/ 1700005 h 2305006"/>
              <a:gd name="connsiteX7" fmla="*/ 1676865 w 5087552"/>
              <a:gd name="connsiteY7" fmla="*/ 1700029 h 2305006"/>
              <a:gd name="connsiteX8" fmla="*/ 1676836 w 5087552"/>
              <a:gd name="connsiteY8" fmla="*/ 1700047 h 2305006"/>
              <a:gd name="connsiteX9" fmla="*/ 1613432 w 5087552"/>
              <a:gd name="connsiteY9" fmla="*/ 1733233 h 2305006"/>
              <a:gd name="connsiteX10" fmla="*/ 1557716 w 5087552"/>
              <a:gd name="connsiteY10" fmla="*/ 1771749 h 2305006"/>
              <a:gd name="connsiteX11" fmla="*/ 1550746 w 5087552"/>
              <a:gd name="connsiteY11" fmla="*/ 1775944 h 2305006"/>
              <a:gd name="connsiteX12" fmla="*/ 1538194 w 5087552"/>
              <a:gd name="connsiteY12" fmla="*/ 1785244 h 2305006"/>
              <a:gd name="connsiteX13" fmla="*/ 1456832 w 5087552"/>
              <a:gd name="connsiteY13" fmla="*/ 1841488 h 2305006"/>
              <a:gd name="connsiteX14" fmla="*/ 1313721 w 5087552"/>
              <a:gd name="connsiteY14" fmla="*/ 1969122 h 2305006"/>
              <a:gd name="connsiteX15" fmla="*/ 1250059 w 5087552"/>
              <a:gd name="connsiteY15" fmla="*/ 2042012 h 2305006"/>
              <a:gd name="connsiteX16" fmla="*/ 1225637 w 5087552"/>
              <a:gd name="connsiteY16" fmla="*/ 2068635 h 2305006"/>
              <a:gd name="connsiteX17" fmla="*/ 1218206 w 5087552"/>
              <a:gd name="connsiteY17" fmla="*/ 2078481 h 2305006"/>
              <a:gd name="connsiteX18" fmla="*/ 1196947 w 5087552"/>
              <a:gd name="connsiteY18" fmla="*/ 2102821 h 2305006"/>
              <a:gd name="connsiteX19" fmla="*/ 0 w 5087552"/>
              <a:gd name="connsiteY19" fmla="*/ 1181632 h 2305006"/>
              <a:gd name="connsiteX20" fmla="*/ 103112 w 5087552"/>
              <a:gd name="connsiteY20" fmla="*/ 1055365 h 2305006"/>
              <a:gd name="connsiteX21" fmla="*/ 2447197 w 5087552"/>
              <a:gd name="connsiteY21" fmla="*/ 173 h 230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7552" h="2305006">
                <a:moveTo>
                  <a:pt x="2447197" y="173"/>
                </a:moveTo>
                <a:cubicBezTo>
                  <a:pt x="2511048" y="851"/>
                  <a:pt x="2575102" y="3530"/>
                  <a:pt x="2639276" y="8245"/>
                </a:cubicBezTo>
                <a:cubicBezTo>
                  <a:pt x="3666068" y="83688"/>
                  <a:pt x="4586093" y="670425"/>
                  <a:pt x="5087552" y="1569608"/>
                </a:cubicBezTo>
                <a:lnTo>
                  <a:pt x="3768885" y="2305006"/>
                </a:lnTo>
                <a:cubicBezTo>
                  <a:pt x="3514855" y="1849497"/>
                  <a:pt x="3048789" y="1552269"/>
                  <a:pt x="2528637" y="1514051"/>
                </a:cubicBezTo>
                <a:cubicBezTo>
                  <a:pt x="2268561" y="1494942"/>
                  <a:pt x="2012397" y="1541867"/>
                  <a:pt x="1781517" y="1645255"/>
                </a:cubicBezTo>
                <a:lnTo>
                  <a:pt x="1676915" y="1700005"/>
                </a:lnTo>
                <a:lnTo>
                  <a:pt x="1676865" y="1700029"/>
                </a:lnTo>
                <a:lnTo>
                  <a:pt x="1676836" y="1700047"/>
                </a:lnTo>
                <a:lnTo>
                  <a:pt x="1613432" y="1733233"/>
                </a:lnTo>
                <a:lnTo>
                  <a:pt x="1557716" y="1771749"/>
                </a:lnTo>
                <a:lnTo>
                  <a:pt x="1550746" y="1775944"/>
                </a:lnTo>
                <a:lnTo>
                  <a:pt x="1538194" y="1785244"/>
                </a:lnTo>
                <a:lnTo>
                  <a:pt x="1456832" y="1841488"/>
                </a:lnTo>
                <a:cubicBezTo>
                  <a:pt x="1406769" y="1880853"/>
                  <a:pt x="1358954" y="1923447"/>
                  <a:pt x="1313721" y="1969122"/>
                </a:cubicBezTo>
                <a:lnTo>
                  <a:pt x="1250059" y="2042012"/>
                </a:lnTo>
                <a:lnTo>
                  <a:pt x="1225637" y="2068635"/>
                </a:lnTo>
                <a:lnTo>
                  <a:pt x="1218206" y="2078481"/>
                </a:lnTo>
                <a:lnTo>
                  <a:pt x="1196947" y="2102821"/>
                </a:lnTo>
                <a:lnTo>
                  <a:pt x="0" y="1181632"/>
                </a:lnTo>
                <a:lnTo>
                  <a:pt x="103112" y="1055365"/>
                </a:lnTo>
                <a:cubicBezTo>
                  <a:pt x="691552" y="376565"/>
                  <a:pt x="1549296" y="-9371"/>
                  <a:pt x="2447197" y="173"/>
                </a:cubicBezTo>
                <a:close/>
              </a:path>
            </a:pathLst>
          </a:custGeom>
        </p:spPr>
      </p:pic>
      <p:pic>
        <p:nvPicPr>
          <p:cNvPr id="89" name="圖片 88">
            <a:extLst>
              <a:ext uri="{FF2B5EF4-FFF2-40B4-BE49-F238E27FC236}">
                <a16:creationId xmlns:a16="http://schemas.microsoft.com/office/drawing/2014/main" id="{369EEA4B-6FE1-4A4C-B2A0-7940645A2174}"/>
              </a:ext>
            </a:extLst>
          </p:cNvPr>
          <p:cNvPicPr>
            <a:picLocks noChangeAspect="1"/>
          </p:cNvPicPr>
          <p:nvPr/>
        </p:nvPicPr>
        <p:blipFill>
          <a:blip r:embed="rId3"/>
          <a:srcRect l="154" t="19631" r="69874" b="24281"/>
          <a:stretch>
            <a:fillRect/>
          </a:stretch>
        </p:blipFill>
        <p:spPr>
          <a:xfrm>
            <a:off x="3066967" y="1837280"/>
            <a:ext cx="1834289" cy="3440256"/>
          </a:xfrm>
          <a:custGeom>
            <a:avLst/>
            <a:gdLst>
              <a:gd name="connsiteX0" fmla="*/ 632016 w 1834289"/>
              <a:gd name="connsiteY0" fmla="*/ 0 h 3440256"/>
              <a:gd name="connsiteX1" fmla="*/ 635515 w 1834289"/>
              <a:gd name="connsiteY1" fmla="*/ 2693 h 3440256"/>
              <a:gd name="connsiteX2" fmla="*/ 624598 w 1834289"/>
              <a:gd name="connsiteY2" fmla="*/ 16061 h 3440256"/>
              <a:gd name="connsiteX3" fmla="*/ 1821617 w 1834289"/>
              <a:gd name="connsiteY3" fmla="*/ 936299 h 3440256"/>
              <a:gd name="connsiteX4" fmla="*/ 1832462 w 1834289"/>
              <a:gd name="connsiteY4" fmla="*/ 923882 h 3440256"/>
              <a:gd name="connsiteX5" fmla="*/ 1834289 w 1834289"/>
              <a:gd name="connsiteY5" fmla="*/ 925289 h 3440256"/>
              <a:gd name="connsiteX6" fmla="*/ 1773095 w 1834289"/>
              <a:gd name="connsiteY6" fmla="*/ 1006369 h 3440256"/>
              <a:gd name="connsiteX7" fmla="*/ 1511856 w 1834289"/>
              <a:gd name="connsiteY7" fmla="*/ 1853738 h 3440256"/>
              <a:gd name="connsiteX8" fmla="*/ 1580626 w 1834289"/>
              <a:gd name="connsiteY8" fmla="*/ 2304422 h 3440256"/>
              <a:gd name="connsiteX9" fmla="*/ 1590569 w 1834289"/>
              <a:gd name="connsiteY9" fmla="*/ 2331339 h 3440256"/>
              <a:gd name="connsiteX10" fmla="*/ 1594554 w 1834289"/>
              <a:gd name="connsiteY10" fmla="*/ 2345944 h 3440256"/>
              <a:gd name="connsiteX11" fmla="*/ 1680119 w 1834289"/>
              <a:gd name="connsiteY11" fmla="*/ 2561996 h 3440256"/>
              <a:gd name="connsiteX12" fmla="*/ 1732235 w 1834289"/>
              <a:gd name="connsiteY12" fmla="*/ 2660027 h 3440256"/>
              <a:gd name="connsiteX13" fmla="*/ 1489410 w 1834289"/>
              <a:gd name="connsiteY13" fmla="*/ 2811966 h 3440256"/>
              <a:gd name="connsiteX14" fmla="*/ 430003 w 1834289"/>
              <a:gd name="connsiteY14" fmla="*/ 3440256 h 3440256"/>
              <a:gd name="connsiteX15" fmla="*/ 379164 w 1834289"/>
              <a:gd name="connsiteY15" fmla="*/ 3356384 h 3440256"/>
              <a:gd name="connsiteX16" fmla="*/ 341232 w 1834289"/>
              <a:gd name="connsiteY16" fmla="*/ 3285769 h 3440256"/>
              <a:gd name="connsiteX17" fmla="*/ 281463 w 1834289"/>
              <a:gd name="connsiteY17" fmla="*/ 3161418 h 3440256"/>
              <a:gd name="connsiteX18" fmla="*/ 220914 w 1834289"/>
              <a:gd name="connsiteY18" fmla="*/ 3025003 h 3440256"/>
              <a:gd name="connsiteX19" fmla="*/ 632016 w 1834289"/>
              <a:gd name="connsiteY19" fmla="*/ 0 h 344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4289" h="3440256">
                <a:moveTo>
                  <a:pt x="632016" y="0"/>
                </a:moveTo>
                <a:lnTo>
                  <a:pt x="635515" y="2693"/>
                </a:lnTo>
                <a:lnTo>
                  <a:pt x="624598" y="16061"/>
                </a:lnTo>
                <a:lnTo>
                  <a:pt x="1821617" y="936299"/>
                </a:lnTo>
                <a:lnTo>
                  <a:pt x="1832462" y="923882"/>
                </a:lnTo>
                <a:lnTo>
                  <a:pt x="1834289" y="925289"/>
                </a:lnTo>
                <a:lnTo>
                  <a:pt x="1773095" y="1006369"/>
                </a:lnTo>
                <a:cubicBezTo>
                  <a:pt x="1608162" y="1248256"/>
                  <a:pt x="1511856" y="1539854"/>
                  <a:pt x="1511856" y="1853738"/>
                </a:cubicBezTo>
                <a:cubicBezTo>
                  <a:pt x="1511856" y="2010681"/>
                  <a:pt x="1535933" y="2162051"/>
                  <a:pt x="1580626" y="2304422"/>
                </a:cubicBezTo>
                <a:lnTo>
                  <a:pt x="1590569" y="2331339"/>
                </a:lnTo>
                <a:lnTo>
                  <a:pt x="1594554" y="2345944"/>
                </a:lnTo>
                <a:cubicBezTo>
                  <a:pt x="1617522" y="2419411"/>
                  <a:pt x="1646031" y="2491637"/>
                  <a:pt x="1680119" y="2561996"/>
                </a:cubicBezTo>
                <a:lnTo>
                  <a:pt x="1732235" y="2660027"/>
                </a:lnTo>
                <a:lnTo>
                  <a:pt x="1489410" y="2811966"/>
                </a:lnTo>
                <a:lnTo>
                  <a:pt x="430003" y="3440256"/>
                </a:lnTo>
                <a:lnTo>
                  <a:pt x="379164" y="3356384"/>
                </a:lnTo>
                <a:lnTo>
                  <a:pt x="341232" y="3285769"/>
                </a:lnTo>
                <a:lnTo>
                  <a:pt x="281463" y="3161418"/>
                </a:lnTo>
                <a:lnTo>
                  <a:pt x="220914" y="3025003"/>
                </a:lnTo>
                <a:cubicBezTo>
                  <a:pt x="-178657" y="2025328"/>
                  <a:pt x="-33015" y="873402"/>
                  <a:pt x="632016" y="0"/>
                </a:cubicBezTo>
                <a:close/>
              </a:path>
            </a:pathLst>
          </a:custGeom>
        </p:spPr>
      </p:pic>
      <p:pic>
        <p:nvPicPr>
          <p:cNvPr id="87" name="圖片 86">
            <a:extLst>
              <a:ext uri="{FF2B5EF4-FFF2-40B4-BE49-F238E27FC236}">
                <a16:creationId xmlns:a16="http://schemas.microsoft.com/office/drawing/2014/main" id="{A3493995-A32E-4838-83C4-2446BD4B2489}"/>
              </a:ext>
            </a:extLst>
          </p:cNvPr>
          <p:cNvPicPr>
            <a:picLocks noChangeAspect="1"/>
          </p:cNvPicPr>
          <p:nvPr/>
        </p:nvPicPr>
        <p:blipFill>
          <a:blip r:embed="rId3"/>
          <a:srcRect l="72010" t="26592" r="830" b="29001"/>
          <a:stretch>
            <a:fillRect/>
          </a:stretch>
        </p:blipFill>
        <p:spPr>
          <a:xfrm>
            <a:off x="7422342" y="2266944"/>
            <a:ext cx="1662145" cy="2723807"/>
          </a:xfrm>
          <a:custGeom>
            <a:avLst/>
            <a:gdLst>
              <a:gd name="connsiteX0" fmla="*/ 1304143 w 1662145"/>
              <a:gd name="connsiteY0" fmla="*/ 0 h 2723807"/>
              <a:gd name="connsiteX1" fmla="*/ 1400007 w 1662145"/>
              <a:gd name="connsiteY1" fmla="*/ 2723807 h 2723807"/>
              <a:gd name="connsiteX2" fmla="*/ 429435 w 1662145"/>
              <a:gd name="connsiteY2" fmla="*/ 2276151 h 2723807"/>
              <a:gd name="connsiteX3" fmla="*/ 48887 w 1662145"/>
              <a:gd name="connsiteY3" fmla="*/ 2092200 h 2723807"/>
              <a:gd name="connsiteX4" fmla="*/ 105416 w 1662145"/>
              <a:gd name="connsiteY4" fmla="*/ 1930712 h 2723807"/>
              <a:gd name="connsiteX5" fmla="*/ 171912 w 1662145"/>
              <a:gd name="connsiteY5" fmla="*/ 1471589 h 2723807"/>
              <a:gd name="connsiteX6" fmla="*/ 171625 w 1662145"/>
              <a:gd name="connsiteY6" fmla="*/ 1464454 h 2723807"/>
              <a:gd name="connsiteX7" fmla="*/ 173546 w 1662145"/>
              <a:gd name="connsiteY7" fmla="*/ 1426762 h 2723807"/>
              <a:gd name="connsiteX8" fmla="*/ 53339 w 1662145"/>
              <a:gd name="connsiteY8" fmla="*/ 836834 h 2723807"/>
              <a:gd name="connsiteX9" fmla="*/ 20523 w 1662145"/>
              <a:gd name="connsiteY9" fmla="*/ 769340 h 2723807"/>
              <a:gd name="connsiteX10" fmla="*/ 0 w 1662145"/>
              <a:gd name="connsiteY10" fmla="*/ 722354 h 2723807"/>
              <a:gd name="connsiteX11" fmla="*/ 1304143 w 1662145"/>
              <a:gd name="connsiteY11" fmla="*/ 0 h 272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2145" h="2723807">
                <a:moveTo>
                  <a:pt x="1304143" y="0"/>
                </a:moveTo>
                <a:cubicBezTo>
                  <a:pt x="1745172" y="843400"/>
                  <a:pt x="1780591" y="1849778"/>
                  <a:pt x="1400007" y="2723807"/>
                </a:cubicBezTo>
                <a:lnTo>
                  <a:pt x="429435" y="2276151"/>
                </a:lnTo>
                <a:lnTo>
                  <a:pt x="48887" y="2092200"/>
                </a:lnTo>
                <a:lnTo>
                  <a:pt x="105416" y="1930712"/>
                </a:lnTo>
                <a:cubicBezTo>
                  <a:pt x="148937" y="1780935"/>
                  <a:pt x="171046" y="1626221"/>
                  <a:pt x="171912" y="1471589"/>
                </a:cubicBezTo>
                <a:lnTo>
                  <a:pt x="171625" y="1464454"/>
                </a:lnTo>
                <a:lnTo>
                  <a:pt x="173546" y="1426762"/>
                </a:lnTo>
                <a:cubicBezTo>
                  <a:pt x="173546" y="1217506"/>
                  <a:pt x="130743" y="1018155"/>
                  <a:pt x="53339" y="836834"/>
                </a:cubicBezTo>
                <a:lnTo>
                  <a:pt x="20523" y="769340"/>
                </a:lnTo>
                <a:lnTo>
                  <a:pt x="0" y="722354"/>
                </a:lnTo>
                <a:lnTo>
                  <a:pt x="1304143" y="0"/>
                </a:lnTo>
                <a:close/>
              </a:path>
            </a:pathLst>
          </a:custGeom>
          <a:ln w="12700">
            <a:solidFill>
              <a:schemeClr val="tx1"/>
            </a:solidFill>
          </a:ln>
        </p:spPr>
      </p:pic>
      <p:pic>
        <p:nvPicPr>
          <p:cNvPr id="86" name="圖片 85">
            <a:extLst>
              <a:ext uri="{FF2B5EF4-FFF2-40B4-BE49-F238E27FC236}">
                <a16:creationId xmlns:a16="http://schemas.microsoft.com/office/drawing/2014/main" id="{0E1532E7-07E7-4677-BEF4-33BAB3B246FF}"/>
              </a:ext>
            </a:extLst>
          </p:cNvPr>
          <p:cNvPicPr>
            <a:picLocks noChangeAspect="1"/>
          </p:cNvPicPr>
          <p:nvPr/>
        </p:nvPicPr>
        <p:blipFill>
          <a:blip r:embed="rId3"/>
          <a:srcRect l="54785" t="60540" r="4914" b="924"/>
          <a:stretch>
            <a:fillRect/>
          </a:stretch>
        </p:blipFill>
        <p:spPr>
          <a:xfrm>
            <a:off x="6364999" y="4329217"/>
            <a:ext cx="2466438" cy="2363713"/>
          </a:xfrm>
          <a:custGeom>
            <a:avLst/>
            <a:gdLst>
              <a:gd name="connsiteX0" fmla="*/ 1082497 w 2466438"/>
              <a:gd name="connsiteY0" fmla="*/ 0 h 2363713"/>
              <a:gd name="connsiteX1" fmla="*/ 1103092 w 2466438"/>
              <a:gd name="connsiteY1" fmla="*/ 9955 h 2363713"/>
              <a:gd name="connsiteX2" fmla="*/ 1100551 w 2466438"/>
              <a:gd name="connsiteY2" fmla="*/ 17214 h 2363713"/>
              <a:gd name="connsiteX3" fmla="*/ 1483640 w 2466438"/>
              <a:gd name="connsiteY3" fmla="*/ 193906 h 2363713"/>
              <a:gd name="connsiteX4" fmla="*/ 2466438 w 2466438"/>
              <a:gd name="connsiteY4" fmla="*/ 668974 h 2363713"/>
              <a:gd name="connsiteX5" fmla="*/ 1435230 w 2466438"/>
              <a:gd name="connsiteY5" fmla="*/ 1881332 h 2363713"/>
              <a:gd name="connsiteX6" fmla="*/ 1312450 w 2466438"/>
              <a:gd name="connsiteY6" fmla="*/ 1960898 h 2363713"/>
              <a:gd name="connsiteX7" fmla="*/ 1261322 w 2466438"/>
              <a:gd name="connsiteY7" fmla="*/ 1992029 h 2363713"/>
              <a:gd name="connsiteX8" fmla="*/ 1132267 w 2466438"/>
              <a:gd name="connsiteY8" fmla="*/ 2065401 h 2363713"/>
              <a:gd name="connsiteX9" fmla="*/ 1043227 w 2466438"/>
              <a:gd name="connsiteY9" fmla="*/ 2109375 h 2363713"/>
              <a:gd name="connsiteX10" fmla="*/ 959833 w 2466438"/>
              <a:gd name="connsiteY10" fmla="*/ 2149638 h 2363713"/>
              <a:gd name="connsiteX11" fmla="*/ 832978 w 2466438"/>
              <a:gd name="connsiteY11" fmla="*/ 2203312 h 2363713"/>
              <a:gd name="connsiteX12" fmla="*/ 688193 w 2466438"/>
              <a:gd name="connsiteY12" fmla="*/ 2256422 h 2363713"/>
              <a:gd name="connsiteX13" fmla="*/ 640057 w 2466438"/>
              <a:gd name="connsiteY13" fmla="*/ 2273533 h 2363713"/>
              <a:gd name="connsiteX14" fmla="*/ 546485 w 2466438"/>
              <a:gd name="connsiteY14" fmla="*/ 2300696 h 2363713"/>
              <a:gd name="connsiteX15" fmla="*/ 383413 w 2466438"/>
              <a:gd name="connsiteY15" fmla="*/ 2342720 h 2363713"/>
              <a:gd name="connsiteX16" fmla="*/ 290925 w 2466438"/>
              <a:gd name="connsiteY16" fmla="*/ 2363713 h 2363713"/>
              <a:gd name="connsiteX17" fmla="*/ 0 w 2466438"/>
              <a:gd name="connsiteY17" fmla="*/ 854385 h 2363713"/>
              <a:gd name="connsiteX18" fmla="*/ 1082497 w 2466438"/>
              <a:gd name="connsiteY18" fmla="*/ 0 h 236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6438" h="2363713">
                <a:moveTo>
                  <a:pt x="1082497" y="0"/>
                </a:moveTo>
                <a:lnTo>
                  <a:pt x="1103092" y="9955"/>
                </a:lnTo>
                <a:lnTo>
                  <a:pt x="1100551" y="17214"/>
                </a:lnTo>
                <a:lnTo>
                  <a:pt x="1483640" y="193906"/>
                </a:lnTo>
                <a:lnTo>
                  <a:pt x="2466438" y="668974"/>
                </a:lnTo>
                <a:cubicBezTo>
                  <a:pt x="2231041" y="1164000"/>
                  <a:pt x="1872775" y="1579438"/>
                  <a:pt x="1435230" y="1881332"/>
                </a:cubicBezTo>
                <a:lnTo>
                  <a:pt x="1312450" y="1960898"/>
                </a:lnTo>
                <a:lnTo>
                  <a:pt x="1261322" y="1992029"/>
                </a:lnTo>
                <a:lnTo>
                  <a:pt x="1132267" y="2065401"/>
                </a:lnTo>
                <a:lnTo>
                  <a:pt x="1043227" y="2109375"/>
                </a:lnTo>
                <a:lnTo>
                  <a:pt x="959833" y="2149638"/>
                </a:lnTo>
                <a:lnTo>
                  <a:pt x="832978" y="2203312"/>
                </a:lnTo>
                <a:lnTo>
                  <a:pt x="688193" y="2256422"/>
                </a:lnTo>
                <a:lnTo>
                  <a:pt x="640057" y="2273533"/>
                </a:lnTo>
                <a:lnTo>
                  <a:pt x="546485" y="2300696"/>
                </a:lnTo>
                <a:lnTo>
                  <a:pt x="383413" y="2342720"/>
                </a:lnTo>
                <a:lnTo>
                  <a:pt x="290925" y="2363713"/>
                </a:lnTo>
                <a:lnTo>
                  <a:pt x="0" y="854385"/>
                </a:lnTo>
                <a:cubicBezTo>
                  <a:pt x="473630" y="760048"/>
                  <a:pt x="875234" y="443073"/>
                  <a:pt x="1082497" y="0"/>
                </a:cubicBezTo>
                <a:close/>
              </a:path>
            </a:pathLst>
          </a:custGeom>
        </p:spPr>
      </p:pic>
      <p:pic>
        <p:nvPicPr>
          <p:cNvPr id="85" name="圖片 84">
            <a:extLst>
              <a:ext uri="{FF2B5EF4-FFF2-40B4-BE49-F238E27FC236}">
                <a16:creationId xmlns:a16="http://schemas.microsoft.com/office/drawing/2014/main" id="{5C1B5236-DA06-4FC1-97C2-ABD0873C0AB6}"/>
              </a:ext>
            </a:extLst>
          </p:cNvPr>
          <p:cNvPicPr>
            <a:picLocks noChangeAspect="1"/>
          </p:cNvPicPr>
          <p:nvPr/>
        </p:nvPicPr>
        <p:blipFill>
          <a:blip r:embed="rId3"/>
          <a:srcRect l="7487" t="62928" r="40763" b="185"/>
          <a:stretch>
            <a:fillRect/>
          </a:stretch>
        </p:blipFill>
        <p:spPr>
          <a:xfrm>
            <a:off x="3494868" y="4475019"/>
            <a:ext cx="3167093" cy="2262543"/>
          </a:xfrm>
          <a:custGeom>
            <a:avLst/>
            <a:gdLst>
              <a:gd name="connsiteX0" fmla="*/ 1290387 w 3167093"/>
              <a:gd name="connsiteY0" fmla="*/ 0 h 2262543"/>
              <a:gd name="connsiteX1" fmla="*/ 2889889 w 3167093"/>
              <a:gd name="connsiteY1" fmla="*/ 713570 h 2262543"/>
              <a:gd name="connsiteX2" fmla="*/ 3167093 w 3167093"/>
              <a:gd name="connsiteY2" fmla="*/ 2210268 h 2262543"/>
              <a:gd name="connsiteX3" fmla="*/ 0 w 3167093"/>
              <a:gd name="connsiteY3" fmla="*/ 807412 h 2262543"/>
              <a:gd name="connsiteX4" fmla="*/ 1040662 w 3167093"/>
              <a:gd name="connsiteY4" fmla="*/ 156257 h 2262543"/>
              <a:gd name="connsiteX5" fmla="*/ 1286692 w 3167093"/>
              <a:gd name="connsiteY5" fmla="*/ 10346 h 2262543"/>
              <a:gd name="connsiteX6" fmla="*/ 1283487 w 3167093"/>
              <a:gd name="connsiteY6" fmla="*/ 4318 h 2262543"/>
              <a:gd name="connsiteX7" fmla="*/ 1290387 w 3167093"/>
              <a:gd name="connsiteY7" fmla="*/ 0 h 226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093" h="2262543">
                <a:moveTo>
                  <a:pt x="1290387" y="0"/>
                </a:moveTo>
                <a:cubicBezTo>
                  <a:pt x="1626607" y="548839"/>
                  <a:pt x="2262077" y="832335"/>
                  <a:pt x="2889889" y="713570"/>
                </a:cubicBezTo>
                <a:lnTo>
                  <a:pt x="3167093" y="2210268"/>
                </a:lnTo>
                <a:cubicBezTo>
                  <a:pt x="1924793" y="2442829"/>
                  <a:pt x="667707" y="1886006"/>
                  <a:pt x="0" y="807412"/>
                </a:cubicBezTo>
                <a:lnTo>
                  <a:pt x="1040662" y="156257"/>
                </a:lnTo>
                <a:lnTo>
                  <a:pt x="1286692" y="10346"/>
                </a:lnTo>
                <a:lnTo>
                  <a:pt x="1283487" y="4318"/>
                </a:lnTo>
                <a:lnTo>
                  <a:pt x="1290387" y="0"/>
                </a:lnTo>
                <a:close/>
              </a:path>
            </a:pathLst>
          </a:custGeom>
        </p:spPr>
      </p:pic>
      <p:sp>
        <p:nvSpPr>
          <p:cNvPr id="91" name="矩形 90">
            <a:extLst>
              <a:ext uri="{FF2B5EF4-FFF2-40B4-BE49-F238E27FC236}">
                <a16:creationId xmlns:a16="http://schemas.microsoft.com/office/drawing/2014/main" id="{40A11DAC-B63D-400D-956B-EA4A76CD0328}"/>
              </a:ext>
            </a:extLst>
          </p:cNvPr>
          <p:cNvSpPr/>
          <p:nvPr/>
        </p:nvSpPr>
        <p:spPr>
          <a:xfrm>
            <a:off x="1724147" y="152931"/>
            <a:ext cx="8760552" cy="523220"/>
          </a:xfrm>
          <a:prstGeom prst="rect">
            <a:avLst/>
          </a:prstGeom>
        </p:spPr>
        <p:txBody>
          <a:bodyPr wrap="square">
            <a:spAutoFit/>
          </a:bodyPr>
          <a:lstStyle/>
          <a:p>
            <a:pPr algn="ctr"/>
            <a:r>
              <a:rPr lang="en-US" altLang="zh-TW" sz="2800" b="1" dirty="0">
                <a:latin typeface="Arial" panose="020B0604020202020204" pitchFamily="34" charset="0"/>
                <a:cs typeface="Arial" panose="020B0604020202020204" pitchFamily="34" charset="0"/>
              </a:rPr>
              <a:t>Functions of </a:t>
            </a:r>
            <a:r>
              <a:rPr lang="en-US" altLang="zh-TW" sz="2800" b="1" dirty="0" err="1">
                <a:latin typeface="Arial" panose="020B0604020202020204" pitchFamily="34" charset="0"/>
                <a:cs typeface="Arial" panose="020B0604020202020204" pitchFamily="34" charset="0"/>
              </a:rPr>
              <a:t>CircRNA</a:t>
            </a:r>
            <a:r>
              <a:rPr lang="en-US" altLang="zh-TW" sz="2800" b="1" dirty="0">
                <a:latin typeface="Arial" panose="020B0604020202020204" pitchFamily="34" charset="0"/>
                <a:cs typeface="Arial" panose="020B0604020202020204" pitchFamily="34" charset="0"/>
              </a:rPr>
              <a:t>  </a:t>
            </a:r>
            <a:endParaRPr lang="zh-TW"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9540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橢圓 14">
            <a:extLst>
              <a:ext uri="{FF2B5EF4-FFF2-40B4-BE49-F238E27FC236}">
                <a16:creationId xmlns:a16="http://schemas.microsoft.com/office/drawing/2014/main" id="{753C4268-3F08-4AA8-A168-EF9AF1A15B4A}"/>
              </a:ext>
            </a:extLst>
          </p:cNvPr>
          <p:cNvSpPr/>
          <p:nvPr/>
        </p:nvSpPr>
        <p:spPr>
          <a:xfrm>
            <a:off x="2004969" y="2667699"/>
            <a:ext cx="2139192" cy="21056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 name="投影片編號版面配置區 3">
            <a:extLst>
              <a:ext uri="{FF2B5EF4-FFF2-40B4-BE49-F238E27FC236}">
                <a16:creationId xmlns:a16="http://schemas.microsoft.com/office/drawing/2014/main" id="{D1C78413-E6E5-44B1-BEAC-4FB107E94F5C}"/>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5</a:t>
            </a:fld>
            <a:endParaRPr lang="zh-TW" altLang="en-US"/>
          </a:p>
        </p:txBody>
      </p:sp>
      <p:grpSp>
        <p:nvGrpSpPr>
          <p:cNvPr id="6" name="群組 5">
            <a:extLst>
              <a:ext uri="{FF2B5EF4-FFF2-40B4-BE49-F238E27FC236}">
                <a16:creationId xmlns:a16="http://schemas.microsoft.com/office/drawing/2014/main" id="{D70E5FA1-C775-45DD-B347-02F3541F84CD}"/>
              </a:ext>
            </a:extLst>
          </p:cNvPr>
          <p:cNvGrpSpPr/>
          <p:nvPr/>
        </p:nvGrpSpPr>
        <p:grpSpPr>
          <a:xfrm>
            <a:off x="0" y="0"/>
            <a:ext cx="1800000" cy="540000"/>
            <a:chOff x="-1" y="0"/>
            <a:chExt cx="1794295" cy="511612"/>
          </a:xfrm>
        </p:grpSpPr>
        <p:sp>
          <p:nvSpPr>
            <p:cNvPr id="7" name="矩形 6">
              <a:extLst>
                <a:ext uri="{FF2B5EF4-FFF2-40B4-BE49-F238E27FC236}">
                  <a16:creationId xmlns:a16="http://schemas.microsoft.com/office/drawing/2014/main" id="{2D56E5E3-47F8-48A6-8E03-3D6126E163C8}"/>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2849195D-593A-458E-AEF5-ADB322CF9241}"/>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矩形 10">
            <a:extLst>
              <a:ext uri="{FF2B5EF4-FFF2-40B4-BE49-F238E27FC236}">
                <a16:creationId xmlns:a16="http://schemas.microsoft.com/office/drawing/2014/main" id="{C2823C62-FBAE-4C8C-A424-6ADF52B644B9}"/>
              </a:ext>
            </a:extLst>
          </p:cNvPr>
          <p:cNvSpPr/>
          <p:nvPr/>
        </p:nvSpPr>
        <p:spPr>
          <a:xfrm>
            <a:off x="1724147" y="152931"/>
            <a:ext cx="8760552" cy="523220"/>
          </a:xfrm>
          <a:prstGeom prst="rect">
            <a:avLst/>
          </a:prstGeom>
        </p:spPr>
        <p:txBody>
          <a:bodyPr wrap="square">
            <a:spAutoFit/>
          </a:bodyPr>
          <a:lstStyle/>
          <a:p>
            <a:pPr algn="ctr"/>
            <a:r>
              <a:rPr lang="en-US" altLang="zh-TW" sz="2800" b="1" dirty="0">
                <a:latin typeface="Arial" panose="020B0604020202020204" pitchFamily="34" charset="0"/>
                <a:cs typeface="Arial" panose="020B0604020202020204" pitchFamily="34" charset="0"/>
              </a:rPr>
              <a:t>Functions of CircRNA  </a:t>
            </a:r>
            <a:endParaRPr lang="zh-TW" altLang="en-US" sz="2800" b="1" dirty="0">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C6A2812D-48A6-4DBD-B933-5682EC239002}"/>
              </a:ext>
            </a:extLst>
          </p:cNvPr>
          <p:cNvSpPr/>
          <p:nvPr/>
        </p:nvSpPr>
        <p:spPr>
          <a:xfrm>
            <a:off x="5593" y="6550223"/>
            <a:ext cx="1067069"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Cell, 2022</a:t>
            </a:r>
          </a:p>
        </p:txBody>
      </p:sp>
      <p:pic>
        <p:nvPicPr>
          <p:cNvPr id="107" name="圖片 106">
            <a:extLst>
              <a:ext uri="{FF2B5EF4-FFF2-40B4-BE49-F238E27FC236}">
                <a16:creationId xmlns:a16="http://schemas.microsoft.com/office/drawing/2014/main" id="{FC784BE0-23C6-404A-8ED0-B41AB1B226F7}"/>
              </a:ext>
            </a:extLst>
          </p:cNvPr>
          <p:cNvPicPr>
            <a:picLocks noChangeAspect="1"/>
          </p:cNvPicPr>
          <p:nvPr/>
        </p:nvPicPr>
        <p:blipFill>
          <a:blip r:embed="rId3"/>
          <a:srcRect l="24858" t="25144" r="25154" b="25438"/>
          <a:stretch>
            <a:fillRect/>
          </a:stretch>
        </p:blipFill>
        <p:spPr>
          <a:xfrm>
            <a:off x="3661423" y="1205085"/>
            <a:ext cx="4654330" cy="4611504"/>
          </a:xfrm>
          <a:custGeom>
            <a:avLst/>
            <a:gdLst>
              <a:gd name="connsiteX0" fmla="*/ 1530991 w 3061982"/>
              <a:gd name="connsiteY0" fmla="*/ 0 h 3033808"/>
              <a:gd name="connsiteX1" fmla="*/ 3061982 w 3061982"/>
              <a:gd name="connsiteY1" fmla="*/ 1516904 h 3033808"/>
              <a:gd name="connsiteX2" fmla="*/ 1530991 w 3061982"/>
              <a:gd name="connsiteY2" fmla="*/ 3033808 h 3033808"/>
              <a:gd name="connsiteX3" fmla="*/ 0 w 3061982"/>
              <a:gd name="connsiteY3" fmla="*/ 1516904 h 3033808"/>
              <a:gd name="connsiteX4" fmla="*/ 1530991 w 3061982"/>
              <a:gd name="connsiteY4" fmla="*/ 0 h 303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982" h="3033808">
                <a:moveTo>
                  <a:pt x="1530991" y="0"/>
                </a:moveTo>
                <a:cubicBezTo>
                  <a:pt x="2376534" y="0"/>
                  <a:pt x="3061982" y="679141"/>
                  <a:pt x="3061982" y="1516904"/>
                </a:cubicBezTo>
                <a:cubicBezTo>
                  <a:pt x="3061982" y="2354667"/>
                  <a:pt x="2376534" y="3033808"/>
                  <a:pt x="1530991" y="3033808"/>
                </a:cubicBezTo>
                <a:cubicBezTo>
                  <a:pt x="685448" y="3033808"/>
                  <a:pt x="0" y="2354667"/>
                  <a:pt x="0" y="1516904"/>
                </a:cubicBezTo>
                <a:cubicBezTo>
                  <a:pt x="0" y="679141"/>
                  <a:pt x="685448" y="0"/>
                  <a:pt x="1530991" y="0"/>
                </a:cubicBezTo>
                <a:close/>
              </a:path>
            </a:pathLst>
          </a:custGeom>
        </p:spPr>
      </p:pic>
      <p:pic>
        <p:nvPicPr>
          <p:cNvPr id="108" name="圖片 107">
            <a:extLst>
              <a:ext uri="{FF2B5EF4-FFF2-40B4-BE49-F238E27FC236}">
                <a16:creationId xmlns:a16="http://schemas.microsoft.com/office/drawing/2014/main" id="{8EC47EDF-13E6-4F48-98B9-B045BCAF2915}"/>
              </a:ext>
            </a:extLst>
          </p:cNvPr>
          <p:cNvPicPr>
            <a:picLocks noChangeAspect="1"/>
          </p:cNvPicPr>
          <p:nvPr/>
        </p:nvPicPr>
        <p:blipFill>
          <a:blip r:embed="rId3"/>
          <a:srcRect l="10538" t="410" r="6332" b="62010"/>
          <a:stretch>
            <a:fillRect/>
          </a:stretch>
        </p:blipFill>
        <p:spPr>
          <a:xfrm>
            <a:off x="3560647" y="-2395419"/>
            <a:ext cx="5087552" cy="2305006"/>
          </a:xfrm>
          <a:custGeom>
            <a:avLst/>
            <a:gdLst>
              <a:gd name="connsiteX0" fmla="*/ 2447197 w 5087552"/>
              <a:gd name="connsiteY0" fmla="*/ 173 h 2305006"/>
              <a:gd name="connsiteX1" fmla="*/ 2639276 w 5087552"/>
              <a:gd name="connsiteY1" fmla="*/ 8245 h 2305006"/>
              <a:gd name="connsiteX2" fmla="*/ 5087552 w 5087552"/>
              <a:gd name="connsiteY2" fmla="*/ 1569608 h 2305006"/>
              <a:gd name="connsiteX3" fmla="*/ 3768885 w 5087552"/>
              <a:gd name="connsiteY3" fmla="*/ 2305006 h 2305006"/>
              <a:gd name="connsiteX4" fmla="*/ 2528637 w 5087552"/>
              <a:gd name="connsiteY4" fmla="*/ 1514051 h 2305006"/>
              <a:gd name="connsiteX5" fmla="*/ 1781517 w 5087552"/>
              <a:gd name="connsiteY5" fmla="*/ 1645255 h 2305006"/>
              <a:gd name="connsiteX6" fmla="*/ 1676915 w 5087552"/>
              <a:gd name="connsiteY6" fmla="*/ 1700005 h 2305006"/>
              <a:gd name="connsiteX7" fmla="*/ 1676865 w 5087552"/>
              <a:gd name="connsiteY7" fmla="*/ 1700029 h 2305006"/>
              <a:gd name="connsiteX8" fmla="*/ 1676836 w 5087552"/>
              <a:gd name="connsiteY8" fmla="*/ 1700047 h 2305006"/>
              <a:gd name="connsiteX9" fmla="*/ 1613432 w 5087552"/>
              <a:gd name="connsiteY9" fmla="*/ 1733233 h 2305006"/>
              <a:gd name="connsiteX10" fmla="*/ 1557716 w 5087552"/>
              <a:gd name="connsiteY10" fmla="*/ 1771749 h 2305006"/>
              <a:gd name="connsiteX11" fmla="*/ 1550746 w 5087552"/>
              <a:gd name="connsiteY11" fmla="*/ 1775944 h 2305006"/>
              <a:gd name="connsiteX12" fmla="*/ 1538194 w 5087552"/>
              <a:gd name="connsiteY12" fmla="*/ 1785244 h 2305006"/>
              <a:gd name="connsiteX13" fmla="*/ 1456832 w 5087552"/>
              <a:gd name="connsiteY13" fmla="*/ 1841488 h 2305006"/>
              <a:gd name="connsiteX14" fmla="*/ 1313721 w 5087552"/>
              <a:gd name="connsiteY14" fmla="*/ 1969122 h 2305006"/>
              <a:gd name="connsiteX15" fmla="*/ 1250059 w 5087552"/>
              <a:gd name="connsiteY15" fmla="*/ 2042012 h 2305006"/>
              <a:gd name="connsiteX16" fmla="*/ 1225637 w 5087552"/>
              <a:gd name="connsiteY16" fmla="*/ 2068635 h 2305006"/>
              <a:gd name="connsiteX17" fmla="*/ 1218206 w 5087552"/>
              <a:gd name="connsiteY17" fmla="*/ 2078481 h 2305006"/>
              <a:gd name="connsiteX18" fmla="*/ 1196947 w 5087552"/>
              <a:gd name="connsiteY18" fmla="*/ 2102821 h 2305006"/>
              <a:gd name="connsiteX19" fmla="*/ 0 w 5087552"/>
              <a:gd name="connsiteY19" fmla="*/ 1181632 h 2305006"/>
              <a:gd name="connsiteX20" fmla="*/ 103112 w 5087552"/>
              <a:gd name="connsiteY20" fmla="*/ 1055365 h 2305006"/>
              <a:gd name="connsiteX21" fmla="*/ 2447197 w 5087552"/>
              <a:gd name="connsiteY21" fmla="*/ 173 h 230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7552" h="2305006">
                <a:moveTo>
                  <a:pt x="2447197" y="173"/>
                </a:moveTo>
                <a:cubicBezTo>
                  <a:pt x="2511048" y="851"/>
                  <a:pt x="2575102" y="3530"/>
                  <a:pt x="2639276" y="8245"/>
                </a:cubicBezTo>
                <a:cubicBezTo>
                  <a:pt x="3666068" y="83688"/>
                  <a:pt x="4586093" y="670425"/>
                  <a:pt x="5087552" y="1569608"/>
                </a:cubicBezTo>
                <a:lnTo>
                  <a:pt x="3768885" y="2305006"/>
                </a:lnTo>
                <a:cubicBezTo>
                  <a:pt x="3514855" y="1849497"/>
                  <a:pt x="3048789" y="1552269"/>
                  <a:pt x="2528637" y="1514051"/>
                </a:cubicBezTo>
                <a:cubicBezTo>
                  <a:pt x="2268561" y="1494942"/>
                  <a:pt x="2012397" y="1541867"/>
                  <a:pt x="1781517" y="1645255"/>
                </a:cubicBezTo>
                <a:lnTo>
                  <a:pt x="1676915" y="1700005"/>
                </a:lnTo>
                <a:lnTo>
                  <a:pt x="1676865" y="1700029"/>
                </a:lnTo>
                <a:lnTo>
                  <a:pt x="1676836" y="1700047"/>
                </a:lnTo>
                <a:lnTo>
                  <a:pt x="1613432" y="1733233"/>
                </a:lnTo>
                <a:lnTo>
                  <a:pt x="1557716" y="1771749"/>
                </a:lnTo>
                <a:lnTo>
                  <a:pt x="1550746" y="1775944"/>
                </a:lnTo>
                <a:lnTo>
                  <a:pt x="1538194" y="1785244"/>
                </a:lnTo>
                <a:lnTo>
                  <a:pt x="1456832" y="1841488"/>
                </a:lnTo>
                <a:cubicBezTo>
                  <a:pt x="1406769" y="1880853"/>
                  <a:pt x="1358954" y="1923447"/>
                  <a:pt x="1313721" y="1969122"/>
                </a:cubicBezTo>
                <a:lnTo>
                  <a:pt x="1250059" y="2042012"/>
                </a:lnTo>
                <a:lnTo>
                  <a:pt x="1225637" y="2068635"/>
                </a:lnTo>
                <a:lnTo>
                  <a:pt x="1218206" y="2078481"/>
                </a:lnTo>
                <a:lnTo>
                  <a:pt x="1196947" y="2102821"/>
                </a:lnTo>
                <a:lnTo>
                  <a:pt x="0" y="1181632"/>
                </a:lnTo>
                <a:lnTo>
                  <a:pt x="103112" y="1055365"/>
                </a:lnTo>
                <a:cubicBezTo>
                  <a:pt x="691552" y="376565"/>
                  <a:pt x="1549296" y="-9371"/>
                  <a:pt x="2447197" y="173"/>
                </a:cubicBezTo>
                <a:close/>
              </a:path>
            </a:pathLst>
          </a:custGeom>
        </p:spPr>
      </p:pic>
      <p:pic>
        <p:nvPicPr>
          <p:cNvPr id="109" name="圖片 108">
            <a:extLst>
              <a:ext uri="{FF2B5EF4-FFF2-40B4-BE49-F238E27FC236}">
                <a16:creationId xmlns:a16="http://schemas.microsoft.com/office/drawing/2014/main" id="{C815A68A-74C5-47AE-86B0-45D3C6DE6481}"/>
              </a:ext>
            </a:extLst>
          </p:cNvPr>
          <p:cNvPicPr>
            <a:picLocks noChangeAspect="1"/>
          </p:cNvPicPr>
          <p:nvPr/>
        </p:nvPicPr>
        <p:blipFill>
          <a:blip r:embed="rId3"/>
          <a:srcRect l="154" t="19631" r="69874" b="24281"/>
          <a:stretch>
            <a:fillRect/>
          </a:stretch>
        </p:blipFill>
        <p:spPr>
          <a:xfrm>
            <a:off x="-2446597" y="1908719"/>
            <a:ext cx="1834289" cy="3440256"/>
          </a:xfrm>
          <a:custGeom>
            <a:avLst/>
            <a:gdLst>
              <a:gd name="connsiteX0" fmla="*/ 632016 w 1834289"/>
              <a:gd name="connsiteY0" fmla="*/ 0 h 3440256"/>
              <a:gd name="connsiteX1" fmla="*/ 635515 w 1834289"/>
              <a:gd name="connsiteY1" fmla="*/ 2693 h 3440256"/>
              <a:gd name="connsiteX2" fmla="*/ 624598 w 1834289"/>
              <a:gd name="connsiteY2" fmla="*/ 16061 h 3440256"/>
              <a:gd name="connsiteX3" fmla="*/ 1821617 w 1834289"/>
              <a:gd name="connsiteY3" fmla="*/ 936299 h 3440256"/>
              <a:gd name="connsiteX4" fmla="*/ 1832462 w 1834289"/>
              <a:gd name="connsiteY4" fmla="*/ 923882 h 3440256"/>
              <a:gd name="connsiteX5" fmla="*/ 1834289 w 1834289"/>
              <a:gd name="connsiteY5" fmla="*/ 925289 h 3440256"/>
              <a:gd name="connsiteX6" fmla="*/ 1773095 w 1834289"/>
              <a:gd name="connsiteY6" fmla="*/ 1006369 h 3440256"/>
              <a:gd name="connsiteX7" fmla="*/ 1511856 w 1834289"/>
              <a:gd name="connsiteY7" fmla="*/ 1853738 h 3440256"/>
              <a:gd name="connsiteX8" fmla="*/ 1580626 w 1834289"/>
              <a:gd name="connsiteY8" fmla="*/ 2304422 h 3440256"/>
              <a:gd name="connsiteX9" fmla="*/ 1590569 w 1834289"/>
              <a:gd name="connsiteY9" fmla="*/ 2331339 h 3440256"/>
              <a:gd name="connsiteX10" fmla="*/ 1594554 w 1834289"/>
              <a:gd name="connsiteY10" fmla="*/ 2345944 h 3440256"/>
              <a:gd name="connsiteX11" fmla="*/ 1680119 w 1834289"/>
              <a:gd name="connsiteY11" fmla="*/ 2561996 h 3440256"/>
              <a:gd name="connsiteX12" fmla="*/ 1732235 w 1834289"/>
              <a:gd name="connsiteY12" fmla="*/ 2660027 h 3440256"/>
              <a:gd name="connsiteX13" fmla="*/ 1489410 w 1834289"/>
              <a:gd name="connsiteY13" fmla="*/ 2811966 h 3440256"/>
              <a:gd name="connsiteX14" fmla="*/ 430003 w 1834289"/>
              <a:gd name="connsiteY14" fmla="*/ 3440256 h 3440256"/>
              <a:gd name="connsiteX15" fmla="*/ 379164 w 1834289"/>
              <a:gd name="connsiteY15" fmla="*/ 3356384 h 3440256"/>
              <a:gd name="connsiteX16" fmla="*/ 341232 w 1834289"/>
              <a:gd name="connsiteY16" fmla="*/ 3285769 h 3440256"/>
              <a:gd name="connsiteX17" fmla="*/ 281463 w 1834289"/>
              <a:gd name="connsiteY17" fmla="*/ 3161418 h 3440256"/>
              <a:gd name="connsiteX18" fmla="*/ 220914 w 1834289"/>
              <a:gd name="connsiteY18" fmla="*/ 3025003 h 3440256"/>
              <a:gd name="connsiteX19" fmla="*/ 632016 w 1834289"/>
              <a:gd name="connsiteY19" fmla="*/ 0 h 344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4289" h="3440256">
                <a:moveTo>
                  <a:pt x="632016" y="0"/>
                </a:moveTo>
                <a:lnTo>
                  <a:pt x="635515" y="2693"/>
                </a:lnTo>
                <a:lnTo>
                  <a:pt x="624598" y="16061"/>
                </a:lnTo>
                <a:lnTo>
                  <a:pt x="1821617" y="936299"/>
                </a:lnTo>
                <a:lnTo>
                  <a:pt x="1832462" y="923882"/>
                </a:lnTo>
                <a:lnTo>
                  <a:pt x="1834289" y="925289"/>
                </a:lnTo>
                <a:lnTo>
                  <a:pt x="1773095" y="1006369"/>
                </a:lnTo>
                <a:cubicBezTo>
                  <a:pt x="1608162" y="1248256"/>
                  <a:pt x="1511856" y="1539854"/>
                  <a:pt x="1511856" y="1853738"/>
                </a:cubicBezTo>
                <a:cubicBezTo>
                  <a:pt x="1511856" y="2010681"/>
                  <a:pt x="1535933" y="2162051"/>
                  <a:pt x="1580626" y="2304422"/>
                </a:cubicBezTo>
                <a:lnTo>
                  <a:pt x="1590569" y="2331339"/>
                </a:lnTo>
                <a:lnTo>
                  <a:pt x="1594554" y="2345944"/>
                </a:lnTo>
                <a:cubicBezTo>
                  <a:pt x="1617522" y="2419411"/>
                  <a:pt x="1646031" y="2491637"/>
                  <a:pt x="1680119" y="2561996"/>
                </a:cubicBezTo>
                <a:lnTo>
                  <a:pt x="1732235" y="2660027"/>
                </a:lnTo>
                <a:lnTo>
                  <a:pt x="1489410" y="2811966"/>
                </a:lnTo>
                <a:lnTo>
                  <a:pt x="430003" y="3440256"/>
                </a:lnTo>
                <a:lnTo>
                  <a:pt x="379164" y="3356384"/>
                </a:lnTo>
                <a:lnTo>
                  <a:pt x="341232" y="3285769"/>
                </a:lnTo>
                <a:lnTo>
                  <a:pt x="281463" y="3161418"/>
                </a:lnTo>
                <a:lnTo>
                  <a:pt x="220914" y="3025003"/>
                </a:lnTo>
                <a:cubicBezTo>
                  <a:pt x="-178657" y="2025328"/>
                  <a:pt x="-33015" y="873402"/>
                  <a:pt x="632016" y="0"/>
                </a:cubicBezTo>
                <a:close/>
              </a:path>
            </a:pathLst>
          </a:custGeom>
        </p:spPr>
      </p:pic>
      <p:pic>
        <p:nvPicPr>
          <p:cNvPr id="110" name="圖片 109">
            <a:extLst>
              <a:ext uri="{FF2B5EF4-FFF2-40B4-BE49-F238E27FC236}">
                <a16:creationId xmlns:a16="http://schemas.microsoft.com/office/drawing/2014/main" id="{BCBB4DF3-955E-41C8-91A9-C99EA7045537}"/>
              </a:ext>
            </a:extLst>
          </p:cNvPr>
          <p:cNvPicPr>
            <a:picLocks noChangeAspect="1"/>
          </p:cNvPicPr>
          <p:nvPr/>
        </p:nvPicPr>
        <p:blipFill>
          <a:blip r:embed="rId3"/>
          <a:srcRect l="72010" t="26592" r="830" b="29001"/>
          <a:stretch>
            <a:fillRect/>
          </a:stretch>
        </p:blipFill>
        <p:spPr>
          <a:xfrm>
            <a:off x="12700398" y="2166090"/>
            <a:ext cx="1662145" cy="2723807"/>
          </a:xfrm>
          <a:custGeom>
            <a:avLst/>
            <a:gdLst>
              <a:gd name="connsiteX0" fmla="*/ 1304143 w 1662145"/>
              <a:gd name="connsiteY0" fmla="*/ 0 h 2723807"/>
              <a:gd name="connsiteX1" fmla="*/ 1400007 w 1662145"/>
              <a:gd name="connsiteY1" fmla="*/ 2723807 h 2723807"/>
              <a:gd name="connsiteX2" fmla="*/ 429435 w 1662145"/>
              <a:gd name="connsiteY2" fmla="*/ 2276151 h 2723807"/>
              <a:gd name="connsiteX3" fmla="*/ 48887 w 1662145"/>
              <a:gd name="connsiteY3" fmla="*/ 2092200 h 2723807"/>
              <a:gd name="connsiteX4" fmla="*/ 105416 w 1662145"/>
              <a:gd name="connsiteY4" fmla="*/ 1930712 h 2723807"/>
              <a:gd name="connsiteX5" fmla="*/ 171912 w 1662145"/>
              <a:gd name="connsiteY5" fmla="*/ 1471589 h 2723807"/>
              <a:gd name="connsiteX6" fmla="*/ 171625 w 1662145"/>
              <a:gd name="connsiteY6" fmla="*/ 1464454 h 2723807"/>
              <a:gd name="connsiteX7" fmla="*/ 173546 w 1662145"/>
              <a:gd name="connsiteY7" fmla="*/ 1426762 h 2723807"/>
              <a:gd name="connsiteX8" fmla="*/ 53339 w 1662145"/>
              <a:gd name="connsiteY8" fmla="*/ 836834 h 2723807"/>
              <a:gd name="connsiteX9" fmla="*/ 20523 w 1662145"/>
              <a:gd name="connsiteY9" fmla="*/ 769340 h 2723807"/>
              <a:gd name="connsiteX10" fmla="*/ 0 w 1662145"/>
              <a:gd name="connsiteY10" fmla="*/ 722354 h 2723807"/>
              <a:gd name="connsiteX11" fmla="*/ 1304143 w 1662145"/>
              <a:gd name="connsiteY11" fmla="*/ 0 h 272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2145" h="2723807">
                <a:moveTo>
                  <a:pt x="1304143" y="0"/>
                </a:moveTo>
                <a:cubicBezTo>
                  <a:pt x="1745172" y="843400"/>
                  <a:pt x="1780591" y="1849778"/>
                  <a:pt x="1400007" y="2723807"/>
                </a:cubicBezTo>
                <a:lnTo>
                  <a:pt x="429435" y="2276151"/>
                </a:lnTo>
                <a:lnTo>
                  <a:pt x="48887" y="2092200"/>
                </a:lnTo>
                <a:lnTo>
                  <a:pt x="105416" y="1930712"/>
                </a:lnTo>
                <a:cubicBezTo>
                  <a:pt x="148937" y="1780935"/>
                  <a:pt x="171046" y="1626221"/>
                  <a:pt x="171912" y="1471589"/>
                </a:cubicBezTo>
                <a:lnTo>
                  <a:pt x="171625" y="1464454"/>
                </a:lnTo>
                <a:lnTo>
                  <a:pt x="173546" y="1426762"/>
                </a:lnTo>
                <a:cubicBezTo>
                  <a:pt x="173546" y="1217506"/>
                  <a:pt x="130743" y="1018155"/>
                  <a:pt x="53339" y="836834"/>
                </a:cubicBezTo>
                <a:lnTo>
                  <a:pt x="20523" y="769340"/>
                </a:lnTo>
                <a:lnTo>
                  <a:pt x="0" y="722354"/>
                </a:lnTo>
                <a:lnTo>
                  <a:pt x="1304143" y="0"/>
                </a:lnTo>
                <a:close/>
              </a:path>
            </a:pathLst>
          </a:custGeom>
          <a:ln w="12700">
            <a:solidFill>
              <a:schemeClr val="tx1"/>
            </a:solidFill>
          </a:ln>
        </p:spPr>
      </p:pic>
      <p:pic>
        <p:nvPicPr>
          <p:cNvPr id="111" name="圖片 110">
            <a:extLst>
              <a:ext uri="{FF2B5EF4-FFF2-40B4-BE49-F238E27FC236}">
                <a16:creationId xmlns:a16="http://schemas.microsoft.com/office/drawing/2014/main" id="{7314B8BF-54AE-4FBC-B76D-D4DBA8ECA86B}"/>
              </a:ext>
            </a:extLst>
          </p:cNvPr>
          <p:cNvPicPr>
            <a:picLocks noChangeAspect="1"/>
          </p:cNvPicPr>
          <p:nvPr/>
        </p:nvPicPr>
        <p:blipFill>
          <a:blip r:embed="rId3"/>
          <a:srcRect l="54785" t="60540" r="4914" b="924"/>
          <a:stretch>
            <a:fillRect/>
          </a:stretch>
        </p:blipFill>
        <p:spPr>
          <a:xfrm>
            <a:off x="6531554" y="7191446"/>
            <a:ext cx="2466438" cy="2363713"/>
          </a:xfrm>
          <a:custGeom>
            <a:avLst/>
            <a:gdLst>
              <a:gd name="connsiteX0" fmla="*/ 1082497 w 2466438"/>
              <a:gd name="connsiteY0" fmla="*/ 0 h 2363713"/>
              <a:gd name="connsiteX1" fmla="*/ 1103092 w 2466438"/>
              <a:gd name="connsiteY1" fmla="*/ 9955 h 2363713"/>
              <a:gd name="connsiteX2" fmla="*/ 1100551 w 2466438"/>
              <a:gd name="connsiteY2" fmla="*/ 17214 h 2363713"/>
              <a:gd name="connsiteX3" fmla="*/ 1483640 w 2466438"/>
              <a:gd name="connsiteY3" fmla="*/ 193906 h 2363713"/>
              <a:gd name="connsiteX4" fmla="*/ 2466438 w 2466438"/>
              <a:gd name="connsiteY4" fmla="*/ 668974 h 2363713"/>
              <a:gd name="connsiteX5" fmla="*/ 1435230 w 2466438"/>
              <a:gd name="connsiteY5" fmla="*/ 1881332 h 2363713"/>
              <a:gd name="connsiteX6" fmla="*/ 1312450 w 2466438"/>
              <a:gd name="connsiteY6" fmla="*/ 1960898 h 2363713"/>
              <a:gd name="connsiteX7" fmla="*/ 1261322 w 2466438"/>
              <a:gd name="connsiteY7" fmla="*/ 1992029 h 2363713"/>
              <a:gd name="connsiteX8" fmla="*/ 1132267 w 2466438"/>
              <a:gd name="connsiteY8" fmla="*/ 2065401 h 2363713"/>
              <a:gd name="connsiteX9" fmla="*/ 1043227 w 2466438"/>
              <a:gd name="connsiteY9" fmla="*/ 2109375 h 2363713"/>
              <a:gd name="connsiteX10" fmla="*/ 959833 w 2466438"/>
              <a:gd name="connsiteY10" fmla="*/ 2149638 h 2363713"/>
              <a:gd name="connsiteX11" fmla="*/ 832978 w 2466438"/>
              <a:gd name="connsiteY11" fmla="*/ 2203312 h 2363713"/>
              <a:gd name="connsiteX12" fmla="*/ 688193 w 2466438"/>
              <a:gd name="connsiteY12" fmla="*/ 2256422 h 2363713"/>
              <a:gd name="connsiteX13" fmla="*/ 640057 w 2466438"/>
              <a:gd name="connsiteY13" fmla="*/ 2273533 h 2363713"/>
              <a:gd name="connsiteX14" fmla="*/ 546485 w 2466438"/>
              <a:gd name="connsiteY14" fmla="*/ 2300696 h 2363713"/>
              <a:gd name="connsiteX15" fmla="*/ 383413 w 2466438"/>
              <a:gd name="connsiteY15" fmla="*/ 2342720 h 2363713"/>
              <a:gd name="connsiteX16" fmla="*/ 290925 w 2466438"/>
              <a:gd name="connsiteY16" fmla="*/ 2363713 h 2363713"/>
              <a:gd name="connsiteX17" fmla="*/ 0 w 2466438"/>
              <a:gd name="connsiteY17" fmla="*/ 854385 h 2363713"/>
              <a:gd name="connsiteX18" fmla="*/ 1082497 w 2466438"/>
              <a:gd name="connsiteY18" fmla="*/ 0 h 236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6438" h="2363713">
                <a:moveTo>
                  <a:pt x="1082497" y="0"/>
                </a:moveTo>
                <a:lnTo>
                  <a:pt x="1103092" y="9955"/>
                </a:lnTo>
                <a:lnTo>
                  <a:pt x="1100551" y="17214"/>
                </a:lnTo>
                <a:lnTo>
                  <a:pt x="1483640" y="193906"/>
                </a:lnTo>
                <a:lnTo>
                  <a:pt x="2466438" y="668974"/>
                </a:lnTo>
                <a:cubicBezTo>
                  <a:pt x="2231041" y="1164000"/>
                  <a:pt x="1872775" y="1579438"/>
                  <a:pt x="1435230" y="1881332"/>
                </a:cubicBezTo>
                <a:lnTo>
                  <a:pt x="1312450" y="1960898"/>
                </a:lnTo>
                <a:lnTo>
                  <a:pt x="1261322" y="1992029"/>
                </a:lnTo>
                <a:lnTo>
                  <a:pt x="1132267" y="2065401"/>
                </a:lnTo>
                <a:lnTo>
                  <a:pt x="1043227" y="2109375"/>
                </a:lnTo>
                <a:lnTo>
                  <a:pt x="959833" y="2149638"/>
                </a:lnTo>
                <a:lnTo>
                  <a:pt x="832978" y="2203312"/>
                </a:lnTo>
                <a:lnTo>
                  <a:pt x="688193" y="2256422"/>
                </a:lnTo>
                <a:lnTo>
                  <a:pt x="640057" y="2273533"/>
                </a:lnTo>
                <a:lnTo>
                  <a:pt x="546485" y="2300696"/>
                </a:lnTo>
                <a:lnTo>
                  <a:pt x="383413" y="2342720"/>
                </a:lnTo>
                <a:lnTo>
                  <a:pt x="290925" y="2363713"/>
                </a:lnTo>
                <a:lnTo>
                  <a:pt x="0" y="854385"/>
                </a:lnTo>
                <a:cubicBezTo>
                  <a:pt x="473630" y="760048"/>
                  <a:pt x="875234" y="443073"/>
                  <a:pt x="1082497" y="0"/>
                </a:cubicBezTo>
                <a:close/>
              </a:path>
            </a:pathLst>
          </a:custGeom>
        </p:spPr>
      </p:pic>
      <p:pic>
        <p:nvPicPr>
          <p:cNvPr id="112" name="圖片 111">
            <a:extLst>
              <a:ext uri="{FF2B5EF4-FFF2-40B4-BE49-F238E27FC236}">
                <a16:creationId xmlns:a16="http://schemas.microsoft.com/office/drawing/2014/main" id="{F4B8AB2A-6F2A-4820-8CC9-D61B5F6A05B6}"/>
              </a:ext>
            </a:extLst>
          </p:cNvPr>
          <p:cNvPicPr>
            <a:picLocks noChangeAspect="1"/>
          </p:cNvPicPr>
          <p:nvPr/>
        </p:nvPicPr>
        <p:blipFill>
          <a:blip r:embed="rId3"/>
          <a:srcRect l="7487" t="62928" r="40763" b="185"/>
          <a:stretch>
            <a:fillRect/>
          </a:stretch>
        </p:blipFill>
        <p:spPr>
          <a:xfrm>
            <a:off x="3661423" y="7337248"/>
            <a:ext cx="3167093" cy="2262543"/>
          </a:xfrm>
          <a:custGeom>
            <a:avLst/>
            <a:gdLst>
              <a:gd name="connsiteX0" fmla="*/ 1290387 w 3167093"/>
              <a:gd name="connsiteY0" fmla="*/ 0 h 2262543"/>
              <a:gd name="connsiteX1" fmla="*/ 2889889 w 3167093"/>
              <a:gd name="connsiteY1" fmla="*/ 713570 h 2262543"/>
              <a:gd name="connsiteX2" fmla="*/ 3167093 w 3167093"/>
              <a:gd name="connsiteY2" fmla="*/ 2210268 h 2262543"/>
              <a:gd name="connsiteX3" fmla="*/ 0 w 3167093"/>
              <a:gd name="connsiteY3" fmla="*/ 807412 h 2262543"/>
              <a:gd name="connsiteX4" fmla="*/ 1040662 w 3167093"/>
              <a:gd name="connsiteY4" fmla="*/ 156257 h 2262543"/>
              <a:gd name="connsiteX5" fmla="*/ 1286692 w 3167093"/>
              <a:gd name="connsiteY5" fmla="*/ 10346 h 2262543"/>
              <a:gd name="connsiteX6" fmla="*/ 1283487 w 3167093"/>
              <a:gd name="connsiteY6" fmla="*/ 4318 h 2262543"/>
              <a:gd name="connsiteX7" fmla="*/ 1290387 w 3167093"/>
              <a:gd name="connsiteY7" fmla="*/ 0 h 226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093" h="2262543">
                <a:moveTo>
                  <a:pt x="1290387" y="0"/>
                </a:moveTo>
                <a:cubicBezTo>
                  <a:pt x="1626607" y="548839"/>
                  <a:pt x="2262077" y="832335"/>
                  <a:pt x="2889889" y="713570"/>
                </a:cubicBezTo>
                <a:lnTo>
                  <a:pt x="3167093" y="2210268"/>
                </a:lnTo>
                <a:cubicBezTo>
                  <a:pt x="1924793" y="2442829"/>
                  <a:pt x="667707" y="1886006"/>
                  <a:pt x="0" y="807412"/>
                </a:cubicBezTo>
                <a:lnTo>
                  <a:pt x="1040662" y="156257"/>
                </a:lnTo>
                <a:lnTo>
                  <a:pt x="1286692" y="10346"/>
                </a:lnTo>
                <a:lnTo>
                  <a:pt x="1283487" y="4318"/>
                </a:lnTo>
                <a:lnTo>
                  <a:pt x="1290387" y="0"/>
                </a:lnTo>
                <a:close/>
              </a:path>
            </a:pathLst>
          </a:custGeom>
        </p:spPr>
      </p:pic>
    </p:spTree>
    <p:extLst>
      <p:ext uri="{BB962C8B-B14F-4D97-AF65-F5344CB8AC3E}">
        <p14:creationId xmlns:p14="http://schemas.microsoft.com/office/powerpoint/2010/main" val="39636362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橢圓 14">
            <a:extLst>
              <a:ext uri="{FF2B5EF4-FFF2-40B4-BE49-F238E27FC236}">
                <a16:creationId xmlns:a16="http://schemas.microsoft.com/office/drawing/2014/main" id="{753C4268-3F08-4AA8-A168-EF9AF1A15B4A}"/>
              </a:ext>
            </a:extLst>
          </p:cNvPr>
          <p:cNvSpPr/>
          <p:nvPr/>
        </p:nvSpPr>
        <p:spPr>
          <a:xfrm>
            <a:off x="2004969" y="2667699"/>
            <a:ext cx="2139192" cy="21056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 name="投影片編號版面配置區 3">
            <a:extLst>
              <a:ext uri="{FF2B5EF4-FFF2-40B4-BE49-F238E27FC236}">
                <a16:creationId xmlns:a16="http://schemas.microsoft.com/office/drawing/2014/main" id="{D1C78413-E6E5-44B1-BEAC-4FB107E94F5C}"/>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6</a:t>
            </a:fld>
            <a:endParaRPr lang="zh-TW" altLang="en-US"/>
          </a:p>
        </p:txBody>
      </p:sp>
      <p:grpSp>
        <p:nvGrpSpPr>
          <p:cNvPr id="6" name="群組 5">
            <a:extLst>
              <a:ext uri="{FF2B5EF4-FFF2-40B4-BE49-F238E27FC236}">
                <a16:creationId xmlns:a16="http://schemas.microsoft.com/office/drawing/2014/main" id="{D70E5FA1-C775-45DD-B347-02F3541F84CD}"/>
              </a:ext>
            </a:extLst>
          </p:cNvPr>
          <p:cNvGrpSpPr/>
          <p:nvPr/>
        </p:nvGrpSpPr>
        <p:grpSpPr>
          <a:xfrm>
            <a:off x="0" y="0"/>
            <a:ext cx="1800000" cy="540000"/>
            <a:chOff x="-1" y="0"/>
            <a:chExt cx="1794295" cy="511612"/>
          </a:xfrm>
        </p:grpSpPr>
        <p:sp>
          <p:nvSpPr>
            <p:cNvPr id="7" name="矩形 6">
              <a:extLst>
                <a:ext uri="{FF2B5EF4-FFF2-40B4-BE49-F238E27FC236}">
                  <a16:creationId xmlns:a16="http://schemas.microsoft.com/office/drawing/2014/main" id="{2D56E5E3-47F8-48A6-8E03-3D6126E163C8}"/>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2849195D-593A-458E-AEF5-ADB322CF9241}"/>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矩形 10">
            <a:extLst>
              <a:ext uri="{FF2B5EF4-FFF2-40B4-BE49-F238E27FC236}">
                <a16:creationId xmlns:a16="http://schemas.microsoft.com/office/drawing/2014/main" id="{C2823C62-FBAE-4C8C-A424-6ADF52B644B9}"/>
              </a:ext>
            </a:extLst>
          </p:cNvPr>
          <p:cNvSpPr/>
          <p:nvPr/>
        </p:nvSpPr>
        <p:spPr>
          <a:xfrm>
            <a:off x="1724147" y="152931"/>
            <a:ext cx="8760552" cy="523220"/>
          </a:xfrm>
          <a:prstGeom prst="rect">
            <a:avLst/>
          </a:prstGeom>
        </p:spPr>
        <p:txBody>
          <a:bodyPr wrap="square">
            <a:spAutoFit/>
          </a:bodyPr>
          <a:lstStyle/>
          <a:p>
            <a:pPr algn="ctr"/>
            <a:r>
              <a:rPr lang="en-US" altLang="zh-TW" sz="2800" b="1" dirty="0">
                <a:latin typeface="Arial" panose="020B0604020202020204" pitchFamily="34" charset="0"/>
                <a:cs typeface="Arial" panose="020B0604020202020204" pitchFamily="34" charset="0"/>
              </a:rPr>
              <a:t>Functions of CircRNA  </a:t>
            </a:r>
            <a:endParaRPr lang="zh-TW" altLang="en-US" sz="2800" b="1" dirty="0">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C6A2812D-48A6-4DBD-B933-5682EC239002}"/>
              </a:ext>
            </a:extLst>
          </p:cNvPr>
          <p:cNvSpPr/>
          <p:nvPr/>
        </p:nvSpPr>
        <p:spPr>
          <a:xfrm>
            <a:off x="5593" y="6550223"/>
            <a:ext cx="1067069"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Cell, 2022</a:t>
            </a:r>
          </a:p>
        </p:txBody>
      </p:sp>
      <p:pic>
        <p:nvPicPr>
          <p:cNvPr id="108" name="圖片 107">
            <a:extLst>
              <a:ext uri="{FF2B5EF4-FFF2-40B4-BE49-F238E27FC236}">
                <a16:creationId xmlns:a16="http://schemas.microsoft.com/office/drawing/2014/main" id="{8EC47EDF-13E6-4F48-98B9-B045BCAF2915}"/>
              </a:ext>
            </a:extLst>
          </p:cNvPr>
          <p:cNvPicPr>
            <a:picLocks noChangeAspect="1"/>
          </p:cNvPicPr>
          <p:nvPr/>
        </p:nvPicPr>
        <p:blipFill>
          <a:blip r:embed="rId3"/>
          <a:srcRect l="10538" t="410" r="6332" b="62010"/>
          <a:stretch>
            <a:fillRect/>
          </a:stretch>
        </p:blipFill>
        <p:spPr>
          <a:xfrm>
            <a:off x="3062949" y="729277"/>
            <a:ext cx="6211341" cy="2814159"/>
          </a:xfrm>
          <a:custGeom>
            <a:avLst/>
            <a:gdLst>
              <a:gd name="connsiteX0" fmla="*/ 2447197 w 5087552"/>
              <a:gd name="connsiteY0" fmla="*/ 173 h 2305006"/>
              <a:gd name="connsiteX1" fmla="*/ 2639276 w 5087552"/>
              <a:gd name="connsiteY1" fmla="*/ 8245 h 2305006"/>
              <a:gd name="connsiteX2" fmla="*/ 5087552 w 5087552"/>
              <a:gd name="connsiteY2" fmla="*/ 1569608 h 2305006"/>
              <a:gd name="connsiteX3" fmla="*/ 3768885 w 5087552"/>
              <a:gd name="connsiteY3" fmla="*/ 2305006 h 2305006"/>
              <a:gd name="connsiteX4" fmla="*/ 2528637 w 5087552"/>
              <a:gd name="connsiteY4" fmla="*/ 1514051 h 2305006"/>
              <a:gd name="connsiteX5" fmla="*/ 1781517 w 5087552"/>
              <a:gd name="connsiteY5" fmla="*/ 1645255 h 2305006"/>
              <a:gd name="connsiteX6" fmla="*/ 1676915 w 5087552"/>
              <a:gd name="connsiteY6" fmla="*/ 1700005 h 2305006"/>
              <a:gd name="connsiteX7" fmla="*/ 1676865 w 5087552"/>
              <a:gd name="connsiteY7" fmla="*/ 1700029 h 2305006"/>
              <a:gd name="connsiteX8" fmla="*/ 1676836 w 5087552"/>
              <a:gd name="connsiteY8" fmla="*/ 1700047 h 2305006"/>
              <a:gd name="connsiteX9" fmla="*/ 1613432 w 5087552"/>
              <a:gd name="connsiteY9" fmla="*/ 1733233 h 2305006"/>
              <a:gd name="connsiteX10" fmla="*/ 1557716 w 5087552"/>
              <a:gd name="connsiteY10" fmla="*/ 1771749 h 2305006"/>
              <a:gd name="connsiteX11" fmla="*/ 1550746 w 5087552"/>
              <a:gd name="connsiteY11" fmla="*/ 1775944 h 2305006"/>
              <a:gd name="connsiteX12" fmla="*/ 1538194 w 5087552"/>
              <a:gd name="connsiteY12" fmla="*/ 1785244 h 2305006"/>
              <a:gd name="connsiteX13" fmla="*/ 1456832 w 5087552"/>
              <a:gd name="connsiteY13" fmla="*/ 1841488 h 2305006"/>
              <a:gd name="connsiteX14" fmla="*/ 1313721 w 5087552"/>
              <a:gd name="connsiteY14" fmla="*/ 1969122 h 2305006"/>
              <a:gd name="connsiteX15" fmla="*/ 1250059 w 5087552"/>
              <a:gd name="connsiteY15" fmla="*/ 2042012 h 2305006"/>
              <a:gd name="connsiteX16" fmla="*/ 1225637 w 5087552"/>
              <a:gd name="connsiteY16" fmla="*/ 2068635 h 2305006"/>
              <a:gd name="connsiteX17" fmla="*/ 1218206 w 5087552"/>
              <a:gd name="connsiteY17" fmla="*/ 2078481 h 2305006"/>
              <a:gd name="connsiteX18" fmla="*/ 1196947 w 5087552"/>
              <a:gd name="connsiteY18" fmla="*/ 2102821 h 2305006"/>
              <a:gd name="connsiteX19" fmla="*/ 0 w 5087552"/>
              <a:gd name="connsiteY19" fmla="*/ 1181632 h 2305006"/>
              <a:gd name="connsiteX20" fmla="*/ 103112 w 5087552"/>
              <a:gd name="connsiteY20" fmla="*/ 1055365 h 2305006"/>
              <a:gd name="connsiteX21" fmla="*/ 2447197 w 5087552"/>
              <a:gd name="connsiteY21" fmla="*/ 173 h 230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7552" h="2305006">
                <a:moveTo>
                  <a:pt x="2447197" y="173"/>
                </a:moveTo>
                <a:cubicBezTo>
                  <a:pt x="2511048" y="851"/>
                  <a:pt x="2575102" y="3530"/>
                  <a:pt x="2639276" y="8245"/>
                </a:cubicBezTo>
                <a:cubicBezTo>
                  <a:pt x="3666068" y="83688"/>
                  <a:pt x="4586093" y="670425"/>
                  <a:pt x="5087552" y="1569608"/>
                </a:cubicBezTo>
                <a:lnTo>
                  <a:pt x="3768885" y="2305006"/>
                </a:lnTo>
                <a:cubicBezTo>
                  <a:pt x="3514855" y="1849497"/>
                  <a:pt x="3048789" y="1552269"/>
                  <a:pt x="2528637" y="1514051"/>
                </a:cubicBezTo>
                <a:cubicBezTo>
                  <a:pt x="2268561" y="1494942"/>
                  <a:pt x="2012397" y="1541867"/>
                  <a:pt x="1781517" y="1645255"/>
                </a:cubicBezTo>
                <a:lnTo>
                  <a:pt x="1676915" y="1700005"/>
                </a:lnTo>
                <a:lnTo>
                  <a:pt x="1676865" y="1700029"/>
                </a:lnTo>
                <a:lnTo>
                  <a:pt x="1676836" y="1700047"/>
                </a:lnTo>
                <a:lnTo>
                  <a:pt x="1613432" y="1733233"/>
                </a:lnTo>
                <a:lnTo>
                  <a:pt x="1557716" y="1771749"/>
                </a:lnTo>
                <a:lnTo>
                  <a:pt x="1550746" y="1775944"/>
                </a:lnTo>
                <a:lnTo>
                  <a:pt x="1538194" y="1785244"/>
                </a:lnTo>
                <a:lnTo>
                  <a:pt x="1456832" y="1841488"/>
                </a:lnTo>
                <a:cubicBezTo>
                  <a:pt x="1406769" y="1880853"/>
                  <a:pt x="1358954" y="1923447"/>
                  <a:pt x="1313721" y="1969122"/>
                </a:cubicBezTo>
                <a:lnTo>
                  <a:pt x="1250059" y="2042012"/>
                </a:lnTo>
                <a:lnTo>
                  <a:pt x="1225637" y="2068635"/>
                </a:lnTo>
                <a:lnTo>
                  <a:pt x="1218206" y="2078481"/>
                </a:lnTo>
                <a:lnTo>
                  <a:pt x="1196947" y="2102821"/>
                </a:lnTo>
                <a:lnTo>
                  <a:pt x="0" y="1181632"/>
                </a:lnTo>
                <a:lnTo>
                  <a:pt x="103112" y="1055365"/>
                </a:lnTo>
                <a:cubicBezTo>
                  <a:pt x="691552" y="376565"/>
                  <a:pt x="1549296" y="-9371"/>
                  <a:pt x="2447197" y="173"/>
                </a:cubicBezTo>
                <a:close/>
              </a:path>
            </a:pathLst>
          </a:custGeom>
        </p:spPr>
      </p:pic>
      <p:pic>
        <p:nvPicPr>
          <p:cNvPr id="109" name="圖片 108">
            <a:extLst>
              <a:ext uri="{FF2B5EF4-FFF2-40B4-BE49-F238E27FC236}">
                <a16:creationId xmlns:a16="http://schemas.microsoft.com/office/drawing/2014/main" id="{C815A68A-74C5-47AE-86B0-45D3C6DE6481}"/>
              </a:ext>
            </a:extLst>
          </p:cNvPr>
          <p:cNvPicPr>
            <a:picLocks noChangeAspect="1"/>
          </p:cNvPicPr>
          <p:nvPr/>
        </p:nvPicPr>
        <p:blipFill>
          <a:blip r:embed="rId3"/>
          <a:srcRect l="154" t="19631" r="69874" b="24281"/>
          <a:stretch>
            <a:fillRect/>
          </a:stretch>
        </p:blipFill>
        <p:spPr>
          <a:xfrm>
            <a:off x="343052" y="1005512"/>
            <a:ext cx="2485252" cy="4661154"/>
          </a:xfrm>
          <a:custGeom>
            <a:avLst/>
            <a:gdLst>
              <a:gd name="connsiteX0" fmla="*/ 632016 w 1834289"/>
              <a:gd name="connsiteY0" fmla="*/ 0 h 3440256"/>
              <a:gd name="connsiteX1" fmla="*/ 635515 w 1834289"/>
              <a:gd name="connsiteY1" fmla="*/ 2693 h 3440256"/>
              <a:gd name="connsiteX2" fmla="*/ 624598 w 1834289"/>
              <a:gd name="connsiteY2" fmla="*/ 16061 h 3440256"/>
              <a:gd name="connsiteX3" fmla="*/ 1821617 w 1834289"/>
              <a:gd name="connsiteY3" fmla="*/ 936299 h 3440256"/>
              <a:gd name="connsiteX4" fmla="*/ 1832462 w 1834289"/>
              <a:gd name="connsiteY4" fmla="*/ 923882 h 3440256"/>
              <a:gd name="connsiteX5" fmla="*/ 1834289 w 1834289"/>
              <a:gd name="connsiteY5" fmla="*/ 925289 h 3440256"/>
              <a:gd name="connsiteX6" fmla="*/ 1773095 w 1834289"/>
              <a:gd name="connsiteY6" fmla="*/ 1006369 h 3440256"/>
              <a:gd name="connsiteX7" fmla="*/ 1511856 w 1834289"/>
              <a:gd name="connsiteY7" fmla="*/ 1853738 h 3440256"/>
              <a:gd name="connsiteX8" fmla="*/ 1580626 w 1834289"/>
              <a:gd name="connsiteY8" fmla="*/ 2304422 h 3440256"/>
              <a:gd name="connsiteX9" fmla="*/ 1590569 w 1834289"/>
              <a:gd name="connsiteY9" fmla="*/ 2331339 h 3440256"/>
              <a:gd name="connsiteX10" fmla="*/ 1594554 w 1834289"/>
              <a:gd name="connsiteY10" fmla="*/ 2345944 h 3440256"/>
              <a:gd name="connsiteX11" fmla="*/ 1680119 w 1834289"/>
              <a:gd name="connsiteY11" fmla="*/ 2561996 h 3440256"/>
              <a:gd name="connsiteX12" fmla="*/ 1732235 w 1834289"/>
              <a:gd name="connsiteY12" fmla="*/ 2660027 h 3440256"/>
              <a:gd name="connsiteX13" fmla="*/ 1489410 w 1834289"/>
              <a:gd name="connsiteY13" fmla="*/ 2811966 h 3440256"/>
              <a:gd name="connsiteX14" fmla="*/ 430003 w 1834289"/>
              <a:gd name="connsiteY14" fmla="*/ 3440256 h 3440256"/>
              <a:gd name="connsiteX15" fmla="*/ 379164 w 1834289"/>
              <a:gd name="connsiteY15" fmla="*/ 3356384 h 3440256"/>
              <a:gd name="connsiteX16" fmla="*/ 341232 w 1834289"/>
              <a:gd name="connsiteY16" fmla="*/ 3285769 h 3440256"/>
              <a:gd name="connsiteX17" fmla="*/ 281463 w 1834289"/>
              <a:gd name="connsiteY17" fmla="*/ 3161418 h 3440256"/>
              <a:gd name="connsiteX18" fmla="*/ 220914 w 1834289"/>
              <a:gd name="connsiteY18" fmla="*/ 3025003 h 3440256"/>
              <a:gd name="connsiteX19" fmla="*/ 632016 w 1834289"/>
              <a:gd name="connsiteY19" fmla="*/ 0 h 344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4289" h="3440256">
                <a:moveTo>
                  <a:pt x="632016" y="0"/>
                </a:moveTo>
                <a:lnTo>
                  <a:pt x="635515" y="2693"/>
                </a:lnTo>
                <a:lnTo>
                  <a:pt x="624598" y="16061"/>
                </a:lnTo>
                <a:lnTo>
                  <a:pt x="1821617" y="936299"/>
                </a:lnTo>
                <a:lnTo>
                  <a:pt x="1832462" y="923882"/>
                </a:lnTo>
                <a:lnTo>
                  <a:pt x="1834289" y="925289"/>
                </a:lnTo>
                <a:lnTo>
                  <a:pt x="1773095" y="1006369"/>
                </a:lnTo>
                <a:cubicBezTo>
                  <a:pt x="1608162" y="1248256"/>
                  <a:pt x="1511856" y="1539854"/>
                  <a:pt x="1511856" y="1853738"/>
                </a:cubicBezTo>
                <a:cubicBezTo>
                  <a:pt x="1511856" y="2010681"/>
                  <a:pt x="1535933" y="2162051"/>
                  <a:pt x="1580626" y="2304422"/>
                </a:cubicBezTo>
                <a:lnTo>
                  <a:pt x="1590569" y="2331339"/>
                </a:lnTo>
                <a:lnTo>
                  <a:pt x="1594554" y="2345944"/>
                </a:lnTo>
                <a:cubicBezTo>
                  <a:pt x="1617522" y="2419411"/>
                  <a:pt x="1646031" y="2491637"/>
                  <a:pt x="1680119" y="2561996"/>
                </a:cubicBezTo>
                <a:lnTo>
                  <a:pt x="1732235" y="2660027"/>
                </a:lnTo>
                <a:lnTo>
                  <a:pt x="1489410" y="2811966"/>
                </a:lnTo>
                <a:lnTo>
                  <a:pt x="430003" y="3440256"/>
                </a:lnTo>
                <a:lnTo>
                  <a:pt x="379164" y="3356384"/>
                </a:lnTo>
                <a:lnTo>
                  <a:pt x="341232" y="3285769"/>
                </a:lnTo>
                <a:lnTo>
                  <a:pt x="281463" y="3161418"/>
                </a:lnTo>
                <a:lnTo>
                  <a:pt x="220914" y="3025003"/>
                </a:lnTo>
                <a:cubicBezTo>
                  <a:pt x="-178657" y="2025328"/>
                  <a:pt x="-33015" y="873402"/>
                  <a:pt x="632016" y="0"/>
                </a:cubicBezTo>
                <a:close/>
              </a:path>
            </a:pathLst>
          </a:custGeom>
        </p:spPr>
      </p:pic>
      <p:pic>
        <p:nvPicPr>
          <p:cNvPr id="110" name="圖片 109">
            <a:extLst>
              <a:ext uri="{FF2B5EF4-FFF2-40B4-BE49-F238E27FC236}">
                <a16:creationId xmlns:a16="http://schemas.microsoft.com/office/drawing/2014/main" id="{BCBB4DF3-955E-41C8-91A9-C99EA7045537}"/>
              </a:ext>
            </a:extLst>
          </p:cNvPr>
          <p:cNvPicPr>
            <a:picLocks noChangeAspect="1"/>
          </p:cNvPicPr>
          <p:nvPr/>
        </p:nvPicPr>
        <p:blipFill>
          <a:blip r:embed="rId3"/>
          <a:srcRect l="72010" t="26592" r="830" b="29001"/>
          <a:stretch>
            <a:fillRect/>
          </a:stretch>
        </p:blipFill>
        <p:spPr>
          <a:xfrm>
            <a:off x="9508935" y="1577468"/>
            <a:ext cx="2399380" cy="3931936"/>
          </a:xfrm>
          <a:custGeom>
            <a:avLst/>
            <a:gdLst>
              <a:gd name="connsiteX0" fmla="*/ 1304143 w 1662145"/>
              <a:gd name="connsiteY0" fmla="*/ 0 h 2723807"/>
              <a:gd name="connsiteX1" fmla="*/ 1400007 w 1662145"/>
              <a:gd name="connsiteY1" fmla="*/ 2723807 h 2723807"/>
              <a:gd name="connsiteX2" fmla="*/ 429435 w 1662145"/>
              <a:gd name="connsiteY2" fmla="*/ 2276151 h 2723807"/>
              <a:gd name="connsiteX3" fmla="*/ 48887 w 1662145"/>
              <a:gd name="connsiteY3" fmla="*/ 2092200 h 2723807"/>
              <a:gd name="connsiteX4" fmla="*/ 105416 w 1662145"/>
              <a:gd name="connsiteY4" fmla="*/ 1930712 h 2723807"/>
              <a:gd name="connsiteX5" fmla="*/ 171912 w 1662145"/>
              <a:gd name="connsiteY5" fmla="*/ 1471589 h 2723807"/>
              <a:gd name="connsiteX6" fmla="*/ 171625 w 1662145"/>
              <a:gd name="connsiteY6" fmla="*/ 1464454 h 2723807"/>
              <a:gd name="connsiteX7" fmla="*/ 173546 w 1662145"/>
              <a:gd name="connsiteY7" fmla="*/ 1426762 h 2723807"/>
              <a:gd name="connsiteX8" fmla="*/ 53339 w 1662145"/>
              <a:gd name="connsiteY8" fmla="*/ 836834 h 2723807"/>
              <a:gd name="connsiteX9" fmla="*/ 20523 w 1662145"/>
              <a:gd name="connsiteY9" fmla="*/ 769340 h 2723807"/>
              <a:gd name="connsiteX10" fmla="*/ 0 w 1662145"/>
              <a:gd name="connsiteY10" fmla="*/ 722354 h 2723807"/>
              <a:gd name="connsiteX11" fmla="*/ 1304143 w 1662145"/>
              <a:gd name="connsiteY11" fmla="*/ 0 h 272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2145" h="2723807">
                <a:moveTo>
                  <a:pt x="1304143" y="0"/>
                </a:moveTo>
                <a:cubicBezTo>
                  <a:pt x="1745172" y="843400"/>
                  <a:pt x="1780591" y="1849778"/>
                  <a:pt x="1400007" y="2723807"/>
                </a:cubicBezTo>
                <a:lnTo>
                  <a:pt x="429435" y="2276151"/>
                </a:lnTo>
                <a:lnTo>
                  <a:pt x="48887" y="2092200"/>
                </a:lnTo>
                <a:lnTo>
                  <a:pt x="105416" y="1930712"/>
                </a:lnTo>
                <a:cubicBezTo>
                  <a:pt x="148937" y="1780935"/>
                  <a:pt x="171046" y="1626221"/>
                  <a:pt x="171912" y="1471589"/>
                </a:cubicBezTo>
                <a:lnTo>
                  <a:pt x="171625" y="1464454"/>
                </a:lnTo>
                <a:lnTo>
                  <a:pt x="173546" y="1426762"/>
                </a:lnTo>
                <a:cubicBezTo>
                  <a:pt x="173546" y="1217506"/>
                  <a:pt x="130743" y="1018155"/>
                  <a:pt x="53339" y="836834"/>
                </a:cubicBezTo>
                <a:lnTo>
                  <a:pt x="20523" y="769340"/>
                </a:lnTo>
                <a:lnTo>
                  <a:pt x="0" y="722354"/>
                </a:lnTo>
                <a:lnTo>
                  <a:pt x="1304143" y="0"/>
                </a:lnTo>
                <a:close/>
              </a:path>
            </a:pathLst>
          </a:custGeom>
          <a:ln w="12700">
            <a:solidFill>
              <a:schemeClr val="tx1"/>
            </a:solidFill>
          </a:ln>
        </p:spPr>
      </p:pic>
      <p:pic>
        <p:nvPicPr>
          <p:cNvPr id="111" name="圖片 110">
            <a:extLst>
              <a:ext uri="{FF2B5EF4-FFF2-40B4-BE49-F238E27FC236}">
                <a16:creationId xmlns:a16="http://schemas.microsoft.com/office/drawing/2014/main" id="{7314B8BF-54AE-4FBC-B76D-D4DBA8ECA86B}"/>
              </a:ext>
            </a:extLst>
          </p:cNvPr>
          <p:cNvPicPr>
            <a:picLocks noChangeAspect="1"/>
          </p:cNvPicPr>
          <p:nvPr/>
        </p:nvPicPr>
        <p:blipFill>
          <a:blip r:embed="rId3"/>
          <a:srcRect l="54785" t="60540" r="4914" b="924"/>
          <a:stretch>
            <a:fillRect/>
          </a:stretch>
        </p:blipFill>
        <p:spPr>
          <a:xfrm>
            <a:off x="6429423" y="3604505"/>
            <a:ext cx="3138946" cy="3008210"/>
          </a:xfrm>
          <a:custGeom>
            <a:avLst/>
            <a:gdLst>
              <a:gd name="connsiteX0" fmla="*/ 1082497 w 2466438"/>
              <a:gd name="connsiteY0" fmla="*/ 0 h 2363713"/>
              <a:gd name="connsiteX1" fmla="*/ 1103092 w 2466438"/>
              <a:gd name="connsiteY1" fmla="*/ 9955 h 2363713"/>
              <a:gd name="connsiteX2" fmla="*/ 1100551 w 2466438"/>
              <a:gd name="connsiteY2" fmla="*/ 17214 h 2363713"/>
              <a:gd name="connsiteX3" fmla="*/ 1483640 w 2466438"/>
              <a:gd name="connsiteY3" fmla="*/ 193906 h 2363713"/>
              <a:gd name="connsiteX4" fmla="*/ 2466438 w 2466438"/>
              <a:gd name="connsiteY4" fmla="*/ 668974 h 2363713"/>
              <a:gd name="connsiteX5" fmla="*/ 1435230 w 2466438"/>
              <a:gd name="connsiteY5" fmla="*/ 1881332 h 2363713"/>
              <a:gd name="connsiteX6" fmla="*/ 1312450 w 2466438"/>
              <a:gd name="connsiteY6" fmla="*/ 1960898 h 2363713"/>
              <a:gd name="connsiteX7" fmla="*/ 1261322 w 2466438"/>
              <a:gd name="connsiteY7" fmla="*/ 1992029 h 2363713"/>
              <a:gd name="connsiteX8" fmla="*/ 1132267 w 2466438"/>
              <a:gd name="connsiteY8" fmla="*/ 2065401 h 2363713"/>
              <a:gd name="connsiteX9" fmla="*/ 1043227 w 2466438"/>
              <a:gd name="connsiteY9" fmla="*/ 2109375 h 2363713"/>
              <a:gd name="connsiteX10" fmla="*/ 959833 w 2466438"/>
              <a:gd name="connsiteY10" fmla="*/ 2149638 h 2363713"/>
              <a:gd name="connsiteX11" fmla="*/ 832978 w 2466438"/>
              <a:gd name="connsiteY11" fmla="*/ 2203312 h 2363713"/>
              <a:gd name="connsiteX12" fmla="*/ 688193 w 2466438"/>
              <a:gd name="connsiteY12" fmla="*/ 2256422 h 2363713"/>
              <a:gd name="connsiteX13" fmla="*/ 640057 w 2466438"/>
              <a:gd name="connsiteY13" fmla="*/ 2273533 h 2363713"/>
              <a:gd name="connsiteX14" fmla="*/ 546485 w 2466438"/>
              <a:gd name="connsiteY14" fmla="*/ 2300696 h 2363713"/>
              <a:gd name="connsiteX15" fmla="*/ 383413 w 2466438"/>
              <a:gd name="connsiteY15" fmla="*/ 2342720 h 2363713"/>
              <a:gd name="connsiteX16" fmla="*/ 290925 w 2466438"/>
              <a:gd name="connsiteY16" fmla="*/ 2363713 h 2363713"/>
              <a:gd name="connsiteX17" fmla="*/ 0 w 2466438"/>
              <a:gd name="connsiteY17" fmla="*/ 854385 h 2363713"/>
              <a:gd name="connsiteX18" fmla="*/ 1082497 w 2466438"/>
              <a:gd name="connsiteY18" fmla="*/ 0 h 236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6438" h="2363713">
                <a:moveTo>
                  <a:pt x="1082497" y="0"/>
                </a:moveTo>
                <a:lnTo>
                  <a:pt x="1103092" y="9955"/>
                </a:lnTo>
                <a:lnTo>
                  <a:pt x="1100551" y="17214"/>
                </a:lnTo>
                <a:lnTo>
                  <a:pt x="1483640" y="193906"/>
                </a:lnTo>
                <a:lnTo>
                  <a:pt x="2466438" y="668974"/>
                </a:lnTo>
                <a:cubicBezTo>
                  <a:pt x="2231041" y="1164000"/>
                  <a:pt x="1872775" y="1579438"/>
                  <a:pt x="1435230" y="1881332"/>
                </a:cubicBezTo>
                <a:lnTo>
                  <a:pt x="1312450" y="1960898"/>
                </a:lnTo>
                <a:lnTo>
                  <a:pt x="1261322" y="1992029"/>
                </a:lnTo>
                <a:lnTo>
                  <a:pt x="1132267" y="2065401"/>
                </a:lnTo>
                <a:lnTo>
                  <a:pt x="1043227" y="2109375"/>
                </a:lnTo>
                <a:lnTo>
                  <a:pt x="959833" y="2149638"/>
                </a:lnTo>
                <a:lnTo>
                  <a:pt x="832978" y="2203312"/>
                </a:lnTo>
                <a:lnTo>
                  <a:pt x="688193" y="2256422"/>
                </a:lnTo>
                <a:lnTo>
                  <a:pt x="640057" y="2273533"/>
                </a:lnTo>
                <a:lnTo>
                  <a:pt x="546485" y="2300696"/>
                </a:lnTo>
                <a:lnTo>
                  <a:pt x="383413" y="2342720"/>
                </a:lnTo>
                <a:lnTo>
                  <a:pt x="290925" y="2363713"/>
                </a:lnTo>
                <a:lnTo>
                  <a:pt x="0" y="854385"/>
                </a:lnTo>
                <a:cubicBezTo>
                  <a:pt x="473630" y="760048"/>
                  <a:pt x="875234" y="443073"/>
                  <a:pt x="1082497" y="0"/>
                </a:cubicBezTo>
                <a:close/>
              </a:path>
            </a:pathLst>
          </a:custGeom>
        </p:spPr>
      </p:pic>
      <p:pic>
        <p:nvPicPr>
          <p:cNvPr id="112" name="圖片 111">
            <a:extLst>
              <a:ext uri="{FF2B5EF4-FFF2-40B4-BE49-F238E27FC236}">
                <a16:creationId xmlns:a16="http://schemas.microsoft.com/office/drawing/2014/main" id="{F4B8AB2A-6F2A-4820-8CC9-D61B5F6A05B6}"/>
              </a:ext>
            </a:extLst>
          </p:cNvPr>
          <p:cNvPicPr>
            <a:picLocks noChangeAspect="1"/>
          </p:cNvPicPr>
          <p:nvPr/>
        </p:nvPicPr>
        <p:blipFill>
          <a:blip r:embed="rId3"/>
          <a:srcRect l="7487" t="62928" r="40763" b="185"/>
          <a:stretch>
            <a:fillRect/>
          </a:stretch>
        </p:blipFill>
        <p:spPr>
          <a:xfrm>
            <a:off x="2667043" y="3742794"/>
            <a:ext cx="4030644" cy="2879454"/>
          </a:xfrm>
          <a:custGeom>
            <a:avLst/>
            <a:gdLst>
              <a:gd name="connsiteX0" fmla="*/ 1290387 w 3167093"/>
              <a:gd name="connsiteY0" fmla="*/ 0 h 2262543"/>
              <a:gd name="connsiteX1" fmla="*/ 2889889 w 3167093"/>
              <a:gd name="connsiteY1" fmla="*/ 713570 h 2262543"/>
              <a:gd name="connsiteX2" fmla="*/ 3167093 w 3167093"/>
              <a:gd name="connsiteY2" fmla="*/ 2210268 h 2262543"/>
              <a:gd name="connsiteX3" fmla="*/ 0 w 3167093"/>
              <a:gd name="connsiteY3" fmla="*/ 807412 h 2262543"/>
              <a:gd name="connsiteX4" fmla="*/ 1040662 w 3167093"/>
              <a:gd name="connsiteY4" fmla="*/ 156257 h 2262543"/>
              <a:gd name="connsiteX5" fmla="*/ 1286692 w 3167093"/>
              <a:gd name="connsiteY5" fmla="*/ 10346 h 2262543"/>
              <a:gd name="connsiteX6" fmla="*/ 1283487 w 3167093"/>
              <a:gd name="connsiteY6" fmla="*/ 4318 h 2262543"/>
              <a:gd name="connsiteX7" fmla="*/ 1290387 w 3167093"/>
              <a:gd name="connsiteY7" fmla="*/ 0 h 226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093" h="2262543">
                <a:moveTo>
                  <a:pt x="1290387" y="0"/>
                </a:moveTo>
                <a:cubicBezTo>
                  <a:pt x="1626607" y="548839"/>
                  <a:pt x="2262077" y="832335"/>
                  <a:pt x="2889889" y="713570"/>
                </a:cubicBezTo>
                <a:lnTo>
                  <a:pt x="3167093" y="2210268"/>
                </a:lnTo>
                <a:cubicBezTo>
                  <a:pt x="1924793" y="2442829"/>
                  <a:pt x="667707" y="1886006"/>
                  <a:pt x="0" y="807412"/>
                </a:cubicBezTo>
                <a:lnTo>
                  <a:pt x="1040662" y="156257"/>
                </a:lnTo>
                <a:lnTo>
                  <a:pt x="1286692" y="10346"/>
                </a:lnTo>
                <a:lnTo>
                  <a:pt x="1283487" y="4318"/>
                </a:lnTo>
                <a:lnTo>
                  <a:pt x="1290387" y="0"/>
                </a:lnTo>
                <a:close/>
              </a:path>
            </a:pathLst>
          </a:custGeom>
        </p:spPr>
      </p:pic>
    </p:spTree>
    <p:extLst>
      <p:ext uri="{BB962C8B-B14F-4D97-AF65-F5344CB8AC3E}">
        <p14:creationId xmlns:p14="http://schemas.microsoft.com/office/powerpoint/2010/main" val="372035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4D03556-79EA-4491-8359-77BE9A6FC762}"/>
              </a:ext>
            </a:extLst>
          </p:cNvPr>
          <p:cNvPicPr>
            <a:picLocks noChangeAspect="1"/>
          </p:cNvPicPr>
          <p:nvPr/>
        </p:nvPicPr>
        <p:blipFill>
          <a:blip r:embed="rId3"/>
          <a:stretch>
            <a:fillRect/>
          </a:stretch>
        </p:blipFill>
        <p:spPr>
          <a:xfrm>
            <a:off x="0" y="1563486"/>
            <a:ext cx="3877216" cy="4048690"/>
          </a:xfrm>
          <a:prstGeom prst="rect">
            <a:avLst/>
          </a:prstGeom>
        </p:spPr>
      </p:pic>
      <p:pic>
        <p:nvPicPr>
          <p:cNvPr id="5" name="圖片 4">
            <a:extLst>
              <a:ext uri="{FF2B5EF4-FFF2-40B4-BE49-F238E27FC236}">
                <a16:creationId xmlns:a16="http://schemas.microsoft.com/office/drawing/2014/main" id="{F91D0A18-3051-430C-BB4B-5369A651CF8D}"/>
              </a:ext>
            </a:extLst>
          </p:cNvPr>
          <p:cNvPicPr>
            <a:picLocks noChangeAspect="1"/>
          </p:cNvPicPr>
          <p:nvPr/>
        </p:nvPicPr>
        <p:blipFill>
          <a:blip r:embed="rId4"/>
          <a:stretch>
            <a:fillRect/>
          </a:stretch>
        </p:blipFill>
        <p:spPr>
          <a:xfrm>
            <a:off x="7154228" y="1563486"/>
            <a:ext cx="3867690" cy="4134427"/>
          </a:xfrm>
          <a:prstGeom prst="rect">
            <a:avLst/>
          </a:prstGeom>
        </p:spPr>
      </p:pic>
      <p:pic>
        <p:nvPicPr>
          <p:cNvPr id="13" name="圖片 12">
            <a:extLst>
              <a:ext uri="{FF2B5EF4-FFF2-40B4-BE49-F238E27FC236}">
                <a16:creationId xmlns:a16="http://schemas.microsoft.com/office/drawing/2014/main" id="{900364C2-69F2-4F6C-B213-323E55D7B4F0}"/>
              </a:ext>
            </a:extLst>
          </p:cNvPr>
          <p:cNvPicPr>
            <a:picLocks noChangeAspect="1"/>
          </p:cNvPicPr>
          <p:nvPr/>
        </p:nvPicPr>
        <p:blipFill>
          <a:blip r:embed="rId5"/>
          <a:stretch>
            <a:fillRect/>
          </a:stretch>
        </p:blipFill>
        <p:spPr>
          <a:xfrm>
            <a:off x="4027364" y="2513789"/>
            <a:ext cx="2972215" cy="543001"/>
          </a:xfrm>
          <a:prstGeom prst="rect">
            <a:avLst/>
          </a:prstGeom>
        </p:spPr>
      </p:pic>
      <p:pic>
        <p:nvPicPr>
          <p:cNvPr id="14" name="圖片 13">
            <a:extLst>
              <a:ext uri="{FF2B5EF4-FFF2-40B4-BE49-F238E27FC236}">
                <a16:creationId xmlns:a16="http://schemas.microsoft.com/office/drawing/2014/main" id="{45748B4E-9AE8-43D0-BBC0-87C160BA2D74}"/>
              </a:ext>
            </a:extLst>
          </p:cNvPr>
          <p:cNvPicPr>
            <a:picLocks noChangeAspect="1"/>
          </p:cNvPicPr>
          <p:nvPr/>
        </p:nvPicPr>
        <p:blipFill>
          <a:blip r:embed="rId5"/>
          <a:stretch>
            <a:fillRect/>
          </a:stretch>
        </p:blipFill>
        <p:spPr>
          <a:xfrm rot="10800000">
            <a:off x="4052579" y="3780791"/>
            <a:ext cx="2972215" cy="543001"/>
          </a:xfrm>
          <a:prstGeom prst="rect">
            <a:avLst/>
          </a:prstGeom>
        </p:spPr>
      </p:pic>
      <p:pic>
        <p:nvPicPr>
          <p:cNvPr id="15" name="圖片 14">
            <a:extLst>
              <a:ext uri="{FF2B5EF4-FFF2-40B4-BE49-F238E27FC236}">
                <a16:creationId xmlns:a16="http://schemas.microsoft.com/office/drawing/2014/main" id="{7B4DB91C-7368-4600-8059-926E5651E473}"/>
              </a:ext>
            </a:extLst>
          </p:cNvPr>
          <p:cNvPicPr>
            <a:picLocks noChangeAspect="1"/>
          </p:cNvPicPr>
          <p:nvPr/>
        </p:nvPicPr>
        <p:blipFill>
          <a:blip r:embed="rId6"/>
          <a:stretch>
            <a:fillRect/>
          </a:stretch>
        </p:blipFill>
        <p:spPr>
          <a:xfrm>
            <a:off x="4790870" y="1707496"/>
            <a:ext cx="1495634" cy="666843"/>
          </a:xfrm>
          <a:prstGeom prst="rect">
            <a:avLst/>
          </a:prstGeom>
        </p:spPr>
      </p:pic>
      <p:pic>
        <p:nvPicPr>
          <p:cNvPr id="16" name="圖片 15">
            <a:extLst>
              <a:ext uri="{FF2B5EF4-FFF2-40B4-BE49-F238E27FC236}">
                <a16:creationId xmlns:a16="http://schemas.microsoft.com/office/drawing/2014/main" id="{BC324EAC-7F5A-42F4-B3A8-2049CC21168C}"/>
              </a:ext>
            </a:extLst>
          </p:cNvPr>
          <p:cNvPicPr>
            <a:picLocks noChangeAspect="1"/>
          </p:cNvPicPr>
          <p:nvPr/>
        </p:nvPicPr>
        <p:blipFill>
          <a:blip r:embed="rId7"/>
          <a:stretch>
            <a:fillRect/>
          </a:stretch>
        </p:blipFill>
        <p:spPr>
          <a:xfrm>
            <a:off x="4828976" y="4503774"/>
            <a:ext cx="1457528" cy="724001"/>
          </a:xfrm>
          <a:prstGeom prst="rect">
            <a:avLst/>
          </a:prstGeom>
        </p:spPr>
      </p:pic>
      <p:sp>
        <p:nvSpPr>
          <p:cNvPr id="17" name="文字方塊 16">
            <a:extLst>
              <a:ext uri="{FF2B5EF4-FFF2-40B4-BE49-F238E27FC236}">
                <a16:creationId xmlns:a16="http://schemas.microsoft.com/office/drawing/2014/main" id="{05EF3B0C-C757-4AFD-A80B-96A5D459F42F}"/>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RNA</a:t>
            </a:r>
            <a:r>
              <a:rPr lang="en-US" altLang="zh-TW" sz="2400" b="1" dirty="0">
                <a:solidFill>
                  <a:srgbClr val="FF0000"/>
                </a:solidFill>
                <a:latin typeface="Arial" panose="020B0604020202020204" pitchFamily="34" charset="0"/>
                <a:cs typeface="Arial" panose="020B0604020202020204" pitchFamily="34" charset="0"/>
              </a:rPr>
              <a:t> </a:t>
            </a:r>
            <a:r>
              <a:rPr lang="en-US" altLang="zh-TW" sz="2400" b="1" dirty="0">
                <a:latin typeface="Arial" panose="020B0604020202020204" pitchFamily="34" charset="0"/>
                <a:cs typeface="Arial" panose="020B0604020202020204" pitchFamily="34" charset="0"/>
              </a:rPr>
              <a:t>N</a:t>
            </a:r>
            <a:r>
              <a:rPr lang="en-US" altLang="zh-TW" sz="2400" b="1" baseline="30000" dirty="0">
                <a:latin typeface="Arial" panose="020B0604020202020204" pitchFamily="34" charset="0"/>
                <a:cs typeface="Arial" panose="020B0604020202020204" pitchFamily="34" charset="0"/>
              </a:rPr>
              <a:t>6</a:t>
            </a:r>
            <a:r>
              <a:rPr lang="en-US" altLang="zh-TW" sz="2400" b="1" dirty="0">
                <a:latin typeface="Arial" panose="020B0604020202020204" pitchFamily="34" charset="0"/>
                <a:cs typeface="Arial" panose="020B0604020202020204" pitchFamily="34" charset="0"/>
              </a:rPr>
              <a:t>-Methyladenosine Modification</a:t>
            </a:r>
            <a:endParaRPr lang="zh-TW" altLang="en-US" sz="2400" dirty="0"/>
          </a:p>
        </p:txBody>
      </p:sp>
      <p:pic>
        <p:nvPicPr>
          <p:cNvPr id="25" name="圖片 24">
            <a:extLst>
              <a:ext uri="{FF2B5EF4-FFF2-40B4-BE49-F238E27FC236}">
                <a16:creationId xmlns:a16="http://schemas.microsoft.com/office/drawing/2014/main" id="{B96BF19C-2FC6-4487-B453-10DEB7C7160E}"/>
              </a:ext>
            </a:extLst>
          </p:cNvPr>
          <p:cNvPicPr>
            <a:picLocks noChangeAspect="1"/>
          </p:cNvPicPr>
          <p:nvPr/>
        </p:nvPicPr>
        <p:blipFill>
          <a:blip r:embed="rId8"/>
          <a:stretch>
            <a:fillRect/>
          </a:stretch>
        </p:blipFill>
        <p:spPr>
          <a:xfrm>
            <a:off x="9944216" y="1092058"/>
            <a:ext cx="1552792" cy="666843"/>
          </a:xfrm>
          <a:prstGeom prst="rect">
            <a:avLst/>
          </a:prstGeom>
        </p:spPr>
      </p:pic>
      <p:sp>
        <p:nvSpPr>
          <p:cNvPr id="7" name="文字方塊 6">
            <a:extLst>
              <a:ext uri="{FF2B5EF4-FFF2-40B4-BE49-F238E27FC236}">
                <a16:creationId xmlns:a16="http://schemas.microsoft.com/office/drawing/2014/main" id="{1DF7EEB3-24B3-44CB-845E-0F7B87677032}"/>
              </a:ext>
            </a:extLst>
          </p:cNvPr>
          <p:cNvSpPr txBox="1"/>
          <p:nvPr/>
        </p:nvSpPr>
        <p:spPr>
          <a:xfrm>
            <a:off x="4805153" y="1303302"/>
            <a:ext cx="1467068" cy="369332"/>
          </a:xfrm>
          <a:prstGeom prst="rect">
            <a:avLst/>
          </a:prstGeom>
          <a:noFill/>
        </p:spPr>
        <p:txBody>
          <a:bodyPr wrap="none" rtlCol="0">
            <a:spAutoFit/>
          </a:bodyPr>
          <a:lstStyle/>
          <a:p>
            <a:r>
              <a:rPr lang="en-US" altLang="zh-TW" b="1" dirty="0"/>
              <a:t>Methylation</a:t>
            </a:r>
            <a:endParaRPr lang="zh-TW" altLang="en-US" b="1" dirty="0"/>
          </a:p>
        </p:txBody>
      </p:sp>
      <p:sp>
        <p:nvSpPr>
          <p:cNvPr id="26" name="文字方塊 25">
            <a:extLst>
              <a:ext uri="{FF2B5EF4-FFF2-40B4-BE49-F238E27FC236}">
                <a16:creationId xmlns:a16="http://schemas.microsoft.com/office/drawing/2014/main" id="{EF4FF141-AB03-4B11-9A6F-D72EF9C7C949}"/>
              </a:ext>
            </a:extLst>
          </p:cNvPr>
          <p:cNvSpPr txBox="1"/>
          <p:nvPr/>
        </p:nvSpPr>
        <p:spPr>
          <a:xfrm>
            <a:off x="4670318" y="5227775"/>
            <a:ext cx="1774845" cy="369332"/>
          </a:xfrm>
          <a:prstGeom prst="rect">
            <a:avLst/>
          </a:prstGeom>
          <a:noFill/>
        </p:spPr>
        <p:txBody>
          <a:bodyPr wrap="none" rtlCol="0">
            <a:spAutoFit/>
          </a:bodyPr>
          <a:lstStyle/>
          <a:p>
            <a:r>
              <a:rPr lang="en-US" altLang="zh-TW" b="1" dirty="0"/>
              <a:t>Demethylation</a:t>
            </a:r>
            <a:endParaRPr lang="zh-TW" altLang="en-US" b="1" dirty="0"/>
          </a:p>
        </p:txBody>
      </p:sp>
      <p:sp>
        <p:nvSpPr>
          <p:cNvPr id="20" name="投影片編號版面配置區 7">
            <a:extLst>
              <a:ext uri="{FF2B5EF4-FFF2-40B4-BE49-F238E27FC236}">
                <a16:creationId xmlns:a16="http://schemas.microsoft.com/office/drawing/2014/main" id="{A5CC8AF4-9D63-44E3-AECF-C70824D7E26F}"/>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7</a:t>
            </a:fld>
            <a:endParaRPr lang="zh-TW" altLang="en-US" dirty="0"/>
          </a:p>
        </p:txBody>
      </p:sp>
      <p:sp>
        <p:nvSpPr>
          <p:cNvPr id="18" name="文字方塊 17">
            <a:extLst>
              <a:ext uri="{FF2B5EF4-FFF2-40B4-BE49-F238E27FC236}">
                <a16:creationId xmlns:a16="http://schemas.microsoft.com/office/drawing/2014/main" id="{4D174916-2E88-4287-BAB6-7D89D73965BB}"/>
              </a:ext>
            </a:extLst>
          </p:cNvPr>
          <p:cNvSpPr txBox="1"/>
          <p:nvPr/>
        </p:nvSpPr>
        <p:spPr>
          <a:xfrm>
            <a:off x="11021918" y="1787050"/>
            <a:ext cx="1184940" cy="1200329"/>
          </a:xfrm>
          <a:prstGeom prst="rect">
            <a:avLst/>
          </a:prstGeom>
          <a:noFill/>
        </p:spPr>
        <p:txBody>
          <a:bodyPr wrap="none" rtlCol="0">
            <a:spAutoFit/>
          </a:bodyPr>
          <a:lstStyle/>
          <a:p>
            <a:r>
              <a:rPr lang="en-US" altLang="zh-TW" b="1" dirty="0">
                <a:solidFill>
                  <a:srgbClr val="947928"/>
                </a:solidFill>
              </a:rPr>
              <a:t>HNRNPL</a:t>
            </a:r>
          </a:p>
          <a:p>
            <a:r>
              <a:rPr lang="en-US" altLang="zh-TW" b="1" dirty="0">
                <a:solidFill>
                  <a:srgbClr val="947928"/>
                </a:solidFill>
              </a:rPr>
              <a:t>YTHDC1</a:t>
            </a:r>
          </a:p>
          <a:p>
            <a:r>
              <a:rPr lang="en-US" altLang="zh-TW" b="1" dirty="0">
                <a:solidFill>
                  <a:srgbClr val="947928"/>
                </a:solidFill>
              </a:rPr>
              <a:t>YTHDF1</a:t>
            </a:r>
          </a:p>
          <a:p>
            <a:r>
              <a:rPr lang="en-US" altLang="zh-TW" b="1" dirty="0">
                <a:solidFill>
                  <a:srgbClr val="947928"/>
                </a:solidFill>
              </a:rPr>
              <a:t>YTHDF2</a:t>
            </a:r>
            <a:endParaRPr lang="zh-TW" altLang="en-US" b="1" dirty="0">
              <a:solidFill>
                <a:srgbClr val="947928"/>
              </a:solidFill>
            </a:endParaRPr>
          </a:p>
        </p:txBody>
      </p:sp>
      <p:sp>
        <p:nvSpPr>
          <p:cNvPr id="24" name="文字方塊 23">
            <a:extLst>
              <a:ext uri="{FF2B5EF4-FFF2-40B4-BE49-F238E27FC236}">
                <a16:creationId xmlns:a16="http://schemas.microsoft.com/office/drawing/2014/main" id="{497AE35D-BE90-4240-95CE-BE618A9C0D64}"/>
              </a:ext>
            </a:extLst>
          </p:cNvPr>
          <p:cNvSpPr txBox="1"/>
          <p:nvPr/>
        </p:nvSpPr>
        <p:spPr>
          <a:xfrm>
            <a:off x="6329353" y="1707496"/>
            <a:ext cx="1210588" cy="646331"/>
          </a:xfrm>
          <a:prstGeom prst="rect">
            <a:avLst/>
          </a:prstGeom>
          <a:noFill/>
        </p:spPr>
        <p:txBody>
          <a:bodyPr wrap="none" rtlCol="0">
            <a:spAutoFit/>
          </a:bodyPr>
          <a:lstStyle/>
          <a:p>
            <a:r>
              <a:rPr lang="en-US" altLang="zh-TW" b="1" dirty="0">
                <a:solidFill>
                  <a:srgbClr val="52629D"/>
                </a:solidFill>
              </a:rPr>
              <a:t>METTL3</a:t>
            </a:r>
          </a:p>
          <a:p>
            <a:r>
              <a:rPr lang="en-US" altLang="zh-TW" b="1" dirty="0">
                <a:solidFill>
                  <a:srgbClr val="52629D"/>
                </a:solidFill>
              </a:rPr>
              <a:t>METTL14</a:t>
            </a:r>
            <a:endParaRPr lang="zh-TW" altLang="en-US" b="1" dirty="0">
              <a:solidFill>
                <a:srgbClr val="52629D"/>
              </a:solidFill>
            </a:endParaRPr>
          </a:p>
        </p:txBody>
      </p:sp>
      <p:sp>
        <p:nvSpPr>
          <p:cNvPr id="27" name="文字方塊 26">
            <a:extLst>
              <a:ext uri="{FF2B5EF4-FFF2-40B4-BE49-F238E27FC236}">
                <a16:creationId xmlns:a16="http://schemas.microsoft.com/office/drawing/2014/main" id="{D576CD5E-9785-4993-9137-3C084B0B4FB9}"/>
              </a:ext>
            </a:extLst>
          </p:cNvPr>
          <p:cNvSpPr txBox="1"/>
          <p:nvPr/>
        </p:nvSpPr>
        <p:spPr>
          <a:xfrm>
            <a:off x="6390275" y="4504173"/>
            <a:ext cx="1120820" cy="646331"/>
          </a:xfrm>
          <a:prstGeom prst="rect">
            <a:avLst/>
          </a:prstGeom>
          <a:noFill/>
        </p:spPr>
        <p:txBody>
          <a:bodyPr wrap="none" rtlCol="0">
            <a:spAutoFit/>
          </a:bodyPr>
          <a:lstStyle/>
          <a:p>
            <a:r>
              <a:rPr lang="en-US" altLang="zh-TW" b="1" dirty="0">
                <a:solidFill>
                  <a:srgbClr val="457D8D"/>
                </a:solidFill>
              </a:rPr>
              <a:t>FTO</a:t>
            </a:r>
          </a:p>
          <a:p>
            <a:r>
              <a:rPr lang="en-US" altLang="zh-TW" b="1" dirty="0">
                <a:solidFill>
                  <a:srgbClr val="457D8D"/>
                </a:solidFill>
              </a:rPr>
              <a:t>ALKBH5</a:t>
            </a:r>
            <a:endParaRPr lang="zh-TW" altLang="en-US" b="1" dirty="0">
              <a:solidFill>
                <a:srgbClr val="457D8D"/>
              </a:solidFill>
            </a:endParaRPr>
          </a:p>
        </p:txBody>
      </p:sp>
      <p:grpSp>
        <p:nvGrpSpPr>
          <p:cNvPr id="31" name="群組 30">
            <a:extLst>
              <a:ext uri="{FF2B5EF4-FFF2-40B4-BE49-F238E27FC236}">
                <a16:creationId xmlns:a16="http://schemas.microsoft.com/office/drawing/2014/main" id="{61ADA5C5-3616-4A6C-A481-4E447AC90010}"/>
              </a:ext>
            </a:extLst>
          </p:cNvPr>
          <p:cNvGrpSpPr/>
          <p:nvPr/>
        </p:nvGrpSpPr>
        <p:grpSpPr>
          <a:xfrm>
            <a:off x="0" y="0"/>
            <a:ext cx="1800000" cy="540000"/>
            <a:chOff x="-1" y="0"/>
            <a:chExt cx="1794295" cy="511612"/>
          </a:xfrm>
        </p:grpSpPr>
        <p:sp>
          <p:nvSpPr>
            <p:cNvPr id="32" name="矩形 31">
              <a:extLst>
                <a:ext uri="{FF2B5EF4-FFF2-40B4-BE49-F238E27FC236}">
                  <a16:creationId xmlns:a16="http://schemas.microsoft.com/office/drawing/2014/main" id="{8B37EC28-9DC1-48E6-BDBB-99342435DBA0}"/>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33" name="矩形 32">
              <a:extLst>
                <a:ext uri="{FF2B5EF4-FFF2-40B4-BE49-F238E27FC236}">
                  <a16:creationId xmlns:a16="http://schemas.microsoft.com/office/drawing/2014/main" id="{B3AA005E-010A-4874-928C-9E9AE1238171}"/>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802216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9448800" y="6492875"/>
            <a:ext cx="2743200" cy="365125"/>
          </a:xfrm>
        </p:spPr>
        <p:txBody>
          <a:bodyPr/>
          <a:lstStyle/>
          <a:p>
            <a:fld id="{0C4D0668-C53B-4A51-870C-8A290EF953AE}" type="slidenum">
              <a:rPr lang="zh-TW" altLang="en-US" smtClean="0"/>
              <a:t>8</a:t>
            </a:fld>
            <a:endParaRPr lang="zh-TW" altLang="en-US"/>
          </a:p>
        </p:txBody>
      </p:sp>
      <p:sp>
        <p:nvSpPr>
          <p:cNvPr id="23" name="矩形 13">
            <a:extLst>
              <a:ext uri="{FF2B5EF4-FFF2-40B4-BE49-F238E27FC236}">
                <a16:creationId xmlns:a16="http://schemas.microsoft.com/office/drawing/2014/main" id="{BEFF2082-51C0-4962-81B7-D67D786B4AA1}"/>
              </a:ext>
            </a:extLst>
          </p:cNvPr>
          <p:cNvSpPr/>
          <p:nvPr/>
        </p:nvSpPr>
        <p:spPr>
          <a:xfrm>
            <a:off x="0" y="6550223"/>
            <a:ext cx="2555251" cy="307777"/>
          </a:xfrm>
          <a:prstGeom prst="rect">
            <a:avLst/>
          </a:prstGeom>
        </p:spPr>
        <p:txBody>
          <a:bodyPr wrap="none">
            <a:spAutoFit/>
          </a:bodyPr>
          <a:lstStyle/>
          <a:p>
            <a:r>
              <a:rPr kumimoji="1" lang="pt-BR" altLang="zh-TW" sz="1400" i="1" dirty="0">
                <a:solidFill>
                  <a:schemeClr val="tx1">
                    <a:lumMod val="50000"/>
                    <a:lumOff val="50000"/>
                  </a:schemeClr>
                </a:solidFill>
                <a:latin typeface="Arial" panose="020B0604020202020204" pitchFamily="34" charset="0"/>
                <a:cs typeface="Arial" panose="020B0604020202020204" pitchFamily="34" charset="0"/>
              </a:rPr>
              <a:t>He L, et al. Mol Cancer</a:t>
            </a:r>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 </a:t>
            </a:r>
            <a:r>
              <a:rPr kumimoji="1" lang="pt-BR" altLang="zh-TW" sz="1400" i="1" dirty="0">
                <a:solidFill>
                  <a:schemeClr val="tx1">
                    <a:lumMod val="50000"/>
                    <a:lumOff val="50000"/>
                  </a:schemeClr>
                </a:solidFill>
                <a:latin typeface="Arial" panose="020B0604020202020204" pitchFamily="34" charset="0"/>
                <a:cs typeface="Arial" panose="020B0604020202020204" pitchFamily="34" charset="0"/>
              </a:rPr>
              <a:t>2019</a:t>
            </a:r>
          </a:p>
        </p:txBody>
      </p:sp>
      <p:sp>
        <p:nvSpPr>
          <p:cNvPr id="11" name="文字方塊 10">
            <a:extLst>
              <a:ext uri="{FF2B5EF4-FFF2-40B4-BE49-F238E27FC236}">
                <a16:creationId xmlns:a16="http://schemas.microsoft.com/office/drawing/2014/main" id="{B7ACF921-44FD-44F1-9448-5B4601AE7F4C}"/>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Writer, Eraser, and Reader</a:t>
            </a:r>
            <a:endParaRPr lang="zh-TW" altLang="en-US" sz="2400" dirty="0"/>
          </a:p>
        </p:txBody>
      </p:sp>
      <p:pic>
        <p:nvPicPr>
          <p:cNvPr id="5" name="圖片 4">
            <a:extLst>
              <a:ext uri="{FF2B5EF4-FFF2-40B4-BE49-F238E27FC236}">
                <a16:creationId xmlns:a16="http://schemas.microsoft.com/office/drawing/2014/main" id="{650D9BF6-49B5-4111-AD33-51CC19C3D404}"/>
              </a:ext>
            </a:extLst>
          </p:cNvPr>
          <p:cNvPicPr>
            <a:picLocks noChangeAspect="1"/>
          </p:cNvPicPr>
          <p:nvPr/>
        </p:nvPicPr>
        <p:blipFill>
          <a:blip r:embed="rId3"/>
          <a:stretch>
            <a:fillRect/>
          </a:stretch>
        </p:blipFill>
        <p:spPr>
          <a:xfrm>
            <a:off x="2655564" y="590449"/>
            <a:ext cx="8339617" cy="6245989"/>
          </a:xfrm>
          <a:prstGeom prst="rect">
            <a:avLst/>
          </a:prstGeom>
        </p:spPr>
      </p:pic>
      <p:sp>
        <p:nvSpPr>
          <p:cNvPr id="3" name="文字方塊 2">
            <a:extLst>
              <a:ext uri="{FF2B5EF4-FFF2-40B4-BE49-F238E27FC236}">
                <a16:creationId xmlns:a16="http://schemas.microsoft.com/office/drawing/2014/main" id="{F557231D-DB77-49AD-ACC5-6032D9C654A1}"/>
              </a:ext>
            </a:extLst>
          </p:cNvPr>
          <p:cNvSpPr txBox="1"/>
          <p:nvPr/>
        </p:nvSpPr>
        <p:spPr>
          <a:xfrm>
            <a:off x="433216" y="3398398"/>
            <a:ext cx="1851789" cy="646331"/>
          </a:xfrm>
          <a:prstGeom prst="rect">
            <a:avLst/>
          </a:prstGeom>
          <a:noFill/>
        </p:spPr>
        <p:txBody>
          <a:bodyPr wrap="none" rtlCol="0">
            <a:spAutoFit/>
          </a:bodyPr>
          <a:lstStyle/>
          <a:p>
            <a:r>
              <a:rPr lang="en-US" altLang="zh-TW" sz="3600" b="1" dirty="0">
                <a:solidFill>
                  <a:schemeClr val="accent1"/>
                </a:solidFill>
              </a:rPr>
              <a:t>RR</a:t>
            </a:r>
            <a:r>
              <a:rPr lang="en-US" altLang="zh-TW" sz="3600" b="1" dirty="0">
                <a:solidFill>
                  <a:srgbClr val="FF0000"/>
                </a:solidFill>
              </a:rPr>
              <a:t>A</a:t>
            </a:r>
            <a:r>
              <a:rPr lang="en-US" altLang="zh-TW" sz="3600" b="1" dirty="0">
                <a:solidFill>
                  <a:srgbClr val="00B050"/>
                </a:solidFill>
              </a:rPr>
              <a:t>C</a:t>
            </a:r>
            <a:r>
              <a:rPr lang="en-US" altLang="zh-TW" sz="3600" b="1" dirty="0">
                <a:solidFill>
                  <a:srgbClr val="FBB75A"/>
                </a:solidFill>
              </a:rPr>
              <a:t>H</a:t>
            </a:r>
            <a:endParaRPr lang="zh-TW" altLang="en-US" sz="3600" b="1" dirty="0">
              <a:solidFill>
                <a:srgbClr val="FBB75A"/>
              </a:solidFill>
            </a:endParaRPr>
          </a:p>
        </p:txBody>
      </p:sp>
      <p:sp>
        <p:nvSpPr>
          <p:cNvPr id="6" name="文字方塊 5">
            <a:extLst>
              <a:ext uri="{FF2B5EF4-FFF2-40B4-BE49-F238E27FC236}">
                <a16:creationId xmlns:a16="http://schemas.microsoft.com/office/drawing/2014/main" id="{4DE02A12-D740-4505-A93A-C79C253F5CE9}"/>
              </a:ext>
            </a:extLst>
          </p:cNvPr>
          <p:cNvSpPr txBox="1"/>
          <p:nvPr/>
        </p:nvSpPr>
        <p:spPr>
          <a:xfrm>
            <a:off x="548727" y="2863861"/>
            <a:ext cx="1620765" cy="461665"/>
          </a:xfrm>
          <a:prstGeom prst="rect">
            <a:avLst/>
          </a:prstGeom>
          <a:noFill/>
        </p:spPr>
        <p:txBody>
          <a:bodyPr wrap="none" rtlCol="0">
            <a:spAutoFit/>
          </a:bodyPr>
          <a:lstStyle/>
          <a:p>
            <a:r>
              <a:rPr lang="en-US" altLang="zh-TW" sz="2400" b="1" dirty="0"/>
              <a:t>m</a:t>
            </a:r>
            <a:r>
              <a:rPr lang="en-US" altLang="zh-TW" sz="2400" b="1" baseline="30000" dirty="0"/>
              <a:t>6</a:t>
            </a:r>
            <a:r>
              <a:rPr lang="en-US" altLang="zh-TW" sz="2400" b="1" dirty="0"/>
              <a:t>A motif</a:t>
            </a:r>
            <a:endParaRPr lang="zh-TW" altLang="en-US" sz="2400" b="1" dirty="0"/>
          </a:p>
        </p:txBody>
      </p:sp>
      <p:grpSp>
        <p:nvGrpSpPr>
          <p:cNvPr id="13" name="群組 12">
            <a:extLst>
              <a:ext uri="{FF2B5EF4-FFF2-40B4-BE49-F238E27FC236}">
                <a16:creationId xmlns:a16="http://schemas.microsoft.com/office/drawing/2014/main" id="{C38B604E-BAB9-420C-84E5-D1E5D2B03BB5}"/>
              </a:ext>
            </a:extLst>
          </p:cNvPr>
          <p:cNvGrpSpPr/>
          <p:nvPr/>
        </p:nvGrpSpPr>
        <p:grpSpPr>
          <a:xfrm>
            <a:off x="0" y="0"/>
            <a:ext cx="1800000" cy="540000"/>
            <a:chOff x="-1" y="0"/>
            <a:chExt cx="1794295" cy="511612"/>
          </a:xfrm>
        </p:grpSpPr>
        <p:sp>
          <p:nvSpPr>
            <p:cNvPr id="14" name="矩形 13">
              <a:extLst>
                <a:ext uri="{FF2B5EF4-FFF2-40B4-BE49-F238E27FC236}">
                  <a16:creationId xmlns:a16="http://schemas.microsoft.com/office/drawing/2014/main" id="{D564FD07-899A-46D1-9146-077F2343AFC3}"/>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50AC3798-DF1E-48D6-B5AC-E59F961880C5}"/>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76177038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9</a:t>
            </a:fld>
            <a:endParaRPr lang="zh-TW" altLang="en-US"/>
          </a:p>
        </p:txBody>
      </p:sp>
      <p:pic>
        <p:nvPicPr>
          <p:cNvPr id="3" name="圖片 2">
            <a:extLst>
              <a:ext uri="{FF2B5EF4-FFF2-40B4-BE49-F238E27FC236}">
                <a16:creationId xmlns:a16="http://schemas.microsoft.com/office/drawing/2014/main" id="{02D64179-5876-42D5-AFC4-CA32920DAAC6}"/>
              </a:ext>
            </a:extLst>
          </p:cNvPr>
          <p:cNvPicPr>
            <a:picLocks noChangeAspect="1"/>
          </p:cNvPicPr>
          <p:nvPr/>
        </p:nvPicPr>
        <p:blipFill rotWithShape="1">
          <a:blip r:embed="rId3"/>
          <a:srcRect l="11775" r="27973"/>
          <a:stretch/>
        </p:blipFill>
        <p:spPr>
          <a:xfrm>
            <a:off x="513213" y="932374"/>
            <a:ext cx="3190915" cy="5743063"/>
          </a:xfrm>
          <a:prstGeom prst="rect">
            <a:avLst/>
          </a:prstGeom>
        </p:spPr>
      </p:pic>
      <p:pic>
        <p:nvPicPr>
          <p:cNvPr id="4" name="圖片 3">
            <a:extLst>
              <a:ext uri="{FF2B5EF4-FFF2-40B4-BE49-F238E27FC236}">
                <a16:creationId xmlns:a16="http://schemas.microsoft.com/office/drawing/2014/main" id="{52ADD248-4ED3-463D-B6B4-DFCF995458C6}"/>
              </a:ext>
            </a:extLst>
          </p:cNvPr>
          <p:cNvPicPr>
            <a:picLocks noChangeAspect="1"/>
          </p:cNvPicPr>
          <p:nvPr/>
        </p:nvPicPr>
        <p:blipFill rotWithShape="1">
          <a:blip r:embed="rId4"/>
          <a:srcRect l="18336" t="-251" r="27616" b="251"/>
          <a:stretch/>
        </p:blipFill>
        <p:spPr>
          <a:xfrm>
            <a:off x="4372533" y="1046221"/>
            <a:ext cx="2818907" cy="5629216"/>
          </a:xfrm>
          <a:prstGeom prst="rect">
            <a:avLst/>
          </a:prstGeom>
        </p:spPr>
      </p:pic>
      <p:pic>
        <p:nvPicPr>
          <p:cNvPr id="5" name="圖片 4">
            <a:extLst>
              <a:ext uri="{FF2B5EF4-FFF2-40B4-BE49-F238E27FC236}">
                <a16:creationId xmlns:a16="http://schemas.microsoft.com/office/drawing/2014/main" id="{0398CC9B-241D-4A4A-8876-CE33F34AD230}"/>
              </a:ext>
            </a:extLst>
          </p:cNvPr>
          <p:cNvPicPr>
            <a:picLocks noChangeAspect="1"/>
          </p:cNvPicPr>
          <p:nvPr/>
        </p:nvPicPr>
        <p:blipFill rotWithShape="1">
          <a:blip r:embed="rId5"/>
          <a:srcRect l="6968"/>
          <a:stretch/>
        </p:blipFill>
        <p:spPr>
          <a:xfrm>
            <a:off x="7555316" y="1898484"/>
            <a:ext cx="4273953" cy="3581149"/>
          </a:xfrm>
          <a:prstGeom prst="rect">
            <a:avLst/>
          </a:prstGeom>
        </p:spPr>
      </p:pic>
      <p:sp>
        <p:nvSpPr>
          <p:cNvPr id="2" name="文字方塊 1">
            <a:extLst>
              <a:ext uri="{FF2B5EF4-FFF2-40B4-BE49-F238E27FC236}">
                <a16:creationId xmlns:a16="http://schemas.microsoft.com/office/drawing/2014/main" id="{40BAE0CB-9C9B-4BF5-9092-A0F9F79D60B4}"/>
              </a:ext>
            </a:extLst>
          </p:cNvPr>
          <p:cNvSpPr txBox="1"/>
          <p:nvPr/>
        </p:nvSpPr>
        <p:spPr>
          <a:xfrm>
            <a:off x="1372124" y="701804"/>
            <a:ext cx="855747" cy="369332"/>
          </a:xfrm>
          <a:prstGeom prst="rect">
            <a:avLst/>
          </a:prstGeom>
          <a:noFill/>
        </p:spPr>
        <p:txBody>
          <a:bodyPr wrap="none" rtlCol="0">
            <a:spAutoFit/>
          </a:bodyPr>
          <a:lstStyle/>
          <a:p>
            <a:r>
              <a:rPr lang="en-US" altLang="zh-TW" dirty="0"/>
              <a:t>Tissue</a:t>
            </a:r>
            <a:endParaRPr lang="zh-TW" altLang="en-US" dirty="0"/>
          </a:p>
        </p:txBody>
      </p:sp>
      <p:sp>
        <p:nvSpPr>
          <p:cNvPr id="10" name="文字方塊 9">
            <a:extLst>
              <a:ext uri="{FF2B5EF4-FFF2-40B4-BE49-F238E27FC236}">
                <a16:creationId xmlns:a16="http://schemas.microsoft.com/office/drawing/2014/main" id="{BF88BD1F-D9E4-4D26-9511-35440E886993}"/>
              </a:ext>
            </a:extLst>
          </p:cNvPr>
          <p:cNvSpPr txBox="1"/>
          <p:nvPr/>
        </p:nvSpPr>
        <p:spPr>
          <a:xfrm>
            <a:off x="5231864" y="701804"/>
            <a:ext cx="774571" cy="369332"/>
          </a:xfrm>
          <a:prstGeom prst="rect">
            <a:avLst/>
          </a:prstGeom>
          <a:noFill/>
        </p:spPr>
        <p:txBody>
          <a:bodyPr wrap="none" rtlCol="0">
            <a:spAutoFit/>
          </a:bodyPr>
          <a:lstStyle/>
          <a:p>
            <a:r>
              <a:rPr lang="en-US" altLang="zh-TW" dirty="0"/>
              <a:t>Blood</a:t>
            </a:r>
            <a:endParaRPr lang="zh-TW" altLang="en-US" dirty="0"/>
          </a:p>
        </p:txBody>
      </p:sp>
      <p:sp>
        <p:nvSpPr>
          <p:cNvPr id="11" name="文字方塊 10">
            <a:extLst>
              <a:ext uri="{FF2B5EF4-FFF2-40B4-BE49-F238E27FC236}">
                <a16:creationId xmlns:a16="http://schemas.microsoft.com/office/drawing/2014/main" id="{5F965F5A-5EE2-48B2-8F2B-F9FB844D36FE}"/>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is highly expressed in CRC</a:t>
            </a:r>
            <a:endParaRPr lang="zh-TW" altLang="en-US" sz="2400" dirty="0"/>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4145320215"/>
      </p:ext>
    </p:extLst>
  </p:cSld>
  <p:clrMapOvr>
    <a:masterClrMapping/>
  </p:clrMapOvr>
  <p:transition>
    <p:fade/>
  </p:transition>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1">
      <a:majorFont>
        <a:latin typeface="Arial"/>
        <a:ea typeface="標楷體"/>
        <a:cs typeface=""/>
      </a:majorFont>
      <a:minorFont>
        <a:latin typeface="Arial"/>
        <a:ea typeface="標楷體"/>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E2DF"/>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b="1" dirty="0">
            <a:solidFill>
              <a:srgbClr val="15020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106872</TotalTime>
  <Words>852</Words>
  <Application>Microsoft Office PowerPoint</Application>
  <PresentationFormat>寬螢幕</PresentationFormat>
  <Paragraphs>148</Paragraphs>
  <Slides>28</Slides>
  <Notes>28</Notes>
  <HiddenSlides>1</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28</vt:i4>
      </vt:variant>
    </vt:vector>
  </HeadingPairs>
  <TitlesOfParts>
    <vt:vector size="33" baseType="lpstr">
      <vt:lpstr>新細明體</vt:lpstr>
      <vt:lpstr>標楷體</vt:lpstr>
      <vt:lpstr>Arial</vt:lpstr>
      <vt:lpstr>Calibri</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HP</cp:lastModifiedBy>
  <cp:revision>1161</cp:revision>
  <dcterms:created xsi:type="dcterms:W3CDTF">2019-09-12T06:45:49Z</dcterms:created>
  <dcterms:modified xsi:type="dcterms:W3CDTF">2022-09-25T12:11:10Z</dcterms:modified>
</cp:coreProperties>
</file>