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59" r:id="rId4"/>
    <p:sldId id="260" r:id="rId5"/>
    <p:sldId id="261" r:id="rId6"/>
    <p:sldId id="283" r:id="rId7"/>
    <p:sldId id="282" r:id="rId8"/>
    <p:sldId id="262" r:id="rId9"/>
    <p:sldId id="264" r:id="rId10"/>
    <p:sldId id="265" r:id="rId11"/>
    <p:sldId id="268" r:id="rId12"/>
    <p:sldId id="266" r:id="rId13"/>
    <p:sldId id="284" r:id="rId14"/>
    <p:sldId id="267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86" autoAdjust="0"/>
  </p:normalViewPr>
  <p:slideViewPr>
    <p:cSldViewPr snapToGrid="0">
      <p:cViewPr varScale="1">
        <p:scale>
          <a:sx n="65" d="100"/>
          <a:sy n="65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951F-2921-41C5-A01B-D5DDB9E6588B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38FB-8C29-4BF8-B10A-E5939700F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35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首先建立了三個</a:t>
            </a:r>
            <a:r>
              <a:rPr lang="en-US" altLang="zh-TW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sorafenib</a:t>
            </a:r>
            <a:r>
              <a:rPr lang="zh-TW" altLang="zh-TW" dirty="0"/>
              <a:t>耐藥的 HCC 細胞系通過用遞增劑量的</a:t>
            </a:r>
            <a:r>
              <a:rPr lang="en-US" altLang="zh-TW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sorafenib</a:t>
            </a:r>
            <a:r>
              <a:rPr lang="zh-TW" altLang="en-U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處理</a:t>
            </a:r>
            <a:r>
              <a:rPr lang="zh-TW" altLang="zh-TW" dirty="0"/>
              <a:t>12 個月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38FB-8C29-4BF8-B10A-E5939700F61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3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細胞凋亡晚期時，染色體 </a:t>
            </a:r>
            <a:r>
              <a:rPr lang="en-US" altLang="zh-TW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DNA </a:t>
            </a:r>
            <a:r>
              <a:rPr lang="zh-TW" altLang="en-US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會開始斷裂，產生大量的</a:t>
            </a:r>
            <a:r>
              <a:rPr lang="en-US" altLang="zh-TW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3’-OH </a:t>
            </a:r>
            <a:r>
              <a:rPr lang="zh-TW" altLang="en-US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末端，因此可透過特殊酵素 </a:t>
            </a:r>
            <a:r>
              <a:rPr lang="en-US" altLang="zh-TW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terminal deoxynucleotidyl transferase (</a:t>
            </a:r>
            <a:r>
              <a:rPr lang="en-US" altLang="zh-TW" b="0" i="0" dirty="0" err="1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TdT</a:t>
            </a:r>
            <a:r>
              <a:rPr lang="en-US" altLang="zh-TW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，將預先標記好的 </a:t>
            </a:r>
            <a:r>
              <a:rPr lang="en-US" altLang="zh-TW" b="0" i="0" dirty="0" err="1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dUTP</a:t>
            </a:r>
            <a:r>
              <a:rPr lang="en-US" altLang="zh-TW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鍵結上去。因此能夠透過觀察標記的 </a:t>
            </a:r>
            <a:r>
              <a:rPr lang="en-US" altLang="zh-TW" b="0" i="0" dirty="0" err="1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dUTP</a:t>
            </a:r>
            <a:r>
              <a:rPr lang="zh-TW" altLang="en-US" b="0" i="0" dirty="0">
                <a:solidFill>
                  <a:srgbClr val="53535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，反映細胞凋亡的情形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38FB-8C29-4BF8-B10A-E5939700F61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13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zh-TW" altLang="en-US" dirty="0"/>
              <a:t>圖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/>
              <a:t>circSORE</a:t>
            </a:r>
            <a:r>
              <a:rPr lang="en-US" altLang="zh-TW" dirty="0"/>
              <a:t> probe pulldown </a:t>
            </a:r>
            <a:r>
              <a:rPr lang="zh-TW" altLang="en-US" dirty="0"/>
              <a:t>打</a:t>
            </a:r>
            <a:r>
              <a:rPr lang="en-US" altLang="zh-TW" dirty="0"/>
              <a:t>MS</a:t>
            </a:r>
          </a:p>
          <a:p>
            <a:r>
              <a:rPr lang="en-US" altLang="zh-TW" dirty="0"/>
              <a:t>B</a:t>
            </a:r>
            <a:r>
              <a:rPr lang="zh-TW" altLang="en-US" dirty="0"/>
              <a:t>圖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total lysate </a:t>
            </a:r>
            <a:r>
              <a:rPr lang="zh-TW" altLang="en-US" dirty="0"/>
              <a:t>打</a:t>
            </a:r>
            <a:r>
              <a:rPr lang="en-US" altLang="zh-TW" dirty="0"/>
              <a:t>MS</a:t>
            </a:r>
            <a:r>
              <a:rPr lang="zh-TW" altLang="en-US" dirty="0"/>
              <a:t>看有變化的基因</a:t>
            </a:r>
            <a:endParaRPr lang="en-US" altLang="zh-TW" dirty="0"/>
          </a:p>
          <a:p>
            <a:r>
              <a:rPr lang="en-US" altLang="zh-TW" dirty="0"/>
              <a:t>c</a:t>
            </a:r>
            <a:r>
              <a:rPr lang="zh-TW" altLang="en-US" dirty="0"/>
              <a:t>圖</a:t>
            </a:r>
            <a:r>
              <a:rPr lang="en-US" altLang="zh-TW" dirty="0"/>
              <a:t>:KEGG</a:t>
            </a:r>
            <a:r>
              <a:rPr lang="zh-TW" altLang="en-US" dirty="0"/>
              <a:t> </a:t>
            </a:r>
            <a:r>
              <a:rPr lang="en-US" altLang="zh-TW" dirty="0"/>
              <a:t>pathway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38FB-8C29-4BF8-B10A-E5939700F61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29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E53E6D-5F6D-BA58-ED4D-217B4EC2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4E8DAF-FA07-65D5-1645-69E395C55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1A6F24-0B32-03DC-AFE1-083CD9F3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5A6599-F95D-D781-C639-00FD08A0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331306-4929-BBCC-DE91-89328F11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94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A177CF-9639-4913-9BAF-9AAA224A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C82F63-AD0D-5678-1AF4-2D2605EBC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DBB341-3204-7E30-3784-BEA47457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C711EA-0F17-1425-0E83-4FB912FB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EA3E6D-6FBE-F40E-3EE1-6DAB60DF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25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AD10DE6-BCDD-E7A5-D3B5-80BAD4465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20AD06F-4583-6BD5-9F6B-4F09B0681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DA8460-F346-AE5A-D5A8-D1483145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A5BB71-5D33-71C7-4F99-B90884F4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1799C0-F67B-B6CA-006E-FB8D2AFC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47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A5586-3833-4BE7-24CB-E74E21DF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8ADE92-8934-FEA6-97AB-13C411BD7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A36B3C-5A02-1448-5DD9-378AC89C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DFA140-8E48-C064-1724-B4891200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E05D77-B71D-D39A-E9A2-1EB8742D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6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6E4CA-4A3E-B2CC-F8CA-E6F1B42B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1649E3-D090-4518-3E0E-5179C6C77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FDEC50-2DC7-93ED-A8B3-5EF72E36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AD9521-F46E-B8E4-D910-E8849E89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495947-0F5F-863B-BF58-DD0B9C34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7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BE4549-3B21-1AE5-2D09-C9268D62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26F1E8-1231-5064-5B19-47418414C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5973EC-F397-26AB-B854-1954DBB0D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26162C-A444-EEF0-9E86-77833770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5164DC-8097-C073-A89E-06E08740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777D33-86C7-A7F1-C2DB-9BC65E38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06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08F1A5-E134-B392-4AC5-ECB53854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759A64-DA98-9E1A-2C4E-7A392D5D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C622F0-A3C6-5563-9EE4-EFE77C33C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46FC3E6-86AE-4248-338B-D5FD52AE0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652638-BB7E-0BE3-7D6E-FC9EE27A8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6305C98-DDAF-F258-1898-6752F726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75AECFC-3C8D-D0A3-F90C-285B2B79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E961A3-A556-C381-52CA-FFE1D330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05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F72BC1-14F3-9F63-83F1-EA3FC30C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9F4D772-723A-11E0-D90A-0959E640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8BCC45-CD92-A054-7DFA-2707715E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1B2511-BC71-D16D-96E2-FC3ADF39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10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0A05ED5-0AC8-7895-DEA7-CAC92993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92C0BE1-16A7-71BE-04B2-B16B9A03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9F8D8C-3E76-D65C-3F3A-B37DE543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31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6CD1D2-3086-CFD8-6B00-9BFA5264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06DD9B-754E-5C94-8462-1D8D540E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4AB0F1-C918-0010-8CFB-7162BEA60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658E14-4D16-4F0F-254D-72178C46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F30C07-5E4B-184C-6689-73A41BF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FF8D26-CE3F-5E14-8C58-51883BEA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3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0A0B7-3715-9651-19FF-4A9DF9F0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85C41CB-2A8E-A6D5-FA1A-7B0276E0C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6E6E6EE-4775-6034-FC9C-BB46F1A60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046A76E-AF9F-061F-9452-DBE110E4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8DEB89-1E72-602F-7B6C-5441A26F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EC611B-FA74-C460-7B4D-92C2C312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34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27CEA4F-B31C-E6A6-164F-F4E9D7BC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5C5E34-6A4E-9CE2-F34C-5D120D52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021EF-7B7F-C395-1BEF-2653C9124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4059A-6281-40C6-A761-FB48E0D9B086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50DF18-9F25-16DE-8F34-12F4C8729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BF8582-04D7-CD44-D38E-42CB200CE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55B7-693B-40E0-B56D-16B7FC0BCC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A12A84-93E8-46D2-CBE0-C6149235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6" y="815174"/>
            <a:ext cx="11250967" cy="330218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E82FCEA-B403-FCB5-FEDE-BA426ED970F6}"/>
              </a:ext>
            </a:extLst>
          </p:cNvPr>
          <p:cNvSpPr txBox="1"/>
          <p:nvPr/>
        </p:nvSpPr>
        <p:spPr>
          <a:xfrm>
            <a:off x="4369576" y="4305023"/>
            <a:ext cx="478621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Speaker : Yi-Chun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Advisor : Liang-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Chuan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Lai  Ph.D.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Date : 2022.11.21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2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functioned by binding to YBX1 protein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E1DB6CD-8E32-D8FA-54BF-DA9F26A0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21" y="973467"/>
            <a:ext cx="2980349" cy="28551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27E5ED8-609D-8876-8C97-A392C5A0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85" y="3926336"/>
            <a:ext cx="2980349" cy="284674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EBC8EB0-BB8C-C54C-F67B-F18965E340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5"/>
          <a:stretch/>
        </p:blipFill>
        <p:spPr>
          <a:xfrm>
            <a:off x="5209861" y="1249738"/>
            <a:ext cx="4613133" cy="139379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9733C00-62E1-3D5C-B51B-A56A20688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616" y="2800107"/>
            <a:ext cx="2701811" cy="405789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9178938-2AAE-0BFA-B55C-526C589D6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500" y="3429000"/>
            <a:ext cx="2701811" cy="28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8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functioned by binding to YBX1 protein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85F4CF-F008-0081-F89F-9CEACA61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00" y="1822463"/>
            <a:ext cx="4552950" cy="45624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C5E652F-4561-9BB8-58F2-0ABF0D52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44" y="2232869"/>
            <a:ext cx="3533775" cy="34575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6CFD7E8-BB98-1D81-A905-EDEE907D7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13" y="2346337"/>
            <a:ext cx="29813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1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functioned by binding to YBX1 protein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6655AF-DF2C-A8AF-58C6-057999BA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64" y="1300998"/>
            <a:ext cx="4333008" cy="192016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6535AE4-64B2-E5B5-5EB0-028C1B93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968" y="3429000"/>
            <a:ext cx="3960078" cy="321606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C6A0C59-1652-68BF-C824-453B48DD7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882" y="3674427"/>
            <a:ext cx="3960078" cy="30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CF3A4C9-46A2-ADB0-D948-F74312C2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9" y="1739021"/>
            <a:ext cx="11267768" cy="47958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D2BDAD4-5829-5055-756C-1050C55307C3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16FF6F8-B328-0CC7-D7FE-17A266EDBEC0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E555C4-6A06-0971-2D35-13A9548C656A}"/>
              </a:ext>
            </a:extLst>
          </p:cNvPr>
          <p:cNvSpPr txBox="1"/>
          <p:nvPr/>
        </p:nvSpPr>
        <p:spPr>
          <a:xfrm>
            <a:off x="2392109" y="139056"/>
            <a:ext cx="93869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Patients with lower </a:t>
            </a:r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or YBX1 expression were associated with better recurrence-free survival</a:t>
            </a:r>
          </a:p>
        </p:txBody>
      </p:sp>
    </p:spTree>
    <p:extLst>
      <p:ext uri="{BB962C8B-B14F-4D97-AF65-F5344CB8AC3E}">
        <p14:creationId xmlns:p14="http://schemas.microsoft.com/office/powerpoint/2010/main" val="152054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stabilized YBX1 by preventing its PRP19-mediated degradation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EB7FAC-4046-CEB4-BD58-05AA65C4F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7"/>
          <a:stretch/>
        </p:blipFill>
        <p:spPr>
          <a:xfrm>
            <a:off x="623009" y="1509695"/>
            <a:ext cx="7181850" cy="215436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350A19F-261C-64C3-801E-A0F5874FA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67" y="3889720"/>
            <a:ext cx="6305661" cy="206423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6848ECB-9ECB-1094-66D6-0FF404D44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96" y="2368164"/>
            <a:ext cx="3582416" cy="32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6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stabilized YBX1 by preventing its PRP19-mediated degradation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83CD0D-F90C-B8D0-709C-194DED53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85" y="2202355"/>
            <a:ext cx="3400425" cy="35718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860BCCD-0D6A-DC27-3152-A8D1F1CB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19" y="2307130"/>
            <a:ext cx="59626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0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stabilized YBX1 by preventing its PRP19-mediated degradation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0C4F2F-CAED-15FC-1537-3CDC8027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13" y="1317682"/>
            <a:ext cx="3467100" cy="2143125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0D7DDE5F-4284-322B-6350-137E1DAE8E6F}"/>
              </a:ext>
            </a:extLst>
          </p:cNvPr>
          <p:cNvGrpSpPr/>
          <p:nvPr/>
        </p:nvGrpSpPr>
        <p:grpSpPr>
          <a:xfrm>
            <a:off x="5880091" y="1347235"/>
            <a:ext cx="4975239" cy="2005428"/>
            <a:chOff x="4789595" y="1409699"/>
            <a:chExt cx="4743450" cy="189547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BC038AE-083F-6C3A-5C80-5A01A3C41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9595" y="1409699"/>
              <a:ext cx="4743450" cy="189547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51BF755-5F4C-B974-06E6-7C7C17AB7489}"/>
                </a:ext>
              </a:extLst>
            </p:cNvPr>
            <p:cNvSpPr/>
            <p:nvPr/>
          </p:nvSpPr>
          <p:spPr>
            <a:xfrm>
              <a:off x="4789595" y="2476870"/>
              <a:ext cx="110879" cy="284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23BE9098-AB2D-1498-DA5F-464324671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50" y="3913972"/>
            <a:ext cx="4896474" cy="199334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065C113-2E03-BA9F-972D-47C18A397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862" y="3700970"/>
            <a:ext cx="2609850" cy="241935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92891E1-564A-1170-45FA-40C0C801E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1909" y="3744432"/>
            <a:ext cx="2996306" cy="23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stabilized YBX1 by preventing its PRP19-mediated degradation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1030E2-77E0-2D03-02F6-C1E44903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43" y="2365107"/>
            <a:ext cx="3400425" cy="30575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9EE1169-1F93-7627-D0BC-82A1901DB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001" y="1635260"/>
            <a:ext cx="4189544" cy="451721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46C56F7-3945-52FD-DC78-A98910C22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678" y="1716276"/>
            <a:ext cx="3181350" cy="1885950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09575A63-1626-5C16-6DA6-4282B384F700}"/>
              </a:ext>
            </a:extLst>
          </p:cNvPr>
          <p:cNvGrpSpPr/>
          <p:nvPr/>
        </p:nvGrpSpPr>
        <p:grpSpPr>
          <a:xfrm>
            <a:off x="8344151" y="3893869"/>
            <a:ext cx="3296877" cy="2270142"/>
            <a:chOff x="8504808" y="3665275"/>
            <a:chExt cx="3296877" cy="227014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DCB37A7B-BD94-ED8F-D0F9-3690CAE2D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10810" y="3665275"/>
              <a:ext cx="3190875" cy="219075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D05AF18-7A33-7168-94DE-B6A556F090C1}"/>
                </a:ext>
              </a:extLst>
            </p:cNvPr>
            <p:cNvSpPr/>
            <p:nvPr/>
          </p:nvSpPr>
          <p:spPr>
            <a:xfrm>
              <a:off x="8504808" y="5231363"/>
              <a:ext cx="319596" cy="704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73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stabilized YBX1 by preventing its PRP19-mediated degradation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7F8C19-9CB2-0DD4-166E-000CEBD3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15" y="1431250"/>
            <a:ext cx="4572000" cy="22383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97197B6-066B-200F-D38B-A83AA8DB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656" y="3910059"/>
            <a:ext cx="3552825" cy="2457450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90E1EAB2-E7E8-3542-9C60-C930B8ED00B1}"/>
              </a:ext>
            </a:extLst>
          </p:cNvPr>
          <p:cNvGrpSpPr/>
          <p:nvPr/>
        </p:nvGrpSpPr>
        <p:grpSpPr>
          <a:xfrm>
            <a:off x="6365009" y="2322203"/>
            <a:ext cx="4732078" cy="3519303"/>
            <a:chOff x="6096000" y="2655468"/>
            <a:chExt cx="4366889" cy="322897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82258D3-7A1A-F834-85A2-4D815C471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989" y="2655468"/>
              <a:ext cx="4152900" cy="3228975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C2BB270-C29D-EAF0-C930-06642D8FEB55}"/>
                </a:ext>
              </a:extLst>
            </p:cNvPr>
            <p:cNvSpPr/>
            <p:nvPr/>
          </p:nvSpPr>
          <p:spPr>
            <a:xfrm>
              <a:off x="6096000" y="4465468"/>
              <a:ext cx="500109" cy="452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11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</a:t>
            </a:r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transmited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sorafenib resistance by exosomes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9C23D38-6FBF-DA3E-E969-1C212EEF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8" y="1104260"/>
            <a:ext cx="2676525" cy="26003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B7BD7E-AC52-B800-599A-AB824176C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604" y="1093163"/>
            <a:ext cx="3154325" cy="253755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121658A-6255-DDB9-1045-83F89FDD8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240" y="1229557"/>
            <a:ext cx="3322156" cy="260032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DEDA5E1-6B0A-9A6F-126B-52439D1C4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47" y="3923723"/>
            <a:ext cx="2505416" cy="279522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DD50D34-1217-534A-7E4C-431C00BBC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832" y="3830670"/>
            <a:ext cx="56388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was overexpressed in sorafenib-resistant HCC cells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9D0BEE1-D71C-3579-BDF0-ABABAA29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97" y="1216240"/>
            <a:ext cx="7778710" cy="281028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61D4ACF-F3EA-5879-E195-512A675C4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3" y="1724713"/>
            <a:ext cx="3838575" cy="451485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4FBBFAB-6EC5-D9F3-3F78-C709CC49F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232" y="4162887"/>
            <a:ext cx="71151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</a:t>
            </a:r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transmited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sorafenib resistance by exosomes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EE1DE0-FE60-C71D-B7B1-9BA56C8F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1" y="1135704"/>
            <a:ext cx="5393277" cy="19983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90C535E-8A92-8641-49D4-926176200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"/>
          <a:stretch/>
        </p:blipFill>
        <p:spPr>
          <a:xfrm>
            <a:off x="248365" y="3312826"/>
            <a:ext cx="2558988" cy="30954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625C9AA-5667-F7CF-69FD-A33E88A77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0" t="1967" b="1"/>
          <a:stretch/>
        </p:blipFill>
        <p:spPr>
          <a:xfrm>
            <a:off x="3045917" y="3429000"/>
            <a:ext cx="3195084" cy="303420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D016071-CDDF-1484-9418-347DEEC49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044" y="1248427"/>
            <a:ext cx="5467810" cy="180483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C7597FB-7731-0C74-7E9A-B5BF3B9D54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27"/>
          <a:stretch/>
        </p:blipFill>
        <p:spPr>
          <a:xfrm>
            <a:off x="6609460" y="3553530"/>
            <a:ext cx="5334175" cy="30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</a:t>
            </a:r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transmited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sorafenib resistance by exosomes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1072C1A-11C8-18E9-A4B8-A078E6A7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348" y="1175043"/>
            <a:ext cx="6276975" cy="27146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38B5346-B9DD-4A7E-2673-295A82249853}"/>
              </a:ext>
            </a:extLst>
          </p:cNvPr>
          <p:cNvSpPr/>
          <p:nvPr/>
        </p:nvSpPr>
        <p:spPr>
          <a:xfrm>
            <a:off x="2672803" y="2902998"/>
            <a:ext cx="303090" cy="319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415AB98-D620-3C09-8A07-EC2D11F50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03" y="4149101"/>
            <a:ext cx="7185714" cy="23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Silencing </a:t>
            </a:r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substantially improved sorafenib efficacy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479E80-4CD2-B4A7-065D-928A322F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69" y="1684768"/>
            <a:ext cx="79152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3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Silencing </a:t>
            </a:r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substantially improved sorafenib efficacy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E5F5889-17C0-2B73-12A5-DD542F8B8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"/>
          <a:stretch/>
        </p:blipFill>
        <p:spPr>
          <a:xfrm>
            <a:off x="2503503" y="1284256"/>
            <a:ext cx="7494094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Silencing </a:t>
            </a:r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substantially improved sorafenib efficacy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293AC9-7B4E-38DC-2ACE-2E63F1778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7"/>
          <a:stretch/>
        </p:blipFill>
        <p:spPr>
          <a:xfrm>
            <a:off x="288571" y="2672179"/>
            <a:ext cx="7760544" cy="307939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447F240-59C0-7175-D6D1-4C9EF6E78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227" y="1903920"/>
            <a:ext cx="4474202" cy="1645471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72587F91-5A0F-EE52-9470-F4D08DB621A4}"/>
              </a:ext>
            </a:extLst>
          </p:cNvPr>
          <p:cNvGrpSpPr/>
          <p:nvPr/>
        </p:nvGrpSpPr>
        <p:grpSpPr>
          <a:xfrm>
            <a:off x="5049783" y="3814179"/>
            <a:ext cx="3952041" cy="1863155"/>
            <a:chOff x="5964316" y="3692482"/>
            <a:chExt cx="3952041" cy="189157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8C6BACD-61FA-8A81-853D-D371599A69F6}"/>
                </a:ext>
              </a:extLst>
            </p:cNvPr>
            <p:cNvSpPr/>
            <p:nvPr/>
          </p:nvSpPr>
          <p:spPr>
            <a:xfrm>
              <a:off x="6096000" y="3692482"/>
              <a:ext cx="3820357" cy="1891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ABA261D-E30D-29FF-6303-52128329BA46}"/>
                </a:ext>
              </a:extLst>
            </p:cNvPr>
            <p:cNvSpPr/>
            <p:nvPr/>
          </p:nvSpPr>
          <p:spPr>
            <a:xfrm>
              <a:off x="5964316" y="4492099"/>
              <a:ext cx="587406" cy="258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B2F4ED5E-4AD6-5828-2483-77711B37B3D5}"/>
              </a:ext>
            </a:extLst>
          </p:cNvPr>
          <p:cNvSpPr/>
          <p:nvPr/>
        </p:nvSpPr>
        <p:spPr>
          <a:xfrm>
            <a:off x="7429227" y="3247616"/>
            <a:ext cx="399495" cy="54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DC222C5-1D6B-52E3-3CA6-BC6048C54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917" y="3989935"/>
            <a:ext cx="2998709" cy="22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Silencing </a:t>
            </a:r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substantially improved sorafenib efficacy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D72D1D-4499-A10A-7A83-AF64CA92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89" y="2498185"/>
            <a:ext cx="9889021" cy="22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5F6D8CA-E097-09B0-B2DE-6C290112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095375"/>
            <a:ext cx="8439150" cy="57626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A38802E-1F12-6B42-65D2-AF6C1746BE7C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CEA4AD8-3B82-CD76-C1B1-9CBA99C14B75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5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was overexpressed in sorafenib-resistant HCC cells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B77A4C-4BEB-9FD9-CD14-5286B1DB5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686" b="2706"/>
          <a:stretch/>
        </p:blipFill>
        <p:spPr>
          <a:xfrm>
            <a:off x="2616553" y="1288433"/>
            <a:ext cx="3173904" cy="24876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3A83405-0878-85B7-E5F4-3C555DF9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75" y="3599855"/>
            <a:ext cx="5073310" cy="311908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E49610D-3879-6950-002B-75FBA91DF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20" b="2706"/>
          <a:stretch/>
        </p:blipFill>
        <p:spPr>
          <a:xfrm>
            <a:off x="6270178" y="1172203"/>
            <a:ext cx="3015067" cy="24961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B7E6F2C-541D-C91C-ED48-49F31A013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798" y="3702539"/>
            <a:ext cx="3542279" cy="29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5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was critical for maintaining sorafenib resistance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97C844A-4422-872F-1ABD-6CE185FB3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3"/>
          <a:stretch/>
        </p:blipFill>
        <p:spPr>
          <a:xfrm>
            <a:off x="1429306" y="2352728"/>
            <a:ext cx="4087334" cy="286369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DC4AECF-B840-B8EB-0D44-CDFAE1802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70597"/>
            <a:ext cx="3927555" cy="322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was critical for maintaining sorafenib resistance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B4C9CD-FE16-1024-EAF1-008B09CF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86" y="1929829"/>
            <a:ext cx="9650028" cy="40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5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91DDEDD-ED24-854D-5E68-F6992C980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27" b="36298"/>
          <a:stretch/>
        </p:blipFill>
        <p:spPr>
          <a:xfrm>
            <a:off x="766815" y="1042506"/>
            <a:ext cx="5513406" cy="326830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A32368C-543F-5834-3D9F-28ABFD6B9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19" r="114" b="75135"/>
          <a:stretch/>
        </p:blipFill>
        <p:spPr>
          <a:xfrm>
            <a:off x="1467060" y="4637312"/>
            <a:ext cx="5583588" cy="2004649"/>
          </a:xfrm>
          <a:prstGeom prst="rect">
            <a:avLst/>
          </a:prstGeom>
        </p:spPr>
      </p:pic>
      <p:pic>
        <p:nvPicPr>
          <p:cNvPr id="4" name="Picture 2" descr="Figure 2 from Patterns of Apoptotic Poly(ADP-ribose) Polymerase Cleavage  Induced by Laromustine and its Analogs | Semantic Scholar">
            <a:extLst>
              <a:ext uri="{FF2B5EF4-FFF2-40B4-BE49-F238E27FC236}">
                <a16:creationId xmlns:a16="http://schemas.microsoft.com/office/drawing/2014/main" id="{FAD62A23-F61A-0A70-3185-C669C952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74" y="1607715"/>
            <a:ext cx="4422925" cy="47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49911B7-FDA3-809A-8AC3-6F3F09EE6BE3}"/>
              </a:ext>
            </a:extLst>
          </p:cNvPr>
          <p:cNvSpPr/>
          <p:nvPr/>
        </p:nvSpPr>
        <p:spPr>
          <a:xfrm>
            <a:off x="5077292" y="4584548"/>
            <a:ext cx="648070" cy="230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701C36-1955-902F-0557-AA830EFB38B4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EB15DD-7CD2-275F-93DE-FF2C690D1C9E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40EFDA3-C65B-11F9-5067-031B05E423A7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was critical for maintaining sorafenib resistance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2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was critical for maintaining sorafenib resistance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2E81DD-41CA-1914-6F4B-AABEF88CB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97" r="37475" b="4344"/>
          <a:stretch/>
        </p:blipFill>
        <p:spPr>
          <a:xfrm>
            <a:off x="5680869" y="3456595"/>
            <a:ext cx="6400362" cy="18269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913340-2BA6-C951-77A7-9648620DECCD}"/>
              </a:ext>
            </a:extLst>
          </p:cNvPr>
          <p:cNvSpPr/>
          <p:nvPr/>
        </p:nvSpPr>
        <p:spPr>
          <a:xfrm>
            <a:off x="9756559" y="1012054"/>
            <a:ext cx="648070" cy="230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34756E3-CED8-FE3B-5892-B75AAEFBE70B}"/>
              </a:ext>
            </a:extLst>
          </p:cNvPr>
          <p:cNvSpPr txBox="1"/>
          <p:nvPr/>
        </p:nvSpPr>
        <p:spPr>
          <a:xfrm>
            <a:off x="5697652" y="2996676"/>
            <a:ext cx="69903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500" b="0" i="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Terminal deoxynucleotidyl transferase </a:t>
            </a:r>
            <a:r>
              <a:rPr lang="en-US" altLang="zh-TW" sz="1500" b="0" i="0" dirty="0" err="1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dUTP</a:t>
            </a:r>
            <a:r>
              <a:rPr lang="en-US" altLang="zh-TW" sz="1500" b="0" i="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nick end labeling (TUNEL)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9D02CF4-BD39-00D1-393F-F408EA9DBB75}"/>
              </a:ext>
            </a:extLst>
          </p:cNvPr>
          <p:cNvGrpSpPr/>
          <p:nvPr/>
        </p:nvGrpSpPr>
        <p:grpSpPr>
          <a:xfrm>
            <a:off x="110769" y="1242874"/>
            <a:ext cx="5586883" cy="5186983"/>
            <a:chOff x="7164475" y="1966161"/>
            <a:chExt cx="4290644" cy="438992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F0A972E-DA94-38E1-D892-3279215B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349" t="25531" r="-6" b="-1362"/>
            <a:stretch/>
          </p:blipFill>
          <p:spPr>
            <a:xfrm>
              <a:off x="7395586" y="1966161"/>
              <a:ext cx="4059533" cy="438992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D363664-C385-BFB8-AD7D-6E2C2B4D11FA}"/>
                </a:ext>
              </a:extLst>
            </p:cNvPr>
            <p:cNvSpPr/>
            <p:nvPr/>
          </p:nvSpPr>
          <p:spPr>
            <a:xfrm>
              <a:off x="7164475" y="4561952"/>
              <a:ext cx="361740" cy="823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7339FCF-8FEA-AC49-659F-B7BA13F4711F}"/>
              </a:ext>
            </a:extLst>
          </p:cNvPr>
          <p:cNvSpPr txBox="1"/>
          <p:nvPr/>
        </p:nvSpPr>
        <p:spPr>
          <a:xfrm>
            <a:off x="154076" y="5639330"/>
            <a:ext cx="27706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LL - live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LR- apoptotic </a:t>
            </a: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UR - late stage apoptotic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UL - necrotic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089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functioned by binding to YBX1 protein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F3BAED7-1A87-28B0-8400-64E696473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74" y="1303948"/>
            <a:ext cx="2815146" cy="1972776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7939838E-3873-A3A0-3134-3E864AECABE5}"/>
              </a:ext>
            </a:extLst>
          </p:cNvPr>
          <p:cNvGrpSpPr/>
          <p:nvPr/>
        </p:nvGrpSpPr>
        <p:grpSpPr>
          <a:xfrm>
            <a:off x="770230" y="3429000"/>
            <a:ext cx="3421234" cy="3088795"/>
            <a:chOff x="2029656" y="1418281"/>
            <a:chExt cx="4957070" cy="500186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A4BC607-9470-5EAF-F285-B978C8CDF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9656" y="1629066"/>
              <a:ext cx="4829175" cy="479107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848A795-66AB-2E4A-8C8A-A48A3E2534AF}"/>
                </a:ext>
              </a:extLst>
            </p:cNvPr>
            <p:cNvSpPr/>
            <p:nvPr/>
          </p:nvSpPr>
          <p:spPr>
            <a:xfrm>
              <a:off x="6096000" y="1418281"/>
              <a:ext cx="890726" cy="304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DA8B6CED-9AC7-0F4D-0939-FEFCEA514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620" y="1988274"/>
            <a:ext cx="60483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9BAD8F6-41DA-3F04-31EA-7D1A34F1B5A1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C1DCD5-AD87-24C1-1E3F-71CACD8F367B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5CA680-1687-5306-00C2-D161AF0F843A}"/>
              </a:ext>
            </a:extLst>
          </p:cNvPr>
          <p:cNvSpPr txBox="1"/>
          <p:nvPr/>
        </p:nvSpPr>
        <p:spPr>
          <a:xfrm>
            <a:off x="3139363" y="139056"/>
            <a:ext cx="7593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-SORE functioned by binding to YBX1 protein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F9AD0BE-585E-6B66-C3FB-DEC9B2E2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" y="1370350"/>
            <a:ext cx="2658262" cy="323762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1394CB3-C37F-B7F3-83A2-727B9CE5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5" y="4971263"/>
            <a:ext cx="2979598" cy="1394026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89015270-9248-B892-0440-AAF0618E981F}"/>
              </a:ext>
            </a:extLst>
          </p:cNvPr>
          <p:cNvGrpSpPr/>
          <p:nvPr/>
        </p:nvGrpSpPr>
        <p:grpSpPr>
          <a:xfrm>
            <a:off x="3912139" y="3969681"/>
            <a:ext cx="4068886" cy="1836361"/>
            <a:chOff x="3746377" y="3901959"/>
            <a:chExt cx="3900210" cy="1663130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13D39066-6305-2346-C9CF-DA659160B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8710" y="3901959"/>
              <a:ext cx="3817877" cy="166313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A7260E0-3716-1818-EA16-E5EFA267A9F1}"/>
                </a:ext>
              </a:extLst>
            </p:cNvPr>
            <p:cNvSpPr/>
            <p:nvPr/>
          </p:nvSpPr>
          <p:spPr>
            <a:xfrm>
              <a:off x="3746377" y="4838330"/>
              <a:ext cx="305061" cy="132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B3F2E9A2-F676-B25B-8E69-90ECA43146D3}"/>
              </a:ext>
            </a:extLst>
          </p:cNvPr>
          <p:cNvGrpSpPr/>
          <p:nvPr/>
        </p:nvGrpSpPr>
        <p:grpSpPr>
          <a:xfrm>
            <a:off x="4089092" y="1765870"/>
            <a:ext cx="3725401" cy="1663130"/>
            <a:chOff x="4051438" y="1665996"/>
            <a:chExt cx="3725401" cy="1663130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DB2E2AE0-A113-451F-74E2-2DF818BCC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1438" y="1665996"/>
              <a:ext cx="3595149" cy="1663130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57B3126-9C9A-3F37-E92C-BCE77B418231}"/>
                </a:ext>
              </a:extLst>
            </p:cNvPr>
            <p:cNvSpPr/>
            <p:nvPr/>
          </p:nvSpPr>
          <p:spPr>
            <a:xfrm>
              <a:off x="7501631" y="1665996"/>
              <a:ext cx="275208" cy="39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13218260-9123-31DE-C2FA-4FBB8833F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150" y="1596917"/>
            <a:ext cx="3163473" cy="1832083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C4EE2C3D-0497-7F6C-87E4-90D26C324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4915" y="3965359"/>
            <a:ext cx="1892253" cy="2399930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8A8AD11F-7165-EE5B-7104-8BC15984643E}"/>
              </a:ext>
            </a:extLst>
          </p:cNvPr>
          <p:cNvSpPr txBox="1"/>
          <p:nvPr/>
        </p:nvSpPr>
        <p:spPr>
          <a:xfrm>
            <a:off x="3818435" y="1260190"/>
            <a:ext cx="5880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morpholino antisense oligos (MAO)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0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342</Words>
  <Application>Microsoft Office PowerPoint</Application>
  <PresentationFormat>寬螢幕</PresentationFormat>
  <Paragraphs>64</Paragraphs>
  <Slides>26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微軟正黑體</vt:lpstr>
      <vt:lpstr>新細明體</vt:lpstr>
      <vt:lpstr>Arial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 C</dc:creator>
  <cp:lastModifiedBy>柯怡君</cp:lastModifiedBy>
  <cp:revision>14</cp:revision>
  <dcterms:created xsi:type="dcterms:W3CDTF">2022-11-20T03:27:50Z</dcterms:created>
  <dcterms:modified xsi:type="dcterms:W3CDTF">2022-11-21T02:44:40Z</dcterms:modified>
</cp:coreProperties>
</file>