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35"/>
  </p:notesMasterIdLst>
  <p:sldIdLst>
    <p:sldId id="256" r:id="rId2"/>
    <p:sldId id="417" r:id="rId3"/>
    <p:sldId id="419" r:id="rId4"/>
    <p:sldId id="420" r:id="rId5"/>
    <p:sldId id="413" r:id="rId6"/>
    <p:sldId id="421" r:id="rId7"/>
    <p:sldId id="505" r:id="rId8"/>
    <p:sldId id="352" r:id="rId9"/>
    <p:sldId id="565" r:id="rId10"/>
    <p:sldId id="583" r:id="rId11"/>
    <p:sldId id="584" r:id="rId12"/>
    <p:sldId id="585" r:id="rId13"/>
    <p:sldId id="586" r:id="rId14"/>
    <p:sldId id="587" r:id="rId15"/>
    <p:sldId id="588" r:id="rId16"/>
    <p:sldId id="589" r:id="rId17"/>
    <p:sldId id="590" r:id="rId18"/>
    <p:sldId id="591" r:id="rId19"/>
    <p:sldId id="592" r:id="rId20"/>
    <p:sldId id="593" r:id="rId21"/>
    <p:sldId id="594" r:id="rId22"/>
    <p:sldId id="595" r:id="rId23"/>
    <p:sldId id="596" r:id="rId24"/>
    <p:sldId id="597" r:id="rId25"/>
    <p:sldId id="598" r:id="rId26"/>
    <p:sldId id="599" r:id="rId27"/>
    <p:sldId id="600" r:id="rId28"/>
    <p:sldId id="601" r:id="rId29"/>
    <p:sldId id="602" r:id="rId30"/>
    <p:sldId id="501" r:id="rId31"/>
    <p:sldId id="603" r:id="rId32"/>
    <p:sldId id="604" r:id="rId33"/>
    <p:sldId id="395"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7928"/>
    <a:srgbClr val="457D8D"/>
    <a:srgbClr val="52629D"/>
    <a:srgbClr val="FBB75A"/>
    <a:srgbClr val="E83820"/>
    <a:srgbClr val="71A2D4"/>
    <a:srgbClr val="D8EEFB"/>
    <a:srgbClr val="F9DBDB"/>
    <a:srgbClr val="FFFFFF"/>
    <a:srgbClr val="E6F2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613" autoAdjust="0"/>
    <p:restoredTop sz="95529" autoAdjust="0"/>
  </p:normalViewPr>
  <p:slideViewPr>
    <p:cSldViewPr snapToGrid="0">
      <p:cViewPr varScale="1">
        <p:scale>
          <a:sx n="91" d="100"/>
          <a:sy n="91" d="100"/>
        </p:scale>
        <p:origin x="614" y="77"/>
      </p:cViewPr>
      <p:guideLst>
        <p:guide orient="horz" pos="2160"/>
        <p:guide pos="3840"/>
      </p:guideLst>
    </p:cSldViewPr>
  </p:slideViewPr>
  <p:notesTextViewPr>
    <p:cViewPr>
      <p:scale>
        <a:sx n="3" d="2"/>
        <a:sy n="3" d="2"/>
      </p:scale>
      <p:origin x="0" y="0"/>
    </p:cViewPr>
  </p:notesTextViewPr>
  <p:sorterViewPr>
    <p:cViewPr>
      <p:scale>
        <a:sx n="80" d="100"/>
        <a:sy n="80" d="100"/>
      </p:scale>
      <p:origin x="0" y="0"/>
    </p:cViewPr>
  </p:sorterViewPr>
  <p:notesViewPr>
    <p:cSldViewPr snapToGrid="0">
      <p:cViewPr varScale="1">
        <p:scale>
          <a:sx n="69" d="100"/>
          <a:sy n="69" d="100"/>
        </p:scale>
        <p:origin x="3082" y="8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856D64-6B32-4CD0-953F-87AF61E4E1AF}" type="datetimeFigureOut">
              <a:rPr lang="zh-TW" altLang="en-US" smtClean="0"/>
              <a:t>2022/12/4</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D729EE-AACF-4AF2-8EC3-AC04A41A787C}" type="slidenum">
              <a:rPr lang="zh-TW" altLang="en-US" smtClean="0"/>
              <a:t>‹#›</a:t>
            </a:fld>
            <a:endParaRPr lang="zh-TW" altLang="en-US"/>
          </a:p>
        </p:txBody>
      </p:sp>
    </p:spTree>
    <p:extLst>
      <p:ext uri="{BB962C8B-B14F-4D97-AF65-F5344CB8AC3E}">
        <p14:creationId xmlns:p14="http://schemas.microsoft.com/office/powerpoint/2010/main" val="1155524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dirty="0"/>
              <a:t>Good morning everyone. I am today’s speaker Chia-Ming Liu. My adviser is Liang </a:t>
            </a:r>
            <a:r>
              <a:rPr lang="en-US" altLang="zh-TW" dirty="0" err="1"/>
              <a:t>Chuan</a:t>
            </a:r>
            <a:r>
              <a:rPr lang="en-US" altLang="zh-TW" dirty="0"/>
              <a:t> Lai. Today I will introduce the role of circular RNAs N6 </a:t>
            </a:r>
            <a:r>
              <a:rPr lang="en-US" altLang="zh-TW" dirty="0" err="1"/>
              <a:t>methyladenosine</a:t>
            </a:r>
            <a:r>
              <a:rPr lang="en-US" altLang="zh-TW" dirty="0"/>
              <a:t> modification in cancer. </a:t>
            </a:r>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1</a:t>
            </a:fld>
            <a:endParaRPr lang="zh-TW" altLang="en-US"/>
          </a:p>
        </p:txBody>
      </p:sp>
    </p:spTree>
    <p:extLst>
      <p:ext uri="{BB962C8B-B14F-4D97-AF65-F5344CB8AC3E}">
        <p14:creationId xmlns:p14="http://schemas.microsoft.com/office/powerpoint/2010/main" val="241569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10</a:t>
            </a:fld>
            <a:endParaRPr lang="zh-TW" altLang="en-US"/>
          </a:p>
        </p:txBody>
      </p:sp>
    </p:spTree>
    <p:extLst>
      <p:ext uri="{BB962C8B-B14F-4D97-AF65-F5344CB8AC3E}">
        <p14:creationId xmlns:p14="http://schemas.microsoft.com/office/powerpoint/2010/main" val="3472767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11</a:t>
            </a:fld>
            <a:endParaRPr lang="zh-TW" altLang="en-US"/>
          </a:p>
        </p:txBody>
      </p:sp>
    </p:spTree>
    <p:extLst>
      <p:ext uri="{BB962C8B-B14F-4D97-AF65-F5344CB8AC3E}">
        <p14:creationId xmlns:p14="http://schemas.microsoft.com/office/powerpoint/2010/main" val="3690377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12</a:t>
            </a:fld>
            <a:endParaRPr lang="zh-TW" altLang="en-US"/>
          </a:p>
        </p:txBody>
      </p:sp>
    </p:spTree>
    <p:extLst>
      <p:ext uri="{BB962C8B-B14F-4D97-AF65-F5344CB8AC3E}">
        <p14:creationId xmlns:p14="http://schemas.microsoft.com/office/powerpoint/2010/main" val="2725300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13</a:t>
            </a:fld>
            <a:endParaRPr lang="zh-TW" altLang="en-US"/>
          </a:p>
        </p:txBody>
      </p:sp>
    </p:spTree>
    <p:extLst>
      <p:ext uri="{BB962C8B-B14F-4D97-AF65-F5344CB8AC3E}">
        <p14:creationId xmlns:p14="http://schemas.microsoft.com/office/powerpoint/2010/main" val="33206346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14</a:t>
            </a:fld>
            <a:endParaRPr lang="zh-TW" altLang="en-US"/>
          </a:p>
        </p:txBody>
      </p:sp>
    </p:spTree>
    <p:extLst>
      <p:ext uri="{BB962C8B-B14F-4D97-AF65-F5344CB8AC3E}">
        <p14:creationId xmlns:p14="http://schemas.microsoft.com/office/powerpoint/2010/main" val="1114183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15</a:t>
            </a:fld>
            <a:endParaRPr lang="zh-TW" altLang="en-US"/>
          </a:p>
        </p:txBody>
      </p:sp>
    </p:spTree>
    <p:extLst>
      <p:ext uri="{BB962C8B-B14F-4D97-AF65-F5344CB8AC3E}">
        <p14:creationId xmlns:p14="http://schemas.microsoft.com/office/powerpoint/2010/main" val="3704912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16</a:t>
            </a:fld>
            <a:endParaRPr lang="zh-TW" altLang="en-US"/>
          </a:p>
        </p:txBody>
      </p:sp>
    </p:spTree>
    <p:extLst>
      <p:ext uri="{BB962C8B-B14F-4D97-AF65-F5344CB8AC3E}">
        <p14:creationId xmlns:p14="http://schemas.microsoft.com/office/powerpoint/2010/main" val="4121440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17</a:t>
            </a:fld>
            <a:endParaRPr lang="zh-TW" altLang="en-US"/>
          </a:p>
        </p:txBody>
      </p:sp>
    </p:spTree>
    <p:extLst>
      <p:ext uri="{BB962C8B-B14F-4D97-AF65-F5344CB8AC3E}">
        <p14:creationId xmlns:p14="http://schemas.microsoft.com/office/powerpoint/2010/main" val="29775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18</a:t>
            </a:fld>
            <a:endParaRPr lang="zh-TW" altLang="en-US"/>
          </a:p>
        </p:txBody>
      </p:sp>
    </p:spTree>
    <p:extLst>
      <p:ext uri="{BB962C8B-B14F-4D97-AF65-F5344CB8AC3E}">
        <p14:creationId xmlns:p14="http://schemas.microsoft.com/office/powerpoint/2010/main" val="876476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19</a:t>
            </a:fld>
            <a:endParaRPr lang="zh-TW" altLang="en-US"/>
          </a:p>
        </p:txBody>
      </p:sp>
    </p:spTree>
    <p:extLst>
      <p:ext uri="{BB962C8B-B14F-4D97-AF65-F5344CB8AC3E}">
        <p14:creationId xmlns:p14="http://schemas.microsoft.com/office/powerpoint/2010/main" val="3219504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RNA can be classified into two major categories, coding RNA and non-coding RNA. Coding RNA means the RNA which can translate protein or peptide, such as mRNA. Non-coding RNAs contain rRNA, short non-coding RNA, and long non-coding RNA. circRNAs were one of the members of </a:t>
            </a:r>
            <a:r>
              <a:rPr lang="en-US" altLang="zh-TW" dirty="0" err="1"/>
              <a:t>lncRNAs</a:t>
            </a:r>
            <a:r>
              <a:rPr lang="en-US" altLang="zh-TW" dirty="0"/>
              <a:t>.</a:t>
            </a:r>
          </a:p>
        </p:txBody>
      </p:sp>
      <p:sp>
        <p:nvSpPr>
          <p:cNvPr id="4" name="投影片編號版面配置區 3"/>
          <p:cNvSpPr>
            <a:spLocks noGrp="1"/>
          </p:cNvSpPr>
          <p:nvPr>
            <p:ph type="sldNum" sz="quarter" idx="5"/>
          </p:nvPr>
        </p:nvSpPr>
        <p:spPr/>
        <p:txBody>
          <a:bodyPr/>
          <a:lstStyle/>
          <a:p>
            <a:fld id="{F2D729EE-AACF-4AF2-8EC3-AC04A41A787C}" type="slidenum">
              <a:rPr lang="zh-TW" altLang="en-US" smtClean="0"/>
              <a:t>2</a:t>
            </a:fld>
            <a:endParaRPr lang="zh-TW" altLang="en-US"/>
          </a:p>
        </p:txBody>
      </p:sp>
    </p:spTree>
    <p:extLst>
      <p:ext uri="{BB962C8B-B14F-4D97-AF65-F5344CB8AC3E}">
        <p14:creationId xmlns:p14="http://schemas.microsoft.com/office/powerpoint/2010/main" val="23240904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20</a:t>
            </a:fld>
            <a:endParaRPr lang="zh-TW" altLang="en-US"/>
          </a:p>
        </p:txBody>
      </p:sp>
    </p:spTree>
    <p:extLst>
      <p:ext uri="{BB962C8B-B14F-4D97-AF65-F5344CB8AC3E}">
        <p14:creationId xmlns:p14="http://schemas.microsoft.com/office/powerpoint/2010/main" val="31335280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21</a:t>
            </a:fld>
            <a:endParaRPr lang="zh-TW" altLang="en-US"/>
          </a:p>
        </p:txBody>
      </p:sp>
    </p:spTree>
    <p:extLst>
      <p:ext uri="{BB962C8B-B14F-4D97-AF65-F5344CB8AC3E}">
        <p14:creationId xmlns:p14="http://schemas.microsoft.com/office/powerpoint/2010/main" val="38402388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22</a:t>
            </a:fld>
            <a:endParaRPr lang="zh-TW" altLang="en-US"/>
          </a:p>
        </p:txBody>
      </p:sp>
    </p:spTree>
    <p:extLst>
      <p:ext uri="{BB962C8B-B14F-4D97-AF65-F5344CB8AC3E}">
        <p14:creationId xmlns:p14="http://schemas.microsoft.com/office/powerpoint/2010/main" val="37441217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23</a:t>
            </a:fld>
            <a:endParaRPr lang="zh-TW" altLang="en-US"/>
          </a:p>
        </p:txBody>
      </p:sp>
    </p:spTree>
    <p:extLst>
      <p:ext uri="{BB962C8B-B14F-4D97-AF65-F5344CB8AC3E}">
        <p14:creationId xmlns:p14="http://schemas.microsoft.com/office/powerpoint/2010/main" val="14236487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24</a:t>
            </a:fld>
            <a:endParaRPr lang="zh-TW" altLang="en-US"/>
          </a:p>
        </p:txBody>
      </p:sp>
    </p:spTree>
    <p:extLst>
      <p:ext uri="{BB962C8B-B14F-4D97-AF65-F5344CB8AC3E}">
        <p14:creationId xmlns:p14="http://schemas.microsoft.com/office/powerpoint/2010/main" val="41246282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25</a:t>
            </a:fld>
            <a:endParaRPr lang="zh-TW" altLang="en-US"/>
          </a:p>
        </p:txBody>
      </p:sp>
    </p:spTree>
    <p:extLst>
      <p:ext uri="{BB962C8B-B14F-4D97-AF65-F5344CB8AC3E}">
        <p14:creationId xmlns:p14="http://schemas.microsoft.com/office/powerpoint/2010/main" val="13470612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26</a:t>
            </a:fld>
            <a:endParaRPr lang="zh-TW" altLang="en-US"/>
          </a:p>
        </p:txBody>
      </p:sp>
    </p:spTree>
    <p:extLst>
      <p:ext uri="{BB962C8B-B14F-4D97-AF65-F5344CB8AC3E}">
        <p14:creationId xmlns:p14="http://schemas.microsoft.com/office/powerpoint/2010/main" val="13052100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27</a:t>
            </a:fld>
            <a:endParaRPr lang="zh-TW" altLang="en-US"/>
          </a:p>
        </p:txBody>
      </p:sp>
    </p:spTree>
    <p:extLst>
      <p:ext uri="{BB962C8B-B14F-4D97-AF65-F5344CB8AC3E}">
        <p14:creationId xmlns:p14="http://schemas.microsoft.com/office/powerpoint/2010/main" val="22638957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28</a:t>
            </a:fld>
            <a:endParaRPr lang="zh-TW" altLang="en-US"/>
          </a:p>
        </p:txBody>
      </p:sp>
    </p:spTree>
    <p:extLst>
      <p:ext uri="{BB962C8B-B14F-4D97-AF65-F5344CB8AC3E}">
        <p14:creationId xmlns:p14="http://schemas.microsoft.com/office/powerpoint/2010/main" val="14563174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29</a:t>
            </a:fld>
            <a:endParaRPr lang="zh-TW" altLang="en-US"/>
          </a:p>
        </p:txBody>
      </p:sp>
    </p:spTree>
    <p:extLst>
      <p:ext uri="{BB962C8B-B14F-4D97-AF65-F5344CB8AC3E}">
        <p14:creationId xmlns:p14="http://schemas.microsoft.com/office/powerpoint/2010/main" val="1928521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Circular RNAs originate from pre-mRNA. Unlike mRNA spliced into a linear form from pre-mRNA, circular RNAs usually become circular because of the intron pairing or RNA binding protein pairing and then undergo a back splicing and become a circular RNAs.</a:t>
            </a:r>
            <a:endParaRPr lang="zh-TW" altLang="en-US" dirty="0"/>
          </a:p>
        </p:txBody>
      </p:sp>
      <p:sp>
        <p:nvSpPr>
          <p:cNvPr id="4" name="投影片編號版面配置區 3"/>
          <p:cNvSpPr>
            <a:spLocks noGrp="1"/>
          </p:cNvSpPr>
          <p:nvPr>
            <p:ph type="sldNum" sz="quarter" idx="5"/>
          </p:nvPr>
        </p:nvSpPr>
        <p:spPr/>
        <p:txBody>
          <a:bodyPr/>
          <a:lstStyle/>
          <a:p>
            <a:fld id="{F2D729EE-AACF-4AF2-8EC3-AC04A41A787C}" type="slidenum">
              <a:rPr lang="zh-TW" altLang="en-US" smtClean="0"/>
              <a:t>3</a:t>
            </a:fld>
            <a:endParaRPr lang="zh-TW" altLang="en-US"/>
          </a:p>
        </p:txBody>
      </p:sp>
    </p:spTree>
    <p:extLst>
      <p:ext uri="{BB962C8B-B14F-4D97-AF65-F5344CB8AC3E}">
        <p14:creationId xmlns:p14="http://schemas.microsoft.com/office/powerpoint/2010/main" val="26803791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30</a:t>
            </a:fld>
            <a:endParaRPr lang="zh-TW" altLang="en-US"/>
          </a:p>
        </p:txBody>
      </p:sp>
    </p:spTree>
    <p:extLst>
      <p:ext uri="{BB962C8B-B14F-4D97-AF65-F5344CB8AC3E}">
        <p14:creationId xmlns:p14="http://schemas.microsoft.com/office/powerpoint/2010/main" val="15185983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31</a:t>
            </a:fld>
            <a:endParaRPr lang="zh-TW" altLang="en-US"/>
          </a:p>
        </p:txBody>
      </p:sp>
    </p:spTree>
    <p:extLst>
      <p:ext uri="{BB962C8B-B14F-4D97-AF65-F5344CB8AC3E}">
        <p14:creationId xmlns:p14="http://schemas.microsoft.com/office/powerpoint/2010/main" val="23364060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32</a:t>
            </a:fld>
            <a:endParaRPr lang="zh-TW" altLang="en-US"/>
          </a:p>
        </p:txBody>
      </p:sp>
    </p:spTree>
    <p:extLst>
      <p:ext uri="{BB962C8B-B14F-4D97-AF65-F5344CB8AC3E}">
        <p14:creationId xmlns:p14="http://schemas.microsoft.com/office/powerpoint/2010/main" val="12192022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dirty="0"/>
              <a:t>This is my speech today, thank you for listening.</a:t>
            </a:r>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33</a:t>
            </a:fld>
            <a:endParaRPr lang="zh-TW" altLang="en-US"/>
          </a:p>
        </p:txBody>
      </p:sp>
    </p:spTree>
    <p:extLst>
      <p:ext uri="{BB962C8B-B14F-4D97-AF65-F5344CB8AC3E}">
        <p14:creationId xmlns:p14="http://schemas.microsoft.com/office/powerpoint/2010/main" val="1557882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在過去</a:t>
            </a:r>
            <a:r>
              <a:rPr lang="en-US" altLang="zh-TW" dirty="0" err="1"/>
              <a:t>circRNA</a:t>
            </a:r>
            <a:r>
              <a:rPr lang="zh-TW" altLang="en-US" dirty="0"/>
              <a:t>被認為是一種錯誤剪接所產生的垃圾，但在近</a:t>
            </a:r>
            <a:r>
              <a:rPr lang="en-US" altLang="zh-TW" dirty="0"/>
              <a:t>10</a:t>
            </a:r>
            <a:r>
              <a:rPr lang="zh-TW" altLang="en-US" dirty="0"/>
              <a:t>年間非常多篇研究陸續發現</a:t>
            </a:r>
            <a:r>
              <a:rPr lang="en-US" altLang="zh-TW" dirty="0" err="1"/>
              <a:t>circRNA</a:t>
            </a:r>
            <a:r>
              <a:rPr lang="zh-TW" altLang="en-US" dirty="0"/>
              <a:t>獨特的功能，</a:t>
            </a:r>
            <a:r>
              <a:rPr lang="en-US" altLang="zh-TW" dirty="0" err="1"/>
              <a:t>circRNA</a:t>
            </a:r>
            <a:r>
              <a:rPr lang="zh-TW" altLang="en-US" dirty="0"/>
              <a:t>主要的功能可以從位於細胞核還是細胞質來討論。</a:t>
            </a:r>
          </a:p>
        </p:txBody>
      </p:sp>
      <p:sp>
        <p:nvSpPr>
          <p:cNvPr id="4" name="投影片編號版面配置區 3"/>
          <p:cNvSpPr>
            <a:spLocks noGrp="1"/>
          </p:cNvSpPr>
          <p:nvPr>
            <p:ph type="sldNum" sz="quarter" idx="5"/>
          </p:nvPr>
        </p:nvSpPr>
        <p:spPr/>
        <p:txBody>
          <a:bodyPr/>
          <a:lstStyle/>
          <a:p>
            <a:fld id="{F2D729EE-AACF-4AF2-8EC3-AC04A41A787C}" type="slidenum">
              <a:rPr lang="zh-TW" altLang="en-US" smtClean="0"/>
              <a:t>4</a:t>
            </a:fld>
            <a:endParaRPr lang="zh-TW" altLang="en-US"/>
          </a:p>
        </p:txBody>
      </p:sp>
    </p:spTree>
    <p:extLst>
      <p:ext uri="{BB962C8B-B14F-4D97-AF65-F5344CB8AC3E}">
        <p14:creationId xmlns:p14="http://schemas.microsoft.com/office/powerpoint/2010/main" val="2685507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如果</a:t>
            </a:r>
            <a:r>
              <a:rPr lang="en-US" altLang="zh-TW" dirty="0" err="1"/>
              <a:t>circRNA</a:t>
            </a:r>
            <a:r>
              <a:rPr lang="zh-TW" altLang="en-US" dirty="0"/>
              <a:t>主要位於細胞核的話，那他可能會參與在基因的</a:t>
            </a:r>
            <a:r>
              <a:rPr lang="en-US" altLang="zh-TW" dirty="0"/>
              <a:t>transcription</a:t>
            </a:r>
            <a:r>
              <a:rPr lang="zh-TW" altLang="en-US" dirty="0"/>
              <a:t>和</a:t>
            </a:r>
            <a:r>
              <a:rPr lang="en-US" altLang="zh-TW" dirty="0"/>
              <a:t>pre-mRNA </a:t>
            </a:r>
            <a:r>
              <a:rPr lang="zh-TW" altLang="en-US" dirty="0"/>
              <a:t>的 </a:t>
            </a:r>
            <a:r>
              <a:rPr lang="en-US" altLang="zh-TW" dirty="0" err="1"/>
              <a:t>spilcing</a:t>
            </a:r>
            <a:r>
              <a:rPr lang="zh-TW" altLang="en-US" dirty="0"/>
              <a:t>，也有可能和一些核內的蛋白有</a:t>
            </a:r>
            <a:r>
              <a:rPr lang="en-US" altLang="zh-TW" dirty="0"/>
              <a:t>binding</a:t>
            </a:r>
            <a:r>
              <a:rPr lang="zh-TW" altLang="en-US" dirty="0"/>
              <a:t>的現象並影響該蛋白的功能，也有研究指出</a:t>
            </a:r>
            <a:r>
              <a:rPr lang="en-US" altLang="zh-TW" dirty="0" err="1"/>
              <a:t>circRNA</a:t>
            </a:r>
            <a:r>
              <a:rPr lang="zh-TW" altLang="en-US" dirty="0"/>
              <a:t>可以在細胞核內與一些免疫相關的蛋白結合，進而維持自身造血幹細胞的存活。</a:t>
            </a:r>
          </a:p>
        </p:txBody>
      </p:sp>
      <p:sp>
        <p:nvSpPr>
          <p:cNvPr id="4" name="投影片編號版面配置區 3"/>
          <p:cNvSpPr>
            <a:spLocks noGrp="1"/>
          </p:cNvSpPr>
          <p:nvPr>
            <p:ph type="sldNum" sz="quarter" idx="5"/>
          </p:nvPr>
        </p:nvSpPr>
        <p:spPr/>
        <p:txBody>
          <a:bodyPr/>
          <a:lstStyle/>
          <a:p>
            <a:fld id="{F2D729EE-AACF-4AF2-8EC3-AC04A41A787C}" type="slidenum">
              <a:rPr lang="zh-TW" altLang="en-US" smtClean="0"/>
              <a:t>5</a:t>
            </a:fld>
            <a:endParaRPr lang="zh-TW" altLang="en-US"/>
          </a:p>
        </p:txBody>
      </p:sp>
    </p:spTree>
    <p:extLst>
      <p:ext uri="{BB962C8B-B14F-4D97-AF65-F5344CB8AC3E}">
        <p14:creationId xmlns:p14="http://schemas.microsoft.com/office/powerpoint/2010/main" val="3385386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如果</a:t>
            </a:r>
            <a:r>
              <a:rPr lang="en-US" altLang="zh-TW" dirty="0" err="1"/>
              <a:t>circRNA</a:t>
            </a:r>
            <a:r>
              <a:rPr lang="zh-TW" altLang="en-US" dirty="0"/>
              <a:t>主要位於細胞質的話，他可能可以和一些先天免疫相關的蛋白結核並抑制先天免疫相關疾病，而也有研究指出</a:t>
            </a:r>
            <a:r>
              <a:rPr lang="en-US" altLang="zh-TW" dirty="0" err="1"/>
              <a:t>circRNA</a:t>
            </a:r>
            <a:r>
              <a:rPr lang="zh-TW" altLang="en-US" dirty="0"/>
              <a:t>參與粒線體</a:t>
            </a:r>
            <a:r>
              <a:rPr lang="en-US" altLang="zh-TW" dirty="0"/>
              <a:t>ROS</a:t>
            </a:r>
            <a:r>
              <a:rPr lang="zh-TW" altLang="en-US" dirty="0"/>
              <a:t>的釋放，進而影響酒精性脂肪肝的纖維化。也有研究指出</a:t>
            </a:r>
            <a:r>
              <a:rPr lang="en-US" altLang="zh-TW" dirty="0" err="1"/>
              <a:t>circRNA</a:t>
            </a:r>
            <a:r>
              <a:rPr lang="zh-TW" altLang="en-US" dirty="0"/>
              <a:t>可以做為</a:t>
            </a:r>
            <a:r>
              <a:rPr lang="en-US" altLang="zh-TW" dirty="0"/>
              <a:t>miRNA Sponge</a:t>
            </a:r>
            <a:r>
              <a:rPr lang="zh-TW" altLang="en-US" dirty="0"/>
              <a:t>的功用，影響</a:t>
            </a:r>
            <a:r>
              <a:rPr lang="en-US" altLang="zh-TW" dirty="0"/>
              <a:t>miRNA</a:t>
            </a:r>
            <a:r>
              <a:rPr lang="zh-TW" altLang="en-US" dirty="0"/>
              <a:t>的功能，同時</a:t>
            </a:r>
            <a:r>
              <a:rPr lang="en-US" altLang="zh-TW" dirty="0" err="1"/>
              <a:t>circRNA</a:t>
            </a:r>
            <a:r>
              <a:rPr lang="zh-TW" altLang="en-US" dirty="0"/>
              <a:t>也能和</a:t>
            </a:r>
            <a:r>
              <a:rPr lang="en-US" altLang="zh-TW" dirty="0"/>
              <a:t>RNA binding protein</a:t>
            </a:r>
            <a:r>
              <a:rPr lang="zh-TW" altLang="en-US" dirty="0"/>
              <a:t>結合，去促進</a:t>
            </a:r>
            <a:r>
              <a:rPr lang="en-US" altLang="zh-TW" dirty="0"/>
              <a:t>mRNA</a:t>
            </a:r>
            <a:r>
              <a:rPr lang="zh-TW" altLang="en-US" dirty="0"/>
              <a:t>的穩定性跟</a:t>
            </a:r>
            <a:r>
              <a:rPr lang="en-US" altLang="zh-TW" dirty="0"/>
              <a:t>translation</a:t>
            </a:r>
            <a:r>
              <a:rPr lang="zh-TW" altLang="en-US" dirty="0"/>
              <a:t>的能力，而因為</a:t>
            </a:r>
            <a:r>
              <a:rPr lang="en-US" altLang="zh-TW" dirty="0" err="1"/>
              <a:t>circRNA</a:t>
            </a:r>
            <a:r>
              <a:rPr lang="zh-TW" altLang="en-US" dirty="0"/>
              <a:t>的序列與他的</a:t>
            </a:r>
            <a:r>
              <a:rPr lang="en-US" altLang="zh-TW" dirty="0"/>
              <a:t>host gene</a:t>
            </a:r>
            <a:r>
              <a:rPr lang="zh-TW" altLang="en-US" dirty="0"/>
              <a:t>相同，因此他也可以和他的</a:t>
            </a:r>
            <a:r>
              <a:rPr lang="en-US" altLang="zh-TW" dirty="0"/>
              <a:t>host gene</a:t>
            </a:r>
            <a:r>
              <a:rPr lang="zh-TW" altLang="en-US" dirty="0"/>
              <a:t>競爭相同的</a:t>
            </a:r>
            <a:r>
              <a:rPr lang="en-US" altLang="zh-TW" dirty="0"/>
              <a:t>RBP</a:t>
            </a:r>
            <a:r>
              <a:rPr lang="zh-TW" altLang="en-US" dirty="0"/>
              <a:t>，並影響</a:t>
            </a:r>
            <a:r>
              <a:rPr lang="en-US" altLang="zh-TW" dirty="0"/>
              <a:t>host gene</a:t>
            </a:r>
            <a:r>
              <a:rPr lang="zh-TW" altLang="en-US" dirty="0"/>
              <a:t>的表現。</a:t>
            </a:r>
          </a:p>
        </p:txBody>
      </p:sp>
      <p:sp>
        <p:nvSpPr>
          <p:cNvPr id="4" name="投影片編號版面配置區 3"/>
          <p:cNvSpPr>
            <a:spLocks noGrp="1"/>
          </p:cNvSpPr>
          <p:nvPr>
            <p:ph type="sldNum" sz="quarter" idx="5"/>
          </p:nvPr>
        </p:nvSpPr>
        <p:spPr/>
        <p:txBody>
          <a:bodyPr/>
          <a:lstStyle/>
          <a:p>
            <a:fld id="{F2D729EE-AACF-4AF2-8EC3-AC04A41A787C}" type="slidenum">
              <a:rPr lang="zh-TW" altLang="en-US" smtClean="0"/>
              <a:t>6</a:t>
            </a:fld>
            <a:endParaRPr lang="zh-TW" altLang="en-US"/>
          </a:p>
        </p:txBody>
      </p:sp>
    </p:spTree>
    <p:extLst>
      <p:ext uri="{BB962C8B-B14F-4D97-AF65-F5344CB8AC3E}">
        <p14:creationId xmlns:p14="http://schemas.microsoft.com/office/powerpoint/2010/main" val="921344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dirty="0"/>
              <a:t>RNA m6A modification is an epigenetic modification. When methylation occurs at the sixth N position of adenosine, it is what we call m6A. The proteins can methylate RNA called Writer, such as METTL3, METTL14. On the other hand, the proteins can demethylate RNA called Eraser, such as FTO, ALKBH5.</a:t>
            </a:r>
          </a:p>
          <a:p>
            <a:r>
              <a:rPr lang="en-US" altLang="zh-TW" dirty="0"/>
              <a:t>In addition, the proteins can recognize m6A and affect a downstream mechanism called Reader, such as HNRNPL, YTHDC1, YTHDF1, YTHDF2.</a:t>
            </a:r>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7</a:t>
            </a:fld>
            <a:endParaRPr lang="zh-TW" altLang="en-US"/>
          </a:p>
        </p:txBody>
      </p:sp>
    </p:spTree>
    <p:extLst>
      <p:ext uri="{BB962C8B-B14F-4D97-AF65-F5344CB8AC3E}">
        <p14:creationId xmlns:p14="http://schemas.microsoft.com/office/powerpoint/2010/main" val="1914353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dirty="0">
                <a:latin typeface="標楷體" panose="03000509000000000000" pitchFamily="65" charset="-120"/>
                <a:ea typeface="標楷體" panose="03000509000000000000" pitchFamily="65" charset="-120"/>
              </a:rPr>
              <a:t>The writer and eraser are mainly involved in methylation modification in the nucleus. They can recognize the m6A motif RRACH and methylate or demethylate the adenosine. However, the Reader has a more diverse function. The Reader can affect RNA splicing and export RNA to the cytoplasm and affect RNA stability and translation ability.</a:t>
            </a:r>
            <a:endParaRPr lang="zh-TW" altLang="en-US" dirty="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8</a:t>
            </a:fld>
            <a:endParaRPr lang="zh-TW" altLang="en-US"/>
          </a:p>
        </p:txBody>
      </p:sp>
    </p:spTree>
    <p:extLst>
      <p:ext uri="{BB962C8B-B14F-4D97-AF65-F5344CB8AC3E}">
        <p14:creationId xmlns:p14="http://schemas.microsoft.com/office/powerpoint/2010/main" val="2337645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9</a:t>
            </a:fld>
            <a:endParaRPr lang="zh-TW" altLang="en-US"/>
          </a:p>
        </p:txBody>
      </p:sp>
    </p:spTree>
    <p:extLst>
      <p:ext uri="{BB962C8B-B14F-4D97-AF65-F5344CB8AC3E}">
        <p14:creationId xmlns:p14="http://schemas.microsoft.com/office/powerpoint/2010/main" val="383513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30E18F33-A747-4D20-A42E-B21EA4563173}" type="datetime1">
              <a:rPr lang="zh-TW" altLang="en-US" smtClean="0"/>
              <a:t>2022/12/4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C4D0668-C53B-4A51-870C-8A290EF953AE}" type="slidenum">
              <a:rPr lang="zh-TW" altLang="en-US" smtClean="0"/>
              <a:t>‹#›</a:t>
            </a:fld>
            <a:endParaRPr lang="zh-TW" altLang="en-US"/>
          </a:p>
        </p:txBody>
      </p:sp>
    </p:spTree>
    <p:extLst>
      <p:ext uri="{BB962C8B-B14F-4D97-AF65-F5344CB8AC3E}">
        <p14:creationId xmlns:p14="http://schemas.microsoft.com/office/powerpoint/2010/main" val="184918903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73EB7ABD-1DE2-4672-9647-8A4D6D3B1A7D}" type="datetime1">
              <a:rPr lang="zh-TW" altLang="en-US" smtClean="0"/>
              <a:t>2022/12/4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C4D0668-C53B-4A51-870C-8A290EF953AE}" type="slidenum">
              <a:rPr lang="zh-TW" altLang="en-US" smtClean="0"/>
              <a:t>‹#›</a:t>
            </a:fld>
            <a:endParaRPr lang="zh-TW" altLang="en-US"/>
          </a:p>
        </p:txBody>
      </p:sp>
    </p:spTree>
    <p:extLst>
      <p:ext uri="{BB962C8B-B14F-4D97-AF65-F5344CB8AC3E}">
        <p14:creationId xmlns:p14="http://schemas.microsoft.com/office/powerpoint/2010/main" val="389220296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7417260C-01AF-4A65-A1CD-4D7321ABD180}" type="datetime1">
              <a:rPr lang="zh-TW" altLang="en-US" smtClean="0"/>
              <a:t>2022/12/4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C4D0668-C53B-4A51-870C-8A290EF953AE}" type="slidenum">
              <a:rPr lang="zh-TW" altLang="en-US" smtClean="0"/>
              <a:t>‹#›</a:t>
            </a:fld>
            <a:endParaRPr lang="zh-TW" altLang="en-US"/>
          </a:p>
        </p:txBody>
      </p:sp>
    </p:spTree>
    <p:extLst>
      <p:ext uri="{BB962C8B-B14F-4D97-AF65-F5344CB8AC3E}">
        <p14:creationId xmlns:p14="http://schemas.microsoft.com/office/powerpoint/2010/main" val="320259425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F32E934-7777-4639-A20E-FD60C7787605}" type="datetime1">
              <a:rPr lang="zh-TW" altLang="en-US" smtClean="0"/>
              <a:t>2022/12/4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C4D0668-C53B-4A51-870C-8A290EF953AE}" type="slidenum">
              <a:rPr lang="zh-TW" altLang="en-US" smtClean="0"/>
              <a:t>‹#›</a:t>
            </a:fld>
            <a:endParaRPr lang="zh-TW" altLang="en-US"/>
          </a:p>
        </p:txBody>
      </p:sp>
    </p:spTree>
    <p:extLst>
      <p:ext uri="{BB962C8B-B14F-4D97-AF65-F5344CB8AC3E}">
        <p14:creationId xmlns:p14="http://schemas.microsoft.com/office/powerpoint/2010/main" val="1649651422"/>
      </p:ext>
    </p:extLst>
  </p:cSld>
  <p:clrMapOvr>
    <a:masterClrMapping/>
  </p:clrMapOvr>
  <p:transition>
    <p:fade/>
  </p:transition>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3538B813-9671-47AB-8668-26963FBB43F4}" type="datetime1">
              <a:rPr lang="zh-TW" altLang="en-US" smtClean="0"/>
              <a:t>2022/12/4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C4D0668-C53B-4A51-870C-8A290EF953AE}" type="slidenum">
              <a:rPr lang="zh-TW" altLang="en-US" smtClean="0"/>
              <a:t>‹#›</a:t>
            </a:fld>
            <a:endParaRPr lang="zh-TW" altLang="en-US"/>
          </a:p>
        </p:txBody>
      </p:sp>
    </p:spTree>
    <p:extLst>
      <p:ext uri="{BB962C8B-B14F-4D97-AF65-F5344CB8AC3E}">
        <p14:creationId xmlns:p14="http://schemas.microsoft.com/office/powerpoint/2010/main" val="176428200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5F32E934-7777-4639-A20E-FD60C7787605}" type="datetime1">
              <a:rPr lang="zh-TW" altLang="en-US" smtClean="0"/>
              <a:t>2022/12/4</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0C4D0668-C53B-4A51-870C-8A290EF953AE}" type="slidenum">
              <a:rPr lang="zh-TW" altLang="en-US" smtClean="0"/>
              <a:t>‹#›</a:t>
            </a:fld>
            <a:endParaRPr lang="zh-TW" altLang="en-US"/>
          </a:p>
        </p:txBody>
      </p:sp>
    </p:spTree>
    <p:extLst>
      <p:ext uri="{BB962C8B-B14F-4D97-AF65-F5344CB8AC3E}">
        <p14:creationId xmlns:p14="http://schemas.microsoft.com/office/powerpoint/2010/main" val="3109512474"/>
      </p:ext>
    </p:extLst>
  </p:cSld>
  <p:clrMapOvr>
    <a:masterClrMapping/>
  </p:clrMapOvr>
  <p:transition>
    <p:fade/>
  </p:transition>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5F32E934-7777-4639-A20E-FD60C7787605}" type="datetime1">
              <a:rPr lang="zh-TW" altLang="en-US" smtClean="0"/>
              <a:t>2022/12/4</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0C4D0668-C53B-4A51-870C-8A290EF953AE}" type="slidenum">
              <a:rPr lang="zh-TW" altLang="en-US" smtClean="0"/>
              <a:t>‹#›</a:t>
            </a:fld>
            <a:endParaRPr lang="zh-TW" altLang="en-US"/>
          </a:p>
        </p:txBody>
      </p:sp>
    </p:spTree>
    <p:extLst>
      <p:ext uri="{BB962C8B-B14F-4D97-AF65-F5344CB8AC3E}">
        <p14:creationId xmlns:p14="http://schemas.microsoft.com/office/powerpoint/2010/main" val="2883925912"/>
      </p:ext>
    </p:extLst>
  </p:cSld>
  <p:clrMapOvr>
    <a:masterClrMapping/>
  </p:clrMapOvr>
  <p:transition>
    <p:fade/>
  </p:transition>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A2278DB0-2846-4300-A741-E29C87BA36C9}" type="datetime1">
              <a:rPr lang="zh-TW" altLang="en-US" smtClean="0"/>
              <a:t>2022/12/4</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0C4D0668-C53B-4A51-870C-8A290EF953AE}" type="slidenum">
              <a:rPr lang="zh-TW" altLang="en-US" smtClean="0"/>
              <a:t>‹#›</a:t>
            </a:fld>
            <a:endParaRPr lang="zh-TW" altLang="en-US"/>
          </a:p>
        </p:txBody>
      </p:sp>
    </p:spTree>
    <p:extLst>
      <p:ext uri="{BB962C8B-B14F-4D97-AF65-F5344CB8AC3E}">
        <p14:creationId xmlns:p14="http://schemas.microsoft.com/office/powerpoint/2010/main" val="95649370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CF8591-216F-4F76-9989-AC7AB1008C6B}" type="datetime1">
              <a:rPr lang="zh-TW" altLang="en-US" smtClean="0"/>
              <a:t>2022/12/4</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0C4D0668-C53B-4A51-870C-8A290EF953AE}" type="slidenum">
              <a:rPr lang="zh-TW" altLang="en-US" smtClean="0"/>
              <a:t>‹#›</a:t>
            </a:fld>
            <a:endParaRPr lang="zh-TW" altLang="en-US"/>
          </a:p>
        </p:txBody>
      </p:sp>
    </p:spTree>
    <p:extLst>
      <p:ext uri="{BB962C8B-B14F-4D97-AF65-F5344CB8AC3E}">
        <p14:creationId xmlns:p14="http://schemas.microsoft.com/office/powerpoint/2010/main" val="56355461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BFB86BE7-582E-4096-9F12-E1F317A2A380}" type="datetime1">
              <a:rPr lang="zh-TW" altLang="en-US" smtClean="0"/>
              <a:t>2022/12/4</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0C4D0668-C53B-4A51-870C-8A290EF953AE}" type="slidenum">
              <a:rPr lang="zh-TW" altLang="en-US" smtClean="0"/>
              <a:t>‹#›</a:t>
            </a:fld>
            <a:endParaRPr lang="zh-TW" altLang="en-US"/>
          </a:p>
        </p:txBody>
      </p:sp>
    </p:spTree>
    <p:extLst>
      <p:ext uri="{BB962C8B-B14F-4D97-AF65-F5344CB8AC3E}">
        <p14:creationId xmlns:p14="http://schemas.microsoft.com/office/powerpoint/2010/main" val="24729503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33B2FDAC-D9B8-441C-BBDB-53C781BC6462}" type="datetime1">
              <a:rPr lang="zh-TW" altLang="en-US" smtClean="0"/>
              <a:t>2022/12/4</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0C4D0668-C53B-4A51-870C-8A290EF953AE}" type="slidenum">
              <a:rPr lang="zh-TW" altLang="en-US" smtClean="0"/>
              <a:t>‹#›</a:t>
            </a:fld>
            <a:endParaRPr lang="zh-TW" altLang="en-US"/>
          </a:p>
        </p:txBody>
      </p:sp>
    </p:spTree>
    <p:extLst>
      <p:ext uri="{BB962C8B-B14F-4D97-AF65-F5344CB8AC3E}">
        <p14:creationId xmlns:p14="http://schemas.microsoft.com/office/powerpoint/2010/main" val="217423006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32E934-7777-4639-A20E-FD60C7787605}" type="datetime1">
              <a:rPr lang="zh-TW" altLang="en-US" smtClean="0"/>
              <a:t>2022/12/4</a:t>
            </a:fld>
            <a:endParaRPr lang="zh-TW"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4D0668-C53B-4A51-870C-8A290EF953AE}" type="slidenum">
              <a:rPr lang="zh-TW" altLang="en-US" smtClean="0"/>
              <a:t>‹#›</a:t>
            </a:fld>
            <a:endParaRPr lang="zh-TW" altLang="en-US"/>
          </a:p>
        </p:txBody>
      </p:sp>
    </p:spTree>
    <p:extLst>
      <p:ext uri="{BB962C8B-B14F-4D97-AF65-F5344CB8AC3E}">
        <p14:creationId xmlns:p14="http://schemas.microsoft.com/office/powerpoint/2010/main" val="40524244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圓角 7">
            <a:extLst>
              <a:ext uri="{FF2B5EF4-FFF2-40B4-BE49-F238E27FC236}">
                <a16:creationId xmlns:a16="http://schemas.microsoft.com/office/drawing/2014/main" id="{63ABF6A9-5700-49CA-824F-F91A993B36D6}"/>
              </a:ext>
            </a:extLst>
          </p:cNvPr>
          <p:cNvSpPr/>
          <p:nvPr/>
        </p:nvSpPr>
        <p:spPr>
          <a:xfrm>
            <a:off x="1435601" y="4901640"/>
            <a:ext cx="9343937" cy="1860866"/>
          </a:xfrm>
          <a:prstGeom prst="roundRect">
            <a:avLst>
              <a:gd name="adj" fmla="val 13613"/>
            </a:avLst>
          </a:prstGeom>
          <a:solidFill>
            <a:srgbClr val="E3DFD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p:nvSpPr>
        <p:spPr>
          <a:xfrm>
            <a:off x="3759547" y="4989150"/>
            <a:ext cx="4696047" cy="1685846"/>
          </a:xfrm>
          <a:prstGeom prst="rect">
            <a:avLst/>
          </a:prstGeom>
          <a:noFill/>
        </p:spPr>
        <p:txBody>
          <a:bodyPr wrap="square" rtlCol="0">
            <a:spAutoFit/>
          </a:bodyPr>
          <a:lstStyle/>
          <a:p>
            <a:pPr algn="ctr">
              <a:lnSpc>
                <a:spcPct val="150000"/>
              </a:lnSpc>
            </a:pPr>
            <a:r>
              <a:rPr lang="en-US" altLang="zh-TW" sz="2400" dirty="0">
                <a:solidFill>
                  <a:srgbClr val="1F1E63"/>
                </a:solidFill>
                <a:latin typeface="Arial" panose="020B0604020202020204" pitchFamily="34" charset="0"/>
                <a:cs typeface="Arial" panose="020B0604020202020204" pitchFamily="34" charset="0"/>
              </a:rPr>
              <a:t>Speaker: Chia-Ming Liu</a:t>
            </a:r>
            <a:r>
              <a:rPr lang="zh-TW" altLang="en-US" sz="2400" dirty="0">
                <a:solidFill>
                  <a:srgbClr val="1F1E63"/>
                </a:solidFill>
                <a:latin typeface="Arial" panose="020B0604020202020204" pitchFamily="34" charset="0"/>
                <a:cs typeface="Arial" panose="020B0604020202020204" pitchFamily="34" charset="0"/>
              </a:rPr>
              <a:t> </a:t>
            </a:r>
            <a:endParaRPr lang="en-US" altLang="zh-TW" sz="2400" dirty="0">
              <a:solidFill>
                <a:srgbClr val="1F1E63"/>
              </a:solidFill>
              <a:latin typeface="Arial" panose="020B0604020202020204" pitchFamily="34" charset="0"/>
              <a:cs typeface="Arial" panose="020B0604020202020204" pitchFamily="34" charset="0"/>
            </a:endParaRPr>
          </a:p>
          <a:p>
            <a:pPr algn="ctr">
              <a:lnSpc>
                <a:spcPct val="150000"/>
              </a:lnSpc>
            </a:pPr>
            <a:r>
              <a:rPr lang="en-US" altLang="zh-TW" sz="2400" dirty="0">
                <a:solidFill>
                  <a:srgbClr val="1F1E63"/>
                </a:solidFill>
                <a:latin typeface="Arial" panose="020B0604020202020204" pitchFamily="34" charset="0"/>
                <a:cs typeface="Arial" panose="020B0604020202020204" pitchFamily="34" charset="0"/>
              </a:rPr>
              <a:t>Advisor: Liang-</a:t>
            </a:r>
            <a:r>
              <a:rPr lang="en-US" altLang="zh-TW" sz="2400" dirty="0" err="1">
                <a:solidFill>
                  <a:srgbClr val="1F1E63"/>
                </a:solidFill>
                <a:latin typeface="Arial" panose="020B0604020202020204" pitchFamily="34" charset="0"/>
                <a:cs typeface="Arial" panose="020B0604020202020204" pitchFamily="34" charset="0"/>
              </a:rPr>
              <a:t>Chuan</a:t>
            </a:r>
            <a:r>
              <a:rPr lang="en-US" altLang="zh-TW" sz="2400" dirty="0">
                <a:solidFill>
                  <a:srgbClr val="1F1E63"/>
                </a:solidFill>
                <a:latin typeface="Arial" panose="020B0604020202020204" pitchFamily="34" charset="0"/>
                <a:cs typeface="Arial" panose="020B0604020202020204" pitchFamily="34" charset="0"/>
              </a:rPr>
              <a:t> Lai, Ph.D.</a:t>
            </a:r>
          </a:p>
          <a:p>
            <a:pPr algn="ctr">
              <a:lnSpc>
                <a:spcPct val="150000"/>
              </a:lnSpc>
            </a:pPr>
            <a:r>
              <a:rPr lang="en-US" altLang="zh-TW" sz="2400" dirty="0">
                <a:solidFill>
                  <a:srgbClr val="1F1E63"/>
                </a:solidFill>
                <a:latin typeface="Arial" panose="020B0604020202020204" pitchFamily="34" charset="0"/>
                <a:cs typeface="Arial" panose="020B0604020202020204" pitchFamily="34" charset="0"/>
              </a:rPr>
              <a:t>Date: Dec. 6</a:t>
            </a:r>
            <a:r>
              <a:rPr lang="en-US" altLang="zh-TW" sz="2400" baseline="30000" dirty="0">
                <a:solidFill>
                  <a:srgbClr val="1F1E63"/>
                </a:solidFill>
                <a:latin typeface="Arial" panose="020B0604020202020204" pitchFamily="34" charset="0"/>
                <a:cs typeface="Arial" panose="020B0604020202020204" pitchFamily="34" charset="0"/>
              </a:rPr>
              <a:t>th</a:t>
            </a:r>
            <a:r>
              <a:rPr lang="en-US" altLang="zh-TW" sz="2400" dirty="0">
                <a:solidFill>
                  <a:srgbClr val="1F1E63"/>
                </a:solidFill>
                <a:latin typeface="Arial" panose="020B0604020202020204" pitchFamily="34" charset="0"/>
                <a:cs typeface="Arial" panose="020B0604020202020204" pitchFamily="34" charset="0"/>
              </a:rPr>
              <a:t>, 2022</a:t>
            </a:r>
            <a:endParaRPr lang="zh-TW" altLang="en-US" sz="2400" dirty="0">
              <a:solidFill>
                <a:srgbClr val="1F1E63"/>
              </a:solidFill>
              <a:latin typeface="Arial" panose="020B0604020202020204" pitchFamily="34" charset="0"/>
              <a:cs typeface="Arial" panose="020B0604020202020204" pitchFamily="34" charset="0"/>
            </a:endParaRPr>
          </a:p>
        </p:txBody>
      </p:sp>
      <p:pic>
        <p:nvPicPr>
          <p:cNvPr id="2" name="圖片 1">
            <a:extLst>
              <a:ext uri="{FF2B5EF4-FFF2-40B4-BE49-F238E27FC236}">
                <a16:creationId xmlns:a16="http://schemas.microsoft.com/office/drawing/2014/main" id="{2F5315FD-32BE-4B92-8FCB-DCC4DAE11410}"/>
              </a:ext>
            </a:extLst>
          </p:cNvPr>
          <p:cNvPicPr>
            <a:picLocks noChangeAspect="1"/>
          </p:cNvPicPr>
          <p:nvPr/>
        </p:nvPicPr>
        <p:blipFill>
          <a:blip r:embed="rId3"/>
          <a:stretch>
            <a:fillRect/>
          </a:stretch>
        </p:blipFill>
        <p:spPr>
          <a:xfrm>
            <a:off x="1191623" y="0"/>
            <a:ext cx="10142862" cy="4695347"/>
          </a:xfrm>
          <a:prstGeom prst="rect">
            <a:avLst/>
          </a:prstGeom>
        </p:spPr>
      </p:pic>
    </p:spTree>
    <p:extLst>
      <p:ext uri="{BB962C8B-B14F-4D97-AF65-F5344CB8AC3E}">
        <p14:creationId xmlns:p14="http://schemas.microsoft.com/office/powerpoint/2010/main" val="336495009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10</a:t>
            </a:fld>
            <a:endParaRPr lang="zh-TW" altLang="en-US"/>
          </a:p>
        </p:txBody>
      </p:sp>
      <p:grpSp>
        <p:nvGrpSpPr>
          <p:cNvPr id="12" name="群組 11">
            <a:extLst>
              <a:ext uri="{FF2B5EF4-FFF2-40B4-BE49-F238E27FC236}">
                <a16:creationId xmlns:a16="http://schemas.microsoft.com/office/drawing/2014/main" id="{0C81CD4C-7C1D-4E37-BF8B-F080683F5BB7}"/>
              </a:ext>
            </a:extLst>
          </p:cNvPr>
          <p:cNvGrpSpPr/>
          <p:nvPr/>
        </p:nvGrpSpPr>
        <p:grpSpPr>
          <a:xfrm>
            <a:off x="0" y="0"/>
            <a:ext cx="1440000" cy="540000"/>
            <a:chOff x="1486249" y="1822052"/>
            <a:chExt cx="1794295" cy="511612"/>
          </a:xfrm>
        </p:grpSpPr>
        <p:sp>
          <p:nvSpPr>
            <p:cNvPr id="13" name="矩形 12">
              <a:extLst>
                <a:ext uri="{FF2B5EF4-FFF2-40B4-BE49-F238E27FC236}">
                  <a16:creationId xmlns:a16="http://schemas.microsoft.com/office/drawing/2014/main" id="{95475B99-5DCD-4412-8EC1-40148FF18EFC}"/>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4" name="矩形 13">
              <a:extLst>
                <a:ext uri="{FF2B5EF4-FFF2-40B4-BE49-F238E27FC236}">
                  <a16:creationId xmlns:a16="http://schemas.microsoft.com/office/drawing/2014/main" id="{0897051A-843A-4F39-828B-7E595CB2A3E5}"/>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pic>
        <p:nvPicPr>
          <p:cNvPr id="3" name="圖片 2">
            <a:extLst>
              <a:ext uri="{FF2B5EF4-FFF2-40B4-BE49-F238E27FC236}">
                <a16:creationId xmlns:a16="http://schemas.microsoft.com/office/drawing/2014/main" id="{5898A890-4F25-4410-992F-095E3BE9151A}"/>
              </a:ext>
            </a:extLst>
          </p:cNvPr>
          <p:cNvPicPr>
            <a:picLocks noChangeAspect="1"/>
          </p:cNvPicPr>
          <p:nvPr/>
        </p:nvPicPr>
        <p:blipFill>
          <a:blip r:embed="rId3"/>
          <a:stretch>
            <a:fillRect/>
          </a:stretch>
        </p:blipFill>
        <p:spPr>
          <a:xfrm>
            <a:off x="326510" y="1874650"/>
            <a:ext cx="2640945" cy="2894008"/>
          </a:xfrm>
          <a:prstGeom prst="rect">
            <a:avLst/>
          </a:prstGeom>
        </p:spPr>
      </p:pic>
      <p:pic>
        <p:nvPicPr>
          <p:cNvPr id="4" name="圖片 3">
            <a:extLst>
              <a:ext uri="{FF2B5EF4-FFF2-40B4-BE49-F238E27FC236}">
                <a16:creationId xmlns:a16="http://schemas.microsoft.com/office/drawing/2014/main" id="{CFB51EBE-BC3B-4024-909E-89D94414858F}"/>
              </a:ext>
            </a:extLst>
          </p:cNvPr>
          <p:cNvPicPr>
            <a:picLocks noChangeAspect="1"/>
          </p:cNvPicPr>
          <p:nvPr/>
        </p:nvPicPr>
        <p:blipFill>
          <a:blip r:embed="rId4"/>
          <a:stretch>
            <a:fillRect/>
          </a:stretch>
        </p:blipFill>
        <p:spPr>
          <a:xfrm>
            <a:off x="3266337" y="1684816"/>
            <a:ext cx="2058708" cy="3488367"/>
          </a:xfrm>
          <a:prstGeom prst="rect">
            <a:avLst/>
          </a:prstGeom>
        </p:spPr>
      </p:pic>
      <p:pic>
        <p:nvPicPr>
          <p:cNvPr id="5" name="圖片 4">
            <a:extLst>
              <a:ext uri="{FF2B5EF4-FFF2-40B4-BE49-F238E27FC236}">
                <a16:creationId xmlns:a16="http://schemas.microsoft.com/office/drawing/2014/main" id="{AE58ADC0-33FE-42B6-AC66-0D3FF9446393}"/>
              </a:ext>
            </a:extLst>
          </p:cNvPr>
          <p:cNvPicPr>
            <a:picLocks noChangeAspect="1"/>
          </p:cNvPicPr>
          <p:nvPr/>
        </p:nvPicPr>
        <p:blipFill>
          <a:blip r:embed="rId5"/>
          <a:stretch>
            <a:fillRect/>
          </a:stretch>
        </p:blipFill>
        <p:spPr>
          <a:xfrm>
            <a:off x="5623927" y="1978953"/>
            <a:ext cx="6179383" cy="3194230"/>
          </a:xfrm>
          <a:prstGeom prst="rect">
            <a:avLst/>
          </a:prstGeom>
        </p:spPr>
      </p:pic>
      <p:sp>
        <p:nvSpPr>
          <p:cNvPr id="10" name="文字方塊 9">
            <a:extLst>
              <a:ext uri="{FF2B5EF4-FFF2-40B4-BE49-F238E27FC236}">
                <a16:creationId xmlns:a16="http://schemas.microsoft.com/office/drawing/2014/main" id="{3C8554EC-C720-4AF4-A571-D88EA5836C88}"/>
              </a:ext>
            </a:extLst>
          </p:cNvPr>
          <p:cNvSpPr txBox="1"/>
          <p:nvPr/>
        </p:nvSpPr>
        <p:spPr>
          <a:xfrm>
            <a:off x="1799997" y="21562"/>
            <a:ext cx="8614003" cy="461665"/>
          </a:xfrm>
          <a:prstGeom prst="rect">
            <a:avLst/>
          </a:prstGeom>
          <a:noFill/>
        </p:spPr>
        <p:txBody>
          <a:bodyPr wrap="square" rtlCol="0">
            <a:spAutoFit/>
          </a:bodyPr>
          <a:lstStyle/>
          <a:p>
            <a:pPr algn="ctr"/>
            <a:r>
              <a:rPr lang="en-US" altLang="zh-TW" sz="2400" b="1" dirty="0">
                <a:latin typeface="Arial" panose="020B0604020202020204" pitchFamily="34" charset="0"/>
                <a:cs typeface="Arial" panose="020B0604020202020204" pitchFamily="34" charset="0"/>
              </a:rPr>
              <a:t>Knockdown METTL3 inhibited the tumor proliferation</a:t>
            </a:r>
            <a:endParaRPr lang="zh-TW" altLang="en-US" sz="2400" dirty="0"/>
          </a:p>
        </p:txBody>
      </p:sp>
    </p:spTree>
    <p:extLst>
      <p:ext uri="{BB962C8B-B14F-4D97-AF65-F5344CB8AC3E}">
        <p14:creationId xmlns:p14="http://schemas.microsoft.com/office/powerpoint/2010/main" val="39086402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11</a:t>
            </a:fld>
            <a:endParaRPr lang="zh-TW" altLang="en-US"/>
          </a:p>
        </p:txBody>
      </p:sp>
      <p:grpSp>
        <p:nvGrpSpPr>
          <p:cNvPr id="12" name="群組 11">
            <a:extLst>
              <a:ext uri="{FF2B5EF4-FFF2-40B4-BE49-F238E27FC236}">
                <a16:creationId xmlns:a16="http://schemas.microsoft.com/office/drawing/2014/main" id="{0C81CD4C-7C1D-4E37-BF8B-F080683F5BB7}"/>
              </a:ext>
            </a:extLst>
          </p:cNvPr>
          <p:cNvGrpSpPr/>
          <p:nvPr/>
        </p:nvGrpSpPr>
        <p:grpSpPr>
          <a:xfrm>
            <a:off x="0" y="0"/>
            <a:ext cx="1440000" cy="540000"/>
            <a:chOff x="1486249" y="1822052"/>
            <a:chExt cx="1794295" cy="511612"/>
          </a:xfrm>
        </p:grpSpPr>
        <p:sp>
          <p:nvSpPr>
            <p:cNvPr id="13" name="矩形 12">
              <a:extLst>
                <a:ext uri="{FF2B5EF4-FFF2-40B4-BE49-F238E27FC236}">
                  <a16:creationId xmlns:a16="http://schemas.microsoft.com/office/drawing/2014/main" id="{95475B99-5DCD-4412-8EC1-40148FF18EFC}"/>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4" name="矩形 13">
              <a:extLst>
                <a:ext uri="{FF2B5EF4-FFF2-40B4-BE49-F238E27FC236}">
                  <a16:creationId xmlns:a16="http://schemas.microsoft.com/office/drawing/2014/main" id="{0897051A-843A-4F39-828B-7E595CB2A3E5}"/>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pic>
        <p:nvPicPr>
          <p:cNvPr id="2" name="圖片 1">
            <a:extLst>
              <a:ext uri="{FF2B5EF4-FFF2-40B4-BE49-F238E27FC236}">
                <a16:creationId xmlns:a16="http://schemas.microsoft.com/office/drawing/2014/main" id="{78FA9DCE-B6BD-4043-8310-458860158994}"/>
              </a:ext>
            </a:extLst>
          </p:cNvPr>
          <p:cNvPicPr>
            <a:picLocks noChangeAspect="1"/>
          </p:cNvPicPr>
          <p:nvPr/>
        </p:nvPicPr>
        <p:blipFill rotWithShape="1">
          <a:blip r:embed="rId3"/>
          <a:srcRect t="14211"/>
          <a:stretch/>
        </p:blipFill>
        <p:spPr>
          <a:xfrm>
            <a:off x="860396" y="906011"/>
            <a:ext cx="2828544" cy="2745126"/>
          </a:xfrm>
          <a:prstGeom prst="rect">
            <a:avLst/>
          </a:prstGeom>
        </p:spPr>
      </p:pic>
      <p:pic>
        <p:nvPicPr>
          <p:cNvPr id="3" name="圖片 2">
            <a:extLst>
              <a:ext uri="{FF2B5EF4-FFF2-40B4-BE49-F238E27FC236}">
                <a16:creationId xmlns:a16="http://schemas.microsoft.com/office/drawing/2014/main" id="{AA94F452-365A-46A6-A18B-16961C20CC5A}"/>
              </a:ext>
            </a:extLst>
          </p:cNvPr>
          <p:cNvPicPr>
            <a:picLocks noChangeAspect="1"/>
          </p:cNvPicPr>
          <p:nvPr/>
        </p:nvPicPr>
        <p:blipFill>
          <a:blip r:embed="rId4"/>
          <a:stretch>
            <a:fillRect/>
          </a:stretch>
        </p:blipFill>
        <p:spPr>
          <a:xfrm>
            <a:off x="4091555" y="776411"/>
            <a:ext cx="7240049" cy="2813523"/>
          </a:xfrm>
          <a:prstGeom prst="rect">
            <a:avLst/>
          </a:prstGeom>
        </p:spPr>
      </p:pic>
      <p:pic>
        <p:nvPicPr>
          <p:cNvPr id="4" name="圖片 3">
            <a:extLst>
              <a:ext uri="{FF2B5EF4-FFF2-40B4-BE49-F238E27FC236}">
                <a16:creationId xmlns:a16="http://schemas.microsoft.com/office/drawing/2014/main" id="{BFB90108-B90F-4FC8-98CD-6E456D62D82D}"/>
              </a:ext>
            </a:extLst>
          </p:cNvPr>
          <p:cNvPicPr>
            <a:picLocks noChangeAspect="1"/>
          </p:cNvPicPr>
          <p:nvPr/>
        </p:nvPicPr>
        <p:blipFill>
          <a:blip r:embed="rId5"/>
          <a:stretch>
            <a:fillRect/>
          </a:stretch>
        </p:blipFill>
        <p:spPr>
          <a:xfrm>
            <a:off x="257470" y="3851512"/>
            <a:ext cx="4918537" cy="2939815"/>
          </a:xfrm>
          <a:prstGeom prst="rect">
            <a:avLst/>
          </a:prstGeom>
        </p:spPr>
      </p:pic>
      <p:pic>
        <p:nvPicPr>
          <p:cNvPr id="5" name="圖片 4">
            <a:extLst>
              <a:ext uri="{FF2B5EF4-FFF2-40B4-BE49-F238E27FC236}">
                <a16:creationId xmlns:a16="http://schemas.microsoft.com/office/drawing/2014/main" id="{34820F0C-7041-4721-AD58-6B522D252D9A}"/>
              </a:ext>
            </a:extLst>
          </p:cNvPr>
          <p:cNvPicPr>
            <a:picLocks noChangeAspect="1"/>
          </p:cNvPicPr>
          <p:nvPr/>
        </p:nvPicPr>
        <p:blipFill>
          <a:blip r:embed="rId6"/>
          <a:stretch>
            <a:fillRect/>
          </a:stretch>
        </p:blipFill>
        <p:spPr>
          <a:xfrm>
            <a:off x="5348264" y="3971341"/>
            <a:ext cx="6716130" cy="2716203"/>
          </a:xfrm>
          <a:prstGeom prst="rect">
            <a:avLst/>
          </a:prstGeom>
        </p:spPr>
      </p:pic>
      <p:sp>
        <p:nvSpPr>
          <p:cNvPr id="10" name="文字方塊 9">
            <a:extLst>
              <a:ext uri="{FF2B5EF4-FFF2-40B4-BE49-F238E27FC236}">
                <a16:creationId xmlns:a16="http://schemas.microsoft.com/office/drawing/2014/main" id="{560D03F1-ED9C-4C5F-88BA-841FB05B03E7}"/>
              </a:ext>
            </a:extLst>
          </p:cNvPr>
          <p:cNvSpPr txBox="1"/>
          <p:nvPr/>
        </p:nvSpPr>
        <p:spPr>
          <a:xfrm>
            <a:off x="1799997" y="21562"/>
            <a:ext cx="8614003" cy="461665"/>
          </a:xfrm>
          <a:prstGeom prst="rect">
            <a:avLst/>
          </a:prstGeom>
          <a:noFill/>
        </p:spPr>
        <p:txBody>
          <a:bodyPr wrap="square" rtlCol="0">
            <a:spAutoFit/>
          </a:bodyPr>
          <a:lstStyle/>
          <a:p>
            <a:pPr algn="ctr"/>
            <a:r>
              <a:rPr lang="en-US" altLang="zh-TW" sz="2400" b="1" dirty="0">
                <a:latin typeface="Arial" panose="020B0604020202020204" pitchFamily="34" charset="0"/>
                <a:cs typeface="Arial" panose="020B0604020202020204" pitchFamily="34" charset="0"/>
              </a:rPr>
              <a:t>Knockdown METTL3 inhibited the tumor proliferation</a:t>
            </a:r>
            <a:endParaRPr lang="zh-TW" altLang="en-US" sz="2400" dirty="0"/>
          </a:p>
        </p:txBody>
      </p:sp>
    </p:spTree>
    <p:extLst>
      <p:ext uri="{BB962C8B-B14F-4D97-AF65-F5344CB8AC3E}">
        <p14:creationId xmlns:p14="http://schemas.microsoft.com/office/powerpoint/2010/main" val="295510698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12</a:t>
            </a:fld>
            <a:endParaRPr lang="zh-TW" altLang="en-US"/>
          </a:p>
        </p:txBody>
      </p:sp>
      <p:grpSp>
        <p:nvGrpSpPr>
          <p:cNvPr id="12" name="群組 11">
            <a:extLst>
              <a:ext uri="{FF2B5EF4-FFF2-40B4-BE49-F238E27FC236}">
                <a16:creationId xmlns:a16="http://schemas.microsoft.com/office/drawing/2014/main" id="{0C81CD4C-7C1D-4E37-BF8B-F080683F5BB7}"/>
              </a:ext>
            </a:extLst>
          </p:cNvPr>
          <p:cNvGrpSpPr/>
          <p:nvPr/>
        </p:nvGrpSpPr>
        <p:grpSpPr>
          <a:xfrm>
            <a:off x="0" y="0"/>
            <a:ext cx="1440000" cy="540000"/>
            <a:chOff x="1486249" y="1822052"/>
            <a:chExt cx="1794295" cy="511612"/>
          </a:xfrm>
        </p:grpSpPr>
        <p:sp>
          <p:nvSpPr>
            <p:cNvPr id="13" name="矩形 12">
              <a:extLst>
                <a:ext uri="{FF2B5EF4-FFF2-40B4-BE49-F238E27FC236}">
                  <a16:creationId xmlns:a16="http://schemas.microsoft.com/office/drawing/2014/main" id="{95475B99-5DCD-4412-8EC1-40148FF18EFC}"/>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4" name="矩形 13">
              <a:extLst>
                <a:ext uri="{FF2B5EF4-FFF2-40B4-BE49-F238E27FC236}">
                  <a16:creationId xmlns:a16="http://schemas.microsoft.com/office/drawing/2014/main" id="{0897051A-843A-4F39-828B-7E595CB2A3E5}"/>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pic>
        <p:nvPicPr>
          <p:cNvPr id="2" name="圖片 1">
            <a:extLst>
              <a:ext uri="{FF2B5EF4-FFF2-40B4-BE49-F238E27FC236}">
                <a16:creationId xmlns:a16="http://schemas.microsoft.com/office/drawing/2014/main" id="{13739746-E53B-47D0-A755-B44614B1BE11}"/>
              </a:ext>
            </a:extLst>
          </p:cNvPr>
          <p:cNvPicPr>
            <a:picLocks noChangeAspect="1"/>
          </p:cNvPicPr>
          <p:nvPr/>
        </p:nvPicPr>
        <p:blipFill>
          <a:blip r:embed="rId3"/>
          <a:stretch>
            <a:fillRect/>
          </a:stretch>
        </p:blipFill>
        <p:spPr>
          <a:xfrm>
            <a:off x="1439998" y="784830"/>
            <a:ext cx="3482267" cy="3603207"/>
          </a:xfrm>
          <a:prstGeom prst="rect">
            <a:avLst/>
          </a:prstGeom>
        </p:spPr>
      </p:pic>
      <p:pic>
        <p:nvPicPr>
          <p:cNvPr id="3" name="圖片 2">
            <a:extLst>
              <a:ext uri="{FF2B5EF4-FFF2-40B4-BE49-F238E27FC236}">
                <a16:creationId xmlns:a16="http://schemas.microsoft.com/office/drawing/2014/main" id="{F6BAB883-D654-494C-A9A6-51D21F159201}"/>
              </a:ext>
            </a:extLst>
          </p:cNvPr>
          <p:cNvPicPr>
            <a:picLocks noChangeAspect="1"/>
          </p:cNvPicPr>
          <p:nvPr/>
        </p:nvPicPr>
        <p:blipFill>
          <a:blip r:embed="rId4"/>
          <a:stretch>
            <a:fillRect/>
          </a:stretch>
        </p:blipFill>
        <p:spPr>
          <a:xfrm>
            <a:off x="269659" y="4490432"/>
            <a:ext cx="2902862" cy="2187842"/>
          </a:xfrm>
          <a:prstGeom prst="rect">
            <a:avLst/>
          </a:prstGeom>
        </p:spPr>
      </p:pic>
      <p:pic>
        <p:nvPicPr>
          <p:cNvPr id="4" name="圖片 3">
            <a:extLst>
              <a:ext uri="{FF2B5EF4-FFF2-40B4-BE49-F238E27FC236}">
                <a16:creationId xmlns:a16="http://schemas.microsoft.com/office/drawing/2014/main" id="{1EB0E1D0-C7CD-490B-B27A-40B194D95CDE}"/>
              </a:ext>
            </a:extLst>
          </p:cNvPr>
          <p:cNvPicPr>
            <a:picLocks noChangeAspect="1"/>
          </p:cNvPicPr>
          <p:nvPr/>
        </p:nvPicPr>
        <p:blipFill>
          <a:blip r:embed="rId5"/>
          <a:stretch>
            <a:fillRect/>
          </a:stretch>
        </p:blipFill>
        <p:spPr>
          <a:xfrm>
            <a:off x="3342471" y="4632867"/>
            <a:ext cx="3429058" cy="1966749"/>
          </a:xfrm>
          <a:prstGeom prst="rect">
            <a:avLst/>
          </a:prstGeom>
        </p:spPr>
      </p:pic>
      <p:pic>
        <p:nvPicPr>
          <p:cNvPr id="5" name="圖片 4">
            <a:extLst>
              <a:ext uri="{FF2B5EF4-FFF2-40B4-BE49-F238E27FC236}">
                <a16:creationId xmlns:a16="http://schemas.microsoft.com/office/drawing/2014/main" id="{7DC280AE-37BA-46C6-BD93-6738F1D3FB50}"/>
              </a:ext>
            </a:extLst>
          </p:cNvPr>
          <p:cNvPicPr>
            <a:picLocks noChangeAspect="1"/>
          </p:cNvPicPr>
          <p:nvPr/>
        </p:nvPicPr>
        <p:blipFill>
          <a:blip r:embed="rId6"/>
          <a:stretch>
            <a:fillRect/>
          </a:stretch>
        </p:blipFill>
        <p:spPr>
          <a:xfrm>
            <a:off x="5661951" y="540000"/>
            <a:ext cx="6160170" cy="5963214"/>
          </a:xfrm>
          <a:prstGeom prst="rect">
            <a:avLst/>
          </a:prstGeom>
        </p:spPr>
      </p:pic>
      <p:sp>
        <p:nvSpPr>
          <p:cNvPr id="11" name="文字方塊 10">
            <a:extLst>
              <a:ext uri="{FF2B5EF4-FFF2-40B4-BE49-F238E27FC236}">
                <a16:creationId xmlns:a16="http://schemas.microsoft.com/office/drawing/2014/main" id="{3C789D09-85D9-4DBE-866E-2C9C0CAE5E31}"/>
              </a:ext>
            </a:extLst>
          </p:cNvPr>
          <p:cNvSpPr txBox="1"/>
          <p:nvPr/>
        </p:nvSpPr>
        <p:spPr>
          <a:xfrm>
            <a:off x="1690177" y="19371"/>
            <a:ext cx="10162704" cy="461665"/>
          </a:xfrm>
          <a:prstGeom prst="rect">
            <a:avLst/>
          </a:prstGeom>
          <a:noFill/>
        </p:spPr>
        <p:txBody>
          <a:bodyPr wrap="square" rtlCol="0">
            <a:spAutoFit/>
          </a:bodyPr>
          <a:lstStyle/>
          <a:p>
            <a:pPr algn="ctr"/>
            <a:r>
              <a:rPr lang="en-US" altLang="zh-TW" sz="2400" b="1" dirty="0">
                <a:latin typeface="Arial" panose="020B0604020202020204" pitchFamily="34" charset="0"/>
                <a:cs typeface="Arial" panose="020B0604020202020204" pitchFamily="34" charset="0"/>
              </a:rPr>
              <a:t>METTL3 might have m6A-independent oncogenic functions</a:t>
            </a:r>
            <a:endParaRPr lang="zh-TW" altLang="en-US" sz="2400" b="1" dirty="0">
              <a:latin typeface="Arial" panose="020B0604020202020204" pitchFamily="34" charset="0"/>
              <a:cs typeface="Arial" panose="020B0604020202020204" pitchFamily="34" charset="0"/>
            </a:endParaRPr>
          </a:p>
        </p:txBody>
      </p:sp>
      <p:sp>
        <p:nvSpPr>
          <p:cNvPr id="6" name="矩形 5">
            <a:extLst>
              <a:ext uri="{FF2B5EF4-FFF2-40B4-BE49-F238E27FC236}">
                <a16:creationId xmlns:a16="http://schemas.microsoft.com/office/drawing/2014/main" id="{BEB8A4A2-B667-4BAF-8013-F4127E0CBEC2}"/>
              </a:ext>
            </a:extLst>
          </p:cNvPr>
          <p:cNvSpPr/>
          <p:nvPr/>
        </p:nvSpPr>
        <p:spPr>
          <a:xfrm>
            <a:off x="6727971" y="4009938"/>
            <a:ext cx="2894202" cy="199081"/>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
        <p:nvSpPr>
          <p:cNvPr id="18" name="矩形 17">
            <a:extLst>
              <a:ext uri="{FF2B5EF4-FFF2-40B4-BE49-F238E27FC236}">
                <a16:creationId xmlns:a16="http://schemas.microsoft.com/office/drawing/2014/main" id="{40D396E5-5239-4D0D-97B7-7DA7E58D517E}"/>
              </a:ext>
            </a:extLst>
          </p:cNvPr>
          <p:cNvSpPr/>
          <p:nvPr/>
        </p:nvSpPr>
        <p:spPr>
          <a:xfrm>
            <a:off x="7241745" y="4328995"/>
            <a:ext cx="2380428" cy="199081"/>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
        <p:nvSpPr>
          <p:cNvPr id="19" name="矩形 18">
            <a:extLst>
              <a:ext uri="{FF2B5EF4-FFF2-40B4-BE49-F238E27FC236}">
                <a16:creationId xmlns:a16="http://schemas.microsoft.com/office/drawing/2014/main" id="{8939828E-752A-4AE5-88BF-046EA7E06D9A}"/>
              </a:ext>
            </a:extLst>
          </p:cNvPr>
          <p:cNvSpPr/>
          <p:nvPr/>
        </p:nvSpPr>
        <p:spPr>
          <a:xfrm>
            <a:off x="7502826" y="4979753"/>
            <a:ext cx="2110958" cy="199081"/>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
        <p:nvSpPr>
          <p:cNvPr id="20" name="矩形 19">
            <a:extLst>
              <a:ext uri="{FF2B5EF4-FFF2-40B4-BE49-F238E27FC236}">
                <a16:creationId xmlns:a16="http://schemas.microsoft.com/office/drawing/2014/main" id="{1B82BDD2-771C-4A00-A033-CCA9C9B12BE8}"/>
              </a:ext>
            </a:extLst>
          </p:cNvPr>
          <p:cNvSpPr/>
          <p:nvPr/>
        </p:nvSpPr>
        <p:spPr>
          <a:xfrm>
            <a:off x="7063529" y="5187223"/>
            <a:ext cx="2558643" cy="168893"/>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
        <p:nvSpPr>
          <p:cNvPr id="21" name="矩形 20">
            <a:extLst>
              <a:ext uri="{FF2B5EF4-FFF2-40B4-BE49-F238E27FC236}">
                <a16:creationId xmlns:a16="http://schemas.microsoft.com/office/drawing/2014/main" id="{BB504668-3155-41CD-8D64-1111133C618E}"/>
              </a:ext>
            </a:extLst>
          </p:cNvPr>
          <p:cNvSpPr/>
          <p:nvPr/>
        </p:nvSpPr>
        <p:spPr>
          <a:xfrm>
            <a:off x="8481270" y="5664835"/>
            <a:ext cx="1140902" cy="168893"/>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207648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13</a:t>
            </a:fld>
            <a:endParaRPr lang="zh-TW" altLang="en-US"/>
          </a:p>
        </p:txBody>
      </p:sp>
      <p:grpSp>
        <p:nvGrpSpPr>
          <p:cNvPr id="12" name="群組 11">
            <a:extLst>
              <a:ext uri="{FF2B5EF4-FFF2-40B4-BE49-F238E27FC236}">
                <a16:creationId xmlns:a16="http://schemas.microsoft.com/office/drawing/2014/main" id="{0C81CD4C-7C1D-4E37-BF8B-F080683F5BB7}"/>
              </a:ext>
            </a:extLst>
          </p:cNvPr>
          <p:cNvGrpSpPr/>
          <p:nvPr/>
        </p:nvGrpSpPr>
        <p:grpSpPr>
          <a:xfrm>
            <a:off x="0" y="0"/>
            <a:ext cx="1440000" cy="540000"/>
            <a:chOff x="1486249" y="1822052"/>
            <a:chExt cx="1794295" cy="511612"/>
          </a:xfrm>
        </p:grpSpPr>
        <p:sp>
          <p:nvSpPr>
            <p:cNvPr id="13" name="矩形 12">
              <a:extLst>
                <a:ext uri="{FF2B5EF4-FFF2-40B4-BE49-F238E27FC236}">
                  <a16:creationId xmlns:a16="http://schemas.microsoft.com/office/drawing/2014/main" id="{95475B99-5DCD-4412-8EC1-40148FF18EFC}"/>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4" name="矩形 13">
              <a:extLst>
                <a:ext uri="{FF2B5EF4-FFF2-40B4-BE49-F238E27FC236}">
                  <a16:creationId xmlns:a16="http://schemas.microsoft.com/office/drawing/2014/main" id="{0897051A-843A-4F39-828B-7E595CB2A3E5}"/>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pic>
        <p:nvPicPr>
          <p:cNvPr id="3" name="圖片 2">
            <a:extLst>
              <a:ext uri="{FF2B5EF4-FFF2-40B4-BE49-F238E27FC236}">
                <a16:creationId xmlns:a16="http://schemas.microsoft.com/office/drawing/2014/main" id="{2FB422BA-9EEA-40DC-8B51-BA21FCE62E97}"/>
              </a:ext>
            </a:extLst>
          </p:cNvPr>
          <p:cNvPicPr>
            <a:picLocks noChangeAspect="1"/>
          </p:cNvPicPr>
          <p:nvPr/>
        </p:nvPicPr>
        <p:blipFill>
          <a:blip r:embed="rId3"/>
          <a:stretch>
            <a:fillRect/>
          </a:stretch>
        </p:blipFill>
        <p:spPr>
          <a:xfrm>
            <a:off x="1439998" y="1224589"/>
            <a:ext cx="4733410" cy="1967219"/>
          </a:xfrm>
          <a:prstGeom prst="rect">
            <a:avLst/>
          </a:prstGeom>
        </p:spPr>
      </p:pic>
      <p:pic>
        <p:nvPicPr>
          <p:cNvPr id="4" name="圖片 3">
            <a:extLst>
              <a:ext uri="{FF2B5EF4-FFF2-40B4-BE49-F238E27FC236}">
                <a16:creationId xmlns:a16="http://schemas.microsoft.com/office/drawing/2014/main" id="{F0810F71-79E3-4B86-85E3-2451D1222249}"/>
              </a:ext>
            </a:extLst>
          </p:cNvPr>
          <p:cNvPicPr>
            <a:picLocks noChangeAspect="1"/>
          </p:cNvPicPr>
          <p:nvPr/>
        </p:nvPicPr>
        <p:blipFill>
          <a:blip r:embed="rId4"/>
          <a:stretch>
            <a:fillRect/>
          </a:stretch>
        </p:blipFill>
        <p:spPr>
          <a:xfrm>
            <a:off x="1521939" y="3429000"/>
            <a:ext cx="4347256" cy="3092161"/>
          </a:xfrm>
          <a:prstGeom prst="rect">
            <a:avLst/>
          </a:prstGeom>
        </p:spPr>
      </p:pic>
      <p:pic>
        <p:nvPicPr>
          <p:cNvPr id="5" name="圖片 4">
            <a:extLst>
              <a:ext uri="{FF2B5EF4-FFF2-40B4-BE49-F238E27FC236}">
                <a16:creationId xmlns:a16="http://schemas.microsoft.com/office/drawing/2014/main" id="{4742C4D5-60B7-4404-A326-7C037021A7D9}"/>
              </a:ext>
            </a:extLst>
          </p:cNvPr>
          <p:cNvPicPr>
            <a:picLocks noChangeAspect="1"/>
          </p:cNvPicPr>
          <p:nvPr/>
        </p:nvPicPr>
        <p:blipFill>
          <a:blip r:embed="rId5"/>
          <a:stretch>
            <a:fillRect/>
          </a:stretch>
        </p:blipFill>
        <p:spPr>
          <a:xfrm>
            <a:off x="6747435" y="1652427"/>
            <a:ext cx="4183420" cy="4660476"/>
          </a:xfrm>
          <a:prstGeom prst="rect">
            <a:avLst/>
          </a:prstGeom>
        </p:spPr>
      </p:pic>
      <p:sp>
        <p:nvSpPr>
          <p:cNvPr id="7" name="矩形 6">
            <a:extLst>
              <a:ext uri="{FF2B5EF4-FFF2-40B4-BE49-F238E27FC236}">
                <a16:creationId xmlns:a16="http://schemas.microsoft.com/office/drawing/2014/main" id="{AA09E759-EE1D-4DDE-AD11-923307DD4B4D}"/>
              </a:ext>
            </a:extLst>
          </p:cNvPr>
          <p:cNvSpPr/>
          <p:nvPr/>
        </p:nvSpPr>
        <p:spPr>
          <a:xfrm>
            <a:off x="1439998" y="1115736"/>
            <a:ext cx="4733410" cy="72145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
        <p:nvSpPr>
          <p:cNvPr id="8" name="文字方塊 7">
            <a:extLst>
              <a:ext uri="{FF2B5EF4-FFF2-40B4-BE49-F238E27FC236}">
                <a16:creationId xmlns:a16="http://schemas.microsoft.com/office/drawing/2014/main" id="{F2D03AEB-4AA1-4B44-B021-EE5EC106C5C4}"/>
              </a:ext>
            </a:extLst>
          </p:cNvPr>
          <p:cNvSpPr txBox="1"/>
          <p:nvPr/>
        </p:nvSpPr>
        <p:spPr>
          <a:xfrm>
            <a:off x="132436" y="2281589"/>
            <a:ext cx="2018501" cy="369332"/>
          </a:xfrm>
          <a:prstGeom prst="rect">
            <a:avLst/>
          </a:prstGeom>
          <a:noFill/>
        </p:spPr>
        <p:txBody>
          <a:bodyPr wrap="none" rtlCol="0">
            <a:spAutoFit/>
          </a:bodyPr>
          <a:lstStyle/>
          <a:p>
            <a:r>
              <a:rPr lang="en-US" altLang="zh-TW" dirty="0"/>
              <a:t>Catalytic mutation</a:t>
            </a:r>
            <a:endParaRPr lang="zh-TW" altLang="en-US" dirty="0"/>
          </a:p>
        </p:txBody>
      </p:sp>
      <p:sp>
        <p:nvSpPr>
          <p:cNvPr id="15" name="文字方塊 14">
            <a:extLst>
              <a:ext uri="{FF2B5EF4-FFF2-40B4-BE49-F238E27FC236}">
                <a16:creationId xmlns:a16="http://schemas.microsoft.com/office/drawing/2014/main" id="{DB7A1596-0BB6-4EDC-999E-B5505BE9DEC9}"/>
              </a:ext>
            </a:extLst>
          </p:cNvPr>
          <p:cNvSpPr txBox="1"/>
          <p:nvPr/>
        </p:nvSpPr>
        <p:spPr>
          <a:xfrm>
            <a:off x="1690177" y="19371"/>
            <a:ext cx="10162704" cy="461665"/>
          </a:xfrm>
          <a:prstGeom prst="rect">
            <a:avLst/>
          </a:prstGeom>
          <a:noFill/>
        </p:spPr>
        <p:txBody>
          <a:bodyPr wrap="square" rtlCol="0">
            <a:spAutoFit/>
          </a:bodyPr>
          <a:lstStyle/>
          <a:p>
            <a:pPr algn="ctr"/>
            <a:r>
              <a:rPr lang="en-US" altLang="zh-TW" sz="2400" b="1" dirty="0">
                <a:latin typeface="Arial" panose="020B0604020202020204" pitchFamily="34" charset="0"/>
                <a:cs typeface="Arial" panose="020B0604020202020204" pitchFamily="34" charset="0"/>
              </a:rPr>
              <a:t>METTL3 might have m6A-independent oncogenic functions</a:t>
            </a:r>
            <a:endParaRPr lang="zh-TW" alt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967035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14</a:t>
            </a:fld>
            <a:endParaRPr lang="zh-TW" altLang="en-US"/>
          </a:p>
        </p:txBody>
      </p:sp>
      <p:grpSp>
        <p:nvGrpSpPr>
          <p:cNvPr id="12" name="群組 11">
            <a:extLst>
              <a:ext uri="{FF2B5EF4-FFF2-40B4-BE49-F238E27FC236}">
                <a16:creationId xmlns:a16="http://schemas.microsoft.com/office/drawing/2014/main" id="{0C81CD4C-7C1D-4E37-BF8B-F080683F5BB7}"/>
              </a:ext>
            </a:extLst>
          </p:cNvPr>
          <p:cNvGrpSpPr/>
          <p:nvPr/>
        </p:nvGrpSpPr>
        <p:grpSpPr>
          <a:xfrm>
            <a:off x="0" y="0"/>
            <a:ext cx="1440000" cy="540000"/>
            <a:chOff x="1486249" y="1822052"/>
            <a:chExt cx="1794295" cy="511612"/>
          </a:xfrm>
        </p:grpSpPr>
        <p:sp>
          <p:nvSpPr>
            <p:cNvPr id="13" name="矩形 12">
              <a:extLst>
                <a:ext uri="{FF2B5EF4-FFF2-40B4-BE49-F238E27FC236}">
                  <a16:creationId xmlns:a16="http://schemas.microsoft.com/office/drawing/2014/main" id="{95475B99-5DCD-4412-8EC1-40148FF18EFC}"/>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4" name="矩形 13">
              <a:extLst>
                <a:ext uri="{FF2B5EF4-FFF2-40B4-BE49-F238E27FC236}">
                  <a16:creationId xmlns:a16="http://schemas.microsoft.com/office/drawing/2014/main" id="{0897051A-843A-4F39-828B-7E595CB2A3E5}"/>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pic>
        <p:nvPicPr>
          <p:cNvPr id="2" name="圖片 1">
            <a:extLst>
              <a:ext uri="{FF2B5EF4-FFF2-40B4-BE49-F238E27FC236}">
                <a16:creationId xmlns:a16="http://schemas.microsoft.com/office/drawing/2014/main" id="{7F2166E0-F392-4E1E-8622-D6A7AE83113D}"/>
              </a:ext>
            </a:extLst>
          </p:cNvPr>
          <p:cNvPicPr>
            <a:picLocks noChangeAspect="1"/>
          </p:cNvPicPr>
          <p:nvPr/>
        </p:nvPicPr>
        <p:blipFill>
          <a:blip r:embed="rId3"/>
          <a:stretch>
            <a:fillRect/>
          </a:stretch>
        </p:blipFill>
        <p:spPr>
          <a:xfrm>
            <a:off x="1844652" y="927874"/>
            <a:ext cx="4103921" cy="2608694"/>
          </a:xfrm>
          <a:prstGeom prst="rect">
            <a:avLst/>
          </a:prstGeom>
        </p:spPr>
      </p:pic>
      <p:pic>
        <p:nvPicPr>
          <p:cNvPr id="3" name="圖片 2">
            <a:extLst>
              <a:ext uri="{FF2B5EF4-FFF2-40B4-BE49-F238E27FC236}">
                <a16:creationId xmlns:a16="http://schemas.microsoft.com/office/drawing/2014/main" id="{6CBC9296-3823-49BD-AE41-E6F15C34AD89}"/>
              </a:ext>
            </a:extLst>
          </p:cNvPr>
          <p:cNvPicPr>
            <a:picLocks noChangeAspect="1"/>
          </p:cNvPicPr>
          <p:nvPr/>
        </p:nvPicPr>
        <p:blipFill>
          <a:blip r:embed="rId4"/>
          <a:stretch>
            <a:fillRect/>
          </a:stretch>
        </p:blipFill>
        <p:spPr>
          <a:xfrm>
            <a:off x="6914745" y="755688"/>
            <a:ext cx="3330785" cy="2953066"/>
          </a:xfrm>
          <a:prstGeom prst="rect">
            <a:avLst/>
          </a:prstGeom>
        </p:spPr>
      </p:pic>
      <p:pic>
        <p:nvPicPr>
          <p:cNvPr id="4" name="圖片 3">
            <a:extLst>
              <a:ext uri="{FF2B5EF4-FFF2-40B4-BE49-F238E27FC236}">
                <a16:creationId xmlns:a16="http://schemas.microsoft.com/office/drawing/2014/main" id="{E51DF098-73A7-43BE-8318-31D023ADA42B}"/>
              </a:ext>
            </a:extLst>
          </p:cNvPr>
          <p:cNvPicPr>
            <a:picLocks noChangeAspect="1"/>
          </p:cNvPicPr>
          <p:nvPr/>
        </p:nvPicPr>
        <p:blipFill>
          <a:blip r:embed="rId5"/>
          <a:stretch>
            <a:fillRect/>
          </a:stretch>
        </p:blipFill>
        <p:spPr>
          <a:xfrm>
            <a:off x="1239954" y="3708754"/>
            <a:ext cx="2603634" cy="2987025"/>
          </a:xfrm>
          <a:prstGeom prst="rect">
            <a:avLst/>
          </a:prstGeom>
        </p:spPr>
      </p:pic>
      <p:pic>
        <p:nvPicPr>
          <p:cNvPr id="5" name="圖片 4">
            <a:extLst>
              <a:ext uri="{FF2B5EF4-FFF2-40B4-BE49-F238E27FC236}">
                <a16:creationId xmlns:a16="http://schemas.microsoft.com/office/drawing/2014/main" id="{C1C9CCEF-24AE-41CE-8F4D-F1AF6974E17C}"/>
              </a:ext>
            </a:extLst>
          </p:cNvPr>
          <p:cNvPicPr>
            <a:picLocks noChangeAspect="1"/>
          </p:cNvPicPr>
          <p:nvPr/>
        </p:nvPicPr>
        <p:blipFill>
          <a:blip r:embed="rId6"/>
          <a:stretch>
            <a:fillRect/>
          </a:stretch>
        </p:blipFill>
        <p:spPr>
          <a:xfrm>
            <a:off x="4298476" y="3589749"/>
            <a:ext cx="1706492" cy="3216710"/>
          </a:xfrm>
          <a:prstGeom prst="rect">
            <a:avLst/>
          </a:prstGeom>
        </p:spPr>
      </p:pic>
      <p:pic>
        <p:nvPicPr>
          <p:cNvPr id="6" name="圖片 5">
            <a:extLst>
              <a:ext uri="{FF2B5EF4-FFF2-40B4-BE49-F238E27FC236}">
                <a16:creationId xmlns:a16="http://schemas.microsoft.com/office/drawing/2014/main" id="{62731635-729D-494C-AB3A-2E7F9B939880}"/>
              </a:ext>
            </a:extLst>
          </p:cNvPr>
          <p:cNvPicPr>
            <a:picLocks noChangeAspect="1"/>
          </p:cNvPicPr>
          <p:nvPr/>
        </p:nvPicPr>
        <p:blipFill>
          <a:blip r:embed="rId7"/>
          <a:stretch>
            <a:fillRect/>
          </a:stretch>
        </p:blipFill>
        <p:spPr>
          <a:xfrm>
            <a:off x="7455059" y="3708754"/>
            <a:ext cx="2790471" cy="3149246"/>
          </a:xfrm>
          <a:prstGeom prst="rect">
            <a:avLst/>
          </a:prstGeom>
        </p:spPr>
      </p:pic>
      <p:sp>
        <p:nvSpPr>
          <p:cNvPr id="15" name="文字方塊 14">
            <a:extLst>
              <a:ext uri="{FF2B5EF4-FFF2-40B4-BE49-F238E27FC236}">
                <a16:creationId xmlns:a16="http://schemas.microsoft.com/office/drawing/2014/main" id="{65DCAF98-68BF-47AA-B4D5-902F808FE624}"/>
              </a:ext>
            </a:extLst>
          </p:cNvPr>
          <p:cNvSpPr txBox="1"/>
          <p:nvPr/>
        </p:nvSpPr>
        <p:spPr>
          <a:xfrm>
            <a:off x="1690177" y="19371"/>
            <a:ext cx="10162704" cy="461665"/>
          </a:xfrm>
          <a:prstGeom prst="rect">
            <a:avLst/>
          </a:prstGeom>
          <a:noFill/>
        </p:spPr>
        <p:txBody>
          <a:bodyPr wrap="square" rtlCol="0">
            <a:spAutoFit/>
          </a:bodyPr>
          <a:lstStyle/>
          <a:p>
            <a:pPr algn="ctr"/>
            <a:r>
              <a:rPr lang="en-US" altLang="zh-TW" sz="2400" b="1" dirty="0">
                <a:latin typeface="Arial" panose="020B0604020202020204" pitchFamily="34" charset="0"/>
                <a:cs typeface="Arial" panose="020B0604020202020204" pitchFamily="34" charset="0"/>
              </a:rPr>
              <a:t>METTL3 might have m6A-independent oncogenic functions</a:t>
            </a:r>
            <a:endParaRPr lang="zh-TW" alt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274997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15</a:t>
            </a:fld>
            <a:endParaRPr lang="zh-TW" altLang="en-US"/>
          </a:p>
        </p:txBody>
      </p:sp>
      <p:grpSp>
        <p:nvGrpSpPr>
          <p:cNvPr id="12" name="群組 11">
            <a:extLst>
              <a:ext uri="{FF2B5EF4-FFF2-40B4-BE49-F238E27FC236}">
                <a16:creationId xmlns:a16="http://schemas.microsoft.com/office/drawing/2014/main" id="{0C81CD4C-7C1D-4E37-BF8B-F080683F5BB7}"/>
              </a:ext>
            </a:extLst>
          </p:cNvPr>
          <p:cNvGrpSpPr/>
          <p:nvPr/>
        </p:nvGrpSpPr>
        <p:grpSpPr>
          <a:xfrm>
            <a:off x="0" y="0"/>
            <a:ext cx="1440000" cy="540000"/>
            <a:chOff x="1486249" y="1822052"/>
            <a:chExt cx="1794295" cy="511612"/>
          </a:xfrm>
        </p:grpSpPr>
        <p:sp>
          <p:nvSpPr>
            <p:cNvPr id="13" name="矩形 12">
              <a:extLst>
                <a:ext uri="{FF2B5EF4-FFF2-40B4-BE49-F238E27FC236}">
                  <a16:creationId xmlns:a16="http://schemas.microsoft.com/office/drawing/2014/main" id="{95475B99-5DCD-4412-8EC1-40148FF18EFC}"/>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4" name="矩形 13">
              <a:extLst>
                <a:ext uri="{FF2B5EF4-FFF2-40B4-BE49-F238E27FC236}">
                  <a16:creationId xmlns:a16="http://schemas.microsoft.com/office/drawing/2014/main" id="{0897051A-843A-4F39-828B-7E595CB2A3E5}"/>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pic>
        <p:nvPicPr>
          <p:cNvPr id="2" name="圖片 1">
            <a:extLst>
              <a:ext uri="{FF2B5EF4-FFF2-40B4-BE49-F238E27FC236}">
                <a16:creationId xmlns:a16="http://schemas.microsoft.com/office/drawing/2014/main" id="{391A9D4B-979C-4BC5-ACD3-A9181F4EB0E6}"/>
              </a:ext>
            </a:extLst>
          </p:cNvPr>
          <p:cNvPicPr>
            <a:picLocks noChangeAspect="1"/>
          </p:cNvPicPr>
          <p:nvPr/>
        </p:nvPicPr>
        <p:blipFill>
          <a:blip r:embed="rId3"/>
          <a:stretch>
            <a:fillRect/>
          </a:stretch>
        </p:blipFill>
        <p:spPr>
          <a:xfrm>
            <a:off x="995460" y="1049865"/>
            <a:ext cx="5113409" cy="2800200"/>
          </a:xfrm>
          <a:prstGeom prst="rect">
            <a:avLst/>
          </a:prstGeom>
        </p:spPr>
      </p:pic>
      <p:pic>
        <p:nvPicPr>
          <p:cNvPr id="3" name="圖片 2">
            <a:extLst>
              <a:ext uri="{FF2B5EF4-FFF2-40B4-BE49-F238E27FC236}">
                <a16:creationId xmlns:a16="http://schemas.microsoft.com/office/drawing/2014/main" id="{966CC7B3-0352-4789-A391-853F0CC239EB}"/>
              </a:ext>
            </a:extLst>
          </p:cNvPr>
          <p:cNvPicPr>
            <a:picLocks noChangeAspect="1"/>
          </p:cNvPicPr>
          <p:nvPr/>
        </p:nvPicPr>
        <p:blipFill>
          <a:blip r:embed="rId4"/>
          <a:stretch>
            <a:fillRect/>
          </a:stretch>
        </p:blipFill>
        <p:spPr>
          <a:xfrm>
            <a:off x="995460" y="4070803"/>
            <a:ext cx="5214143" cy="2466829"/>
          </a:xfrm>
          <a:prstGeom prst="rect">
            <a:avLst/>
          </a:prstGeom>
        </p:spPr>
      </p:pic>
      <p:pic>
        <p:nvPicPr>
          <p:cNvPr id="4" name="圖片 3">
            <a:extLst>
              <a:ext uri="{FF2B5EF4-FFF2-40B4-BE49-F238E27FC236}">
                <a16:creationId xmlns:a16="http://schemas.microsoft.com/office/drawing/2014/main" id="{B95AD4EE-256B-4C2B-A3CE-D65F2CF5F798}"/>
              </a:ext>
            </a:extLst>
          </p:cNvPr>
          <p:cNvPicPr>
            <a:picLocks noChangeAspect="1"/>
          </p:cNvPicPr>
          <p:nvPr/>
        </p:nvPicPr>
        <p:blipFill>
          <a:blip r:embed="rId5"/>
          <a:stretch>
            <a:fillRect/>
          </a:stretch>
        </p:blipFill>
        <p:spPr>
          <a:xfrm>
            <a:off x="6581987" y="931882"/>
            <a:ext cx="4365646" cy="5617619"/>
          </a:xfrm>
          <a:prstGeom prst="rect">
            <a:avLst/>
          </a:prstGeom>
        </p:spPr>
      </p:pic>
      <p:sp>
        <p:nvSpPr>
          <p:cNvPr id="9" name="文字方塊 8">
            <a:extLst>
              <a:ext uri="{FF2B5EF4-FFF2-40B4-BE49-F238E27FC236}">
                <a16:creationId xmlns:a16="http://schemas.microsoft.com/office/drawing/2014/main" id="{C949962D-61A8-4C91-8204-AF0C342A060F}"/>
              </a:ext>
            </a:extLst>
          </p:cNvPr>
          <p:cNvSpPr txBox="1"/>
          <p:nvPr/>
        </p:nvSpPr>
        <p:spPr>
          <a:xfrm>
            <a:off x="1690177" y="19371"/>
            <a:ext cx="10162704" cy="461665"/>
          </a:xfrm>
          <a:prstGeom prst="rect">
            <a:avLst/>
          </a:prstGeom>
          <a:noFill/>
        </p:spPr>
        <p:txBody>
          <a:bodyPr wrap="square" rtlCol="0">
            <a:spAutoFit/>
          </a:bodyPr>
          <a:lstStyle/>
          <a:p>
            <a:pPr algn="ctr"/>
            <a:r>
              <a:rPr lang="en-US" altLang="zh-TW" sz="2400" b="1" dirty="0">
                <a:latin typeface="Arial" panose="020B0604020202020204" pitchFamily="34" charset="0"/>
                <a:cs typeface="Arial" panose="020B0604020202020204" pitchFamily="34" charset="0"/>
              </a:rPr>
              <a:t>METTL3 mainly located in cytoplasm in GC cells</a:t>
            </a:r>
            <a:endParaRPr lang="zh-TW" alt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694997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16</a:t>
            </a:fld>
            <a:endParaRPr lang="zh-TW" altLang="en-US"/>
          </a:p>
        </p:txBody>
      </p:sp>
      <p:grpSp>
        <p:nvGrpSpPr>
          <p:cNvPr id="12" name="群組 11">
            <a:extLst>
              <a:ext uri="{FF2B5EF4-FFF2-40B4-BE49-F238E27FC236}">
                <a16:creationId xmlns:a16="http://schemas.microsoft.com/office/drawing/2014/main" id="{0C81CD4C-7C1D-4E37-BF8B-F080683F5BB7}"/>
              </a:ext>
            </a:extLst>
          </p:cNvPr>
          <p:cNvGrpSpPr/>
          <p:nvPr/>
        </p:nvGrpSpPr>
        <p:grpSpPr>
          <a:xfrm>
            <a:off x="0" y="0"/>
            <a:ext cx="1440000" cy="540000"/>
            <a:chOff x="1486249" y="1822052"/>
            <a:chExt cx="1794295" cy="511612"/>
          </a:xfrm>
        </p:grpSpPr>
        <p:sp>
          <p:nvSpPr>
            <p:cNvPr id="13" name="矩形 12">
              <a:extLst>
                <a:ext uri="{FF2B5EF4-FFF2-40B4-BE49-F238E27FC236}">
                  <a16:creationId xmlns:a16="http://schemas.microsoft.com/office/drawing/2014/main" id="{95475B99-5DCD-4412-8EC1-40148FF18EFC}"/>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4" name="矩形 13">
              <a:extLst>
                <a:ext uri="{FF2B5EF4-FFF2-40B4-BE49-F238E27FC236}">
                  <a16:creationId xmlns:a16="http://schemas.microsoft.com/office/drawing/2014/main" id="{0897051A-843A-4F39-828B-7E595CB2A3E5}"/>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pic>
        <p:nvPicPr>
          <p:cNvPr id="2" name="圖片 1">
            <a:extLst>
              <a:ext uri="{FF2B5EF4-FFF2-40B4-BE49-F238E27FC236}">
                <a16:creationId xmlns:a16="http://schemas.microsoft.com/office/drawing/2014/main" id="{4BA68C84-FE5E-40FD-AE63-F0309A56F591}"/>
              </a:ext>
            </a:extLst>
          </p:cNvPr>
          <p:cNvPicPr>
            <a:picLocks noChangeAspect="1"/>
          </p:cNvPicPr>
          <p:nvPr/>
        </p:nvPicPr>
        <p:blipFill>
          <a:blip r:embed="rId3"/>
          <a:stretch>
            <a:fillRect/>
          </a:stretch>
        </p:blipFill>
        <p:spPr>
          <a:xfrm>
            <a:off x="105885" y="1389715"/>
            <a:ext cx="3650582" cy="1880940"/>
          </a:xfrm>
          <a:prstGeom prst="rect">
            <a:avLst/>
          </a:prstGeom>
        </p:spPr>
      </p:pic>
      <p:pic>
        <p:nvPicPr>
          <p:cNvPr id="3" name="圖片 2">
            <a:extLst>
              <a:ext uri="{FF2B5EF4-FFF2-40B4-BE49-F238E27FC236}">
                <a16:creationId xmlns:a16="http://schemas.microsoft.com/office/drawing/2014/main" id="{2EC388EE-5B28-460E-8EFC-218449D76C78}"/>
              </a:ext>
            </a:extLst>
          </p:cNvPr>
          <p:cNvPicPr>
            <a:picLocks noChangeAspect="1"/>
          </p:cNvPicPr>
          <p:nvPr/>
        </p:nvPicPr>
        <p:blipFill>
          <a:blip r:embed="rId4"/>
          <a:stretch>
            <a:fillRect/>
          </a:stretch>
        </p:blipFill>
        <p:spPr>
          <a:xfrm>
            <a:off x="-1" y="3723245"/>
            <a:ext cx="4391743" cy="2691520"/>
          </a:xfrm>
          <a:prstGeom prst="rect">
            <a:avLst/>
          </a:prstGeom>
        </p:spPr>
      </p:pic>
      <p:pic>
        <p:nvPicPr>
          <p:cNvPr id="4" name="圖片 3">
            <a:extLst>
              <a:ext uri="{FF2B5EF4-FFF2-40B4-BE49-F238E27FC236}">
                <a16:creationId xmlns:a16="http://schemas.microsoft.com/office/drawing/2014/main" id="{7463AE22-11EA-4B38-A932-6FD54C17E040}"/>
              </a:ext>
            </a:extLst>
          </p:cNvPr>
          <p:cNvPicPr>
            <a:picLocks noChangeAspect="1"/>
          </p:cNvPicPr>
          <p:nvPr/>
        </p:nvPicPr>
        <p:blipFill>
          <a:blip r:embed="rId5"/>
          <a:stretch>
            <a:fillRect/>
          </a:stretch>
        </p:blipFill>
        <p:spPr>
          <a:xfrm>
            <a:off x="3875715" y="1155126"/>
            <a:ext cx="3989056" cy="2273874"/>
          </a:xfrm>
          <a:prstGeom prst="rect">
            <a:avLst/>
          </a:prstGeom>
        </p:spPr>
      </p:pic>
      <p:pic>
        <p:nvPicPr>
          <p:cNvPr id="5" name="圖片 4">
            <a:extLst>
              <a:ext uri="{FF2B5EF4-FFF2-40B4-BE49-F238E27FC236}">
                <a16:creationId xmlns:a16="http://schemas.microsoft.com/office/drawing/2014/main" id="{B1EC5B87-CA9D-4EC1-9047-C9FBB90584AD}"/>
              </a:ext>
            </a:extLst>
          </p:cNvPr>
          <p:cNvPicPr>
            <a:picLocks noChangeAspect="1"/>
          </p:cNvPicPr>
          <p:nvPr/>
        </p:nvPicPr>
        <p:blipFill>
          <a:blip r:embed="rId6"/>
          <a:stretch>
            <a:fillRect/>
          </a:stretch>
        </p:blipFill>
        <p:spPr>
          <a:xfrm>
            <a:off x="7967240" y="1199530"/>
            <a:ext cx="4224760" cy="2261311"/>
          </a:xfrm>
          <a:prstGeom prst="rect">
            <a:avLst/>
          </a:prstGeom>
        </p:spPr>
      </p:pic>
      <p:pic>
        <p:nvPicPr>
          <p:cNvPr id="6" name="圖片 5">
            <a:extLst>
              <a:ext uri="{FF2B5EF4-FFF2-40B4-BE49-F238E27FC236}">
                <a16:creationId xmlns:a16="http://schemas.microsoft.com/office/drawing/2014/main" id="{13C03CFE-D982-4B48-82B2-DBD5F393BC16}"/>
              </a:ext>
            </a:extLst>
          </p:cNvPr>
          <p:cNvPicPr>
            <a:picLocks noChangeAspect="1"/>
          </p:cNvPicPr>
          <p:nvPr/>
        </p:nvPicPr>
        <p:blipFill>
          <a:blip r:embed="rId7"/>
          <a:stretch>
            <a:fillRect/>
          </a:stretch>
        </p:blipFill>
        <p:spPr>
          <a:xfrm>
            <a:off x="4547325" y="3937438"/>
            <a:ext cx="3657007" cy="2477327"/>
          </a:xfrm>
          <a:prstGeom prst="rect">
            <a:avLst/>
          </a:prstGeom>
        </p:spPr>
      </p:pic>
      <p:pic>
        <p:nvPicPr>
          <p:cNvPr id="7" name="圖片 6">
            <a:extLst>
              <a:ext uri="{FF2B5EF4-FFF2-40B4-BE49-F238E27FC236}">
                <a16:creationId xmlns:a16="http://schemas.microsoft.com/office/drawing/2014/main" id="{0078E655-A987-4BF0-8E9B-3A7F6DC5A5E9}"/>
              </a:ext>
            </a:extLst>
          </p:cNvPr>
          <p:cNvPicPr>
            <a:picLocks noChangeAspect="1"/>
          </p:cNvPicPr>
          <p:nvPr/>
        </p:nvPicPr>
        <p:blipFill>
          <a:blip r:embed="rId8"/>
          <a:stretch>
            <a:fillRect/>
          </a:stretch>
        </p:blipFill>
        <p:spPr>
          <a:xfrm>
            <a:off x="8359915" y="4138127"/>
            <a:ext cx="3783396" cy="2169541"/>
          </a:xfrm>
          <a:prstGeom prst="rect">
            <a:avLst/>
          </a:prstGeom>
        </p:spPr>
      </p:pic>
      <p:sp>
        <p:nvSpPr>
          <p:cNvPr id="15" name="矩形 14">
            <a:extLst>
              <a:ext uri="{FF2B5EF4-FFF2-40B4-BE49-F238E27FC236}">
                <a16:creationId xmlns:a16="http://schemas.microsoft.com/office/drawing/2014/main" id="{BA8F4999-2D72-407C-BFD4-D25E7BB9544E}"/>
              </a:ext>
            </a:extLst>
          </p:cNvPr>
          <p:cNvSpPr/>
          <p:nvPr/>
        </p:nvSpPr>
        <p:spPr>
          <a:xfrm>
            <a:off x="0" y="1292950"/>
            <a:ext cx="3773246" cy="72145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
        <p:nvSpPr>
          <p:cNvPr id="16" name="文字方塊 15">
            <a:extLst>
              <a:ext uri="{FF2B5EF4-FFF2-40B4-BE49-F238E27FC236}">
                <a16:creationId xmlns:a16="http://schemas.microsoft.com/office/drawing/2014/main" id="{7557F2A8-9023-4811-B5B2-02AF5A68B8D6}"/>
              </a:ext>
            </a:extLst>
          </p:cNvPr>
          <p:cNvSpPr txBox="1"/>
          <p:nvPr/>
        </p:nvSpPr>
        <p:spPr>
          <a:xfrm>
            <a:off x="1690177" y="19371"/>
            <a:ext cx="10162704" cy="461665"/>
          </a:xfrm>
          <a:prstGeom prst="rect">
            <a:avLst/>
          </a:prstGeom>
          <a:noFill/>
        </p:spPr>
        <p:txBody>
          <a:bodyPr wrap="square" rtlCol="0">
            <a:spAutoFit/>
          </a:bodyPr>
          <a:lstStyle/>
          <a:p>
            <a:pPr algn="ctr"/>
            <a:r>
              <a:rPr lang="en-US" altLang="zh-TW" sz="2400" b="1" dirty="0">
                <a:latin typeface="Arial" panose="020B0604020202020204" pitchFamily="34" charset="0"/>
                <a:cs typeface="Arial" panose="020B0604020202020204" pitchFamily="34" charset="0"/>
              </a:rPr>
              <a:t>Cytoplasmic METTL3 enables its oncogenic activity</a:t>
            </a:r>
            <a:endParaRPr lang="zh-TW" alt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642128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17</a:t>
            </a:fld>
            <a:endParaRPr lang="zh-TW" altLang="en-US"/>
          </a:p>
        </p:txBody>
      </p:sp>
      <p:grpSp>
        <p:nvGrpSpPr>
          <p:cNvPr id="12" name="群組 11">
            <a:extLst>
              <a:ext uri="{FF2B5EF4-FFF2-40B4-BE49-F238E27FC236}">
                <a16:creationId xmlns:a16="http://schemas.microsoft.com/office/drawing/2014/main" id="{0C81CD4C-7C1D-4E37-BF8B-F080683F5BB7}"/>
              </a:ext>
            </a:extLst>
          </p:cNvPr>
          <p:cNvGrpSpPr/>
          <p:nvPr/>
        </p:nvGrpSpPr>
        <p:grpSpPr>
          <a:xfrm>
            <a:off x="0" y="0"/>
            <a:ext cx="1440000" cy="540000"/>
            <a:chOff x="1486249" y="1822052"/>
            <a:chExt cx="1794295" cy="511612"/>
          </a:xfrm>
        </p:grpSpPr>
        <p:sp>
          <p:nvSpPr>
            <p:cNvPr id="13" name="矩形 12">
              <a:extLst>
                <a:ext uri="{FF2B5EF4-FFF2-40B4-BE49-F238E27FC236}">
                  <a16:creationId xmlns:a16="http://schemas.microsoft.com/office/drawing/2014/main" id="{95475B99-5DCD-4412-8EC1-40148FF18EFC}"/>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4" name="矩形 13">
              <a:extLst>
                <a:ext uri="{FF2B5EF4-FFF2-40B4-BE49-F238E27FC236}">
                  <a16:creationId xmlns:a16="http://schemas.microsoft.com/office/drawing/2014/main" id="{0897051A-843A-4F39-828B-7E595CB2A3E5}"/>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pic>
        <p:nvPicPr>
          <p:cNvPr id="2" name="圖片 1">
            <a:extLst>
              <a:ext uri="{FF2B5EF4-FFF2-40B4-BE49-F238E27FC236}">
                <a16:creationId xmlns:a16="http://schemas.microsoft.com/office/drawing/2014/main" id="{DA3F2672-DA31-4BA6-AC87-94811435FBD6}"/>
              </a:ext>
            </a:extLst>
          </p:cNvPr>
          <p:cNvPicPr>
            <a:picLocks noChangeAspect="1"/>
          </p:cNvPicPr>
          <p:nvPr/>
        </p:nvPicPr>
        <p:blipFill>
          <a:blip r:embed="rId3"/>
          <a:stretch>
            <a:fillRect/>
          </a:stretch>
        </p:blipFill>
        <p:spPr>
          <a:xfrm>
            <a:off x="315414" y="1182848"/>
            <a:ext cx="5769698" cy="4991246"/>
          </a:xfrm>
          <a:prstGeom prst="rect">
            <a:avLst/>
          </a:prstGeom>
        </p:spPr>
      </p:pic>
      <p:pic>
        <p:nvPicPr>
          <p:cNvPr id="4" name="圖片 3">
            <a:extLst>
              <a:ext uri="{FF2B5EF4-FFF2-40B4-BE49-F238E27FC236}">
                <a16:creationId xmlns:a16="http://schemas.microsoft.com/office/drawing/2014/main" id="{2CEB639E-3B00-4E5F-832A-BA217DE23F93}"/>
              </a:ext>
            </a:extLst>
          </p:cNvPr>
          <p:cNvPicPr>
            <a:picLocks noChangeAspect="1"/>
          </p:cNvPicPr>
          <p:nvPr/>
        </p:nvPicPr>
        <p:blipFill>
          <a:blip r:embed="rId4"/>
          <a:stretch>
            <a:fillRect/>
          </a:stretch>
        </p:blipFill>
        <p:spPr>
          <a:xfrm>
            <a:off x="6085112" y="1280753"/>
            <a:ext cx="5758810" cy="4412405"/>
          </a:xfrm>
          <a:prstGeom prst="rect">
            <a:avLst/>
          </a:prstGeom>
        </p:spPr>
      </p:pic>
      <p:pic>
        <p:nvPicPr>
          <p:cNvPr id="5" name="圖片 4">
            <a:extLst>
              <a:ext uri="{FF2B5EF4-FFF2-40B4-BE49-F238E27FC236}">
                <a16:creationId xmlns:a16="http://schemas.microsoft.com/office/drawing/2014/main" id="{D5EACD91-F9B8-4A15-9F8C-AC54C212708A}"/>
              </a:ext>
            </a:extLst>
          </p:cNvPr>
          <p:cNvPicPr>
            <a:picLocks noChangeAspect="1"/>
          </p:cNvPicPr>
          <p:nvPr/>
        </p:nvPicPr>
        <p:blipFill>
          <a:blip r:embed="rId5"/>
          <a:stretch>
            <a:fillRect/>
          </a:stretch>
        </p:blipFill>
        <p:spPr>
          <a:xfrm>
            <a:off x="10486593" y="5058561"/>
            <a:ext cx="1457105" cy="1616876"/>
          </a:xfrm>
          <a:prstGeom prst="rect">
            <a:avLst/>
          </a:prstGeom>
        </p:spPr>
      </p:pic>
      <p:sp>
        <p:nvSpPr>
          <p:cNvPr id="9" name="文字方塊 8">
            <a:extLst>
              <a:ext uri="{FF2B5EF4-FFF2-40B4-BE49-F238E27FC236}">
                <a16:creationId xmlns:a16="http://schemas.microsoft.com/office/drawing/2014/main" id="{3147CEED-7915-4D9A-847B-86D433E17033}"/>
              </a:ext>
            </a:extLst>
          </p:cNvPr>
          <p:cNvSpPr txBox="1"/>
          <p:nvPr/>
        </p:nvSpPr>
        <p:spPr>
          <a:xfrm>
            <a:off x="1690177" y="19371"/>
            <a:ext cx="10162704" cy="461665"/>
          </a:xfrm>
          <a:prstGeom prst="rect">
            <a:avLst/>
          </a:prstGeom>
          <a:noFill/>
        </p:spPr>
        <p:txBody>
          <a:bodyPr wrap="square" rtlCol="0">
            <a:spAutoFit/>
          </a:bodyPr>
          <a:lstStyle/>
          <a:p>
            <a:pPr algn="ctr"/>
            <a:r>
              <a:rPr lang="en-US" altLang="zh-TW" sz="2400" b="1" dirty="0">
                <a:latin typeface="Arial" panose="020B0604020202020204" pitchFamily="34" charset="0"/>
                <a:cs typeface="Arial" panose="020B0604020202020204" pitchFamily="34" charset="0"/>
              </a:rPr>
              <a:t>Cytoplasmic METTL3 plays a role in</a:t>
            </a:r>
            <a:r>
              <a:rPr lang="zh-TW" altLang="en-US" sz="2400" b="1" dirty="0">
                <a:latin typeface="Arial" panose="020B0604020202020204" pitchFamily="34" charset="0"/>
                <a:cs typeface="Arial" panose="020B0604020202020204" pitchFamily="34" charset="0"/>
              </a:rPr>
              <a:t> </a:t>
            </a:r>
            <a:r>
              <a:rPr lang="en-US" altLang="zh-TW" sz="2400" b="1" dirty="0">
                <a:latin typeface="Arial" panose="020B0604020202020204" pitchFamily="34" charset="0"/>
                <a:cs typeface="Arial" panose="020B0604020202020204" pitchFamily="34" charset="0"/>
              </a:rPr>
              <a:t>translation initiation</a:t>
            </a:r>
            <a:endParaRPr lang="zh-TW" altLang="en-US" sz="2400" b="1" dirty="0">
              <a:latin typeface="Arial" panose="020B0604020202020204" pitchFamily="34" charset="0"/>
              <a:cs typeface="Arial" panose="020B0604020202020204" pitchFamily="34" charset="0"/>
            </a:endParaRPr>
          </a:p>
        </p:txBody>
      </p:sp>
      <p:sp>
        <p:nvSpPr>
          <p:cNvPr id="3" name="文字方塊 2">
            <a:extLst>
              <a:ext uri="{FF2B5EF4-FFF2-40B4-BE49-F238E27FC236}">
                <a16:creationId xmlns:a16="http://schemas.microsoft.com/office/drawing/2014/main" id="{9FE7E068-CB96-4936-A758-36C67825CA8C}"/>
              </a:ext>
            </a:extLst>
          </p:cNvPr>
          <p:cNvSpPr txBox="1"/>
          <p:nvPr/>
        </p:nvSpPr>
        <p:spPr>
          <a:xfrm>
            <a:off x="973123" y="750803"/>
            <a:ext cx="3001784" cy="369332"/>
          </a:xfrm>
          <a:prstGeom prst="rect">
            <a:avLst/>
          </a:prstGeom>
          <a:noFill/>
        </p:spPr>
        <p:txBody>
          <a:bodyPr wrap="none" rtlCol="0">
            <a:spAutoFit/>
          </a:bodyPr>
          <a:lstStyle/>
          <a:p>
            <a:r>
              <a:rPr lang="en-US" altLang="zh-TW" dirty="0" err="1"/>
              <a:t>CoIP</a:t>
            </a:r>
            <a:r>
              <a:rPr lang="en-US" altLang="zh-TW" dirty="0"/>
              <a:t> </a:t>
            </a:r>
            <a:r>
              <a:rPr lang="zh-TW" altLang="en-US" dirty="0"/>
              <a:t>→</a:t>
            </a:r>
            <a:r>
              <a:rPr lang="en-US" altLang="zh-TW" dirty="0"/>
              <a:t> Mass spectrometry</a:t>
            </a:r>
            <a:endParaRPr lang="zh-TW" altLang="en-US" dirty="0"/>
          </a:p>
        </p:txBody>
      </p:sp>
      <p:sp>
        <p:nvSpPr>
          <p:cNvPr id="11" name="矩形 10">
            <a:extLst>
              <a:ext uri="{FF2B5EF4-FFF2-40B4-BE49-F238E27FC236}">
                <a16:creationId xmlns:a16="http://schemas.microsoft.com/office/drawing/2014/main" id="{D35A3064-6339-4F7B-AE98-7F7EC4F4882B}"/>
              </a:ext>
            </a:extLst>
          </p:cNvPr>
          <p:cNvSpPr/>
          <p:nvPr/>
        </p:nvSpPr>
        <p:spPr>
          <a:xfrm>
            <a:off x="7139032" y="3741492"/>
            <a:ext cx="1635852" cy="192946"/>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318882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18</a:t>
            </a:fld>
            <a:endParaRPr lang="zh-TW" altLang="en-US"/>
          </a:p>
        </p:txBody>
      </p:sp>
      <p:grpSp>
        <p:nvGrpSpPr>
          <p:cNvPr id="12" name="群組 11">
            <a:extLst>
              <a:ext uri="{FF2B5EF4-FFF2-40B4-BE49-F238E27FC236}">
                <a16:creationId xmlns:a16="http://schemas.microsoft.com/office/drawing/2014/main" id="{0C81CD4C-7C1D-4E37-BF8B-F080683F5BB7}"/>
              </a:ext>
            </a:extLst>
          </p:cNvPr>
          <p:cNvGrpSpPr/>
          <p:nvPr/>
        </p:nvGrpSpPr>
        <p:grpSpPr>
          <a:xfrm>
            <a:off x="0" y="0"/>
            <a:ext cx="1440000" cy="540000"/>
            <a:chOff x="1486249" y="1822052"/>
            <a:chExt cx="1794295" cy="511612"/>
          </a:xfrm>
        </p:grpSpPr>
        <p:sp>
          <p:nvSpPr>
            <p:cNvPr id="13" name="矩形 12">
              <a:extLst>
                <a:ext uri="{FF2B5EF4-FFF2-40B4-BE49-F238E27FC236}">
                  <a16:creationId xmlns:a16="http://schemas.microsoft.com/office/drawing/2014/main" id="{95475B99-5DCD-4412-8EC1-40148FF18EFC}"/>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4" name="矩形 13">
              <a:extLst>
                <a:ext uri="{FF2B5EF4-FFF2-40B4-BE49-F238E27FC236}">
                  <a16:creationId xmlns:a16="http://schemas.microsoft.com/office/drawing/2014/main" id="{0897051A-843A-4F39-828B-7E595CB2A3E5}"/>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pic>
        <p:nvPicPr>
          <p:cNvPr id="2" name="圖片 1">
            <a:extLst>
              <a:ext uri="{FF2B5EF4-FFF2-40B4-BE49-F238E27FC236}">
                <a16:creationId xmlns:a16="http://schemas.microsoft.com/office/drawing/2014/main" id="{8B267C9D-9EA5-4046-97FF-41CFA0097C70}"/>
              </a:ext>
            </a:extLst>
          </p:cNvPr>
          <p:cNvPicPr>
            <a:picLocks noChangeAspect="1"/>
          </p:cNvPicPr>
          <p:nvPr/>
        </p:nvPicPr>
        <p:blipFill>
          <a:blip r:embed="rId3"/>
          <a:stretch>
            <a:fillRect/>
          </a:stretch>
        </p:blipFill>
        <p:spPr>
          <a:xfrm>
            <a:off x="265593" y="1322459"/>
            <a:ext cx="2471872" cy="1999969"/>
          </a:xfrm>
          <a:prstGeom prst="rect">
            <a:avLst/>
          </a:prstGeom>
        </p:spPr>
      </p:pic>
      <p:pic>
        <p:nvPicPr>
          <p:cNvPr id="4" name="圖片 3">
            <a:extLst>
              <a:ext uri="{FF2B5EF4-FFF2-40B4-BE49-F238E27FC236}">
                <a16:creationId xmlns:a16="http://schemas.microsoft.com/office/drawing/2014/main" id="{7E4E5F7A-3D7B-4F7A-9222-56749DF30143}"/>
              </a:ext>
            </a:extLst>
          </p:cNvPr>
          <p:cNvPicPr>
            <a:picLocks noChangeAspect="1"/>
          </p:cNvPicPr>
          <p:nvPr/>
        </p:nvPicPr>
        <p:blipFill>
          <a:blip r:embed="rId4"/>
          <a:stretch>
            <a:fillRect/>
          </a:stretch>
        </p:blipFill>
        <p:spPr>
          <a:xfrm>
            <a:off x="62412" y="3817265"/>
            <a:ext cx="3754818" cy="1999970"/>
          </a:xfrm>
          <a:prstGeom prst="rect">
            <a:avLst/>
          </a:prstGeom>
        </p:spPr>
      </p:pic>
      <p:pic>
        <p:nvPicPr>
          <p:cNvPr id="5" name="圖片 4">
            <a:extLst>
              <a:ext uri="{FF2B5EF4-FFF2-40B4-BE49-F238E27FC236}">
                <a16:creationId xmlns:a16="http://schemas.microsoft.com/office/drawing/2014/main" id="{0F012A6A-4698-4F86-9B9E-F32C74DEB110}"/>
              </a:ext>
            </a:extLst>
          </p:cNvPr>
          <p:cNvPicPr>
            <a:picLocks noChangeAspect="1"/>
          </p:cNvPicPr>
          <p:nvPr/>
        </p:nvPicPr>
        <p:blipFill>
          <a:blip r:embed="rId5"/>
          <a:stretch>
            <a:fillRect/>
          </a:stretch>
        </p:blipFill>
        <p:spPr>
          <a:xfrm>
            <a:off x="3922257" y="3597683"/>
            <a:ext cx="2173743" cy="2141299"/>
          </a:xfrm>
          <a:prstGeom prst="rect">
            <a:avLst/>
          </a:prstGeom>
        </p:spPr>
      </p:pic>
      <p:pic>
        <p:nvPicPr>
          <p:cNvPr id="6" name="圖片 5">
            <a:extLst>
              <a:ext uri="{FF2B5EF4-FFF2-40B4-BE49-F238E27FC236}">
                <a16:creationId xmlns:a16="http://schemas.microsoft.com/office/drawing/2014/main" id="{15F4AA2D-9977-478E-99E8-8400AF15F4EA}"/>
              </a:ext>
            </a:extLst>
          </p:cNvPr>
          <p:cNvPicPr>
            <a:picLocks noChangeAspect="1"/>
          </p:cNvPicPr>
          <p:nvPr/>
        </p:nvPicPr>
        <p:blipFill>
          <a:blip r:embed="rId6"/>
          <a:stretch>
            <a:fillRect/>
          </a:stretch>
        </p:blipFill>
        <p:spPr>
          <a:xfrm>
            <a:off x="6127634" y="908455"/>
            <a:ext cx="5959773" cy="5485447"/>
          </a:xfrm>
          <a:prstGeom prst="rect">
            <a:avLst/>
          </a:prstGeom>
        </p:spPr>
      </p:pic>
      <p:pic>
        <p:nvPicPr>
          <p:cNvPr id="8" name="圖片 7">
            <a:extLst>
              <a:ext uri="{FF2B5EF4-FFF2-40B4-BE49-F238E27FC236}">
                <a16:creationId xmlns:a16="http://schemas.microsoft.com/office/drawing/2014/main" id="{C2858A24-D4C9-47F4-9CF0-2032D549727C}"/>
              </a:ext>
            </a:extLst>
          </p:cNvPr>
          <p:cNvPicPr>
            <a:picLocks noChangeAspect="1"/>
          </p:cNvPicPr>
          <p:nvPr/>
        </p:nvPicPr>
        <p:blipFill>
          <a:blip r:embed="rId7"/>
          <a:stretch>
            <a:fillRect/>
          </a:stretch>
        </p:blipFill>
        <p:spPr>
          <a:xfrm>
            <a:off x="2969148" y="1114285"/>
            <a:ext cx="2926803" cy="2208143"/>
          </a:xfrm>
          <a:prstGeom prst="rect">
            <a:avLst/>
          </a:prstGeom>
        </p:spPr>
      </p:pic>
      <p:sp>
        <p:nvSpPr>
          <p:cNvPr id="15" name="文字方塊 14">
            <a:extLst>
              <a:ext uri="{FF2B5EF4-FFF2-40B4-BE49-F238E27FC236}">
                <a16:creationId xmlns:a16="http://schemas.microsoft.com/office/drawing/2014/main" id="{3C6F8D05-58F6-4C19-8B51-436B3F980981}"/>
              </a:ext>
            </a:extLst>
          </p:cNvPr>
          <p:cNvSpPr txBox="1"/>
          <p:nvPr/>
        </p:nvSpPr>
        <p:spPr>
          <a:xfrm>
            <a:off x="1375795" y="19371"/>
            <a:ext cx="10883316" cy="461665"/>
          </a:xfrm>
          <a:prstGeom prst="rect">
            <a:avLst/>
          </a:prstGeom>
          <a:noFill/>
        </p:spPr>
        <p:txBody>
          <a:bodyPr wrap="square" rtlCol="0">
            <a:spAutoFit/>
          </a:bodyPr>
          <a:lstStyle/>
          <a:p>
            <a:pPr algn="ctr"/>
            <a:r>
              <a:rPr lang="en-US" altLang="zh-TW" sz="2400" b="1" dirty="0">
                <a:latin typeface="Arial" panose="020B0604020202020204" pitchFamily="34" charset="0"/>
                <a:cs typeface="Arial" panose="020B0604020202020204" pitchFamily="34" charset="0"/>
              </a:rPr>
              <a:t>METTL3 regulated the translation of transcripts without m</a:t>
            </a:r>
            <a:r>
              <a:rPr lang="en-US" altLang="zh-TW" sz="2400" b="1" baseline="30000" dirty="0">
                <a:latin typeface="Arial" panose="020B0604020202020204" pitchFamily="34" charset="0"/>
                <a:cs typeface="Arial" panose="020B0604020202020204" pitchFamily="34" charset="0"/>
              </a:rPr>
              <a:t>6</a:t>
            </a:r>
            <a:r>
              <a:rPr lang="en-US" altLang="zh-TW" sz="2400" b="1" dirty="0">
                <a:latin typeface="Arial" panose="020B0604020202020204" pitchFamily="34" charset="0"/>
                <a:cs typeface="Arial" panose="020B0604020202020204" pitchFamily="34" charset="0"/>
              </a:rPr>
              <a:t>A modification</a:t>
            </a:r>
            <a:endParaRPr lang="zh-TW" altLang="en-US" sz="2400" b="1" dirty="0">
              <a:latin typeface="Arial" panose="020B0604020202020204" pitchFamily="34" charset="0"/>
              <a:cs typeface="Arial" panose="020B0604020202020204" pitchFamily="34" charset="0"/>
            </a:endParaRPr>
          </a:p>
        </p:txBody>
      </p:sp>
      <p:sp>
        <p:nvSpPr>
          <p:cNvPr id="9" name="矩形 8">
            <a:extLst>
              <a:ext uri="{FF2B5EF4-FFF2-40B4-BE49-F238E27FC236}">
                <a16:creationId xmlns:a16="http://schemas.microsoft.com/office/drawing/2014/main" id="{16687D1A-8CAA-479B-9237-49A900C95B49}"/>
              </a:ext>
            </a:extLst>
          </p:cNvPr>
          <p:cNvSpPr/>
          <p:nvPr/>
        </p:nvSpPr>
        <p:spPr>
          <a:xfrm>
            <a:off x="0" y="6509449"/>
            <a:ext cx="2574230" cy="338554"/>
          </a:xfrm>
          <a:prstGeom prst="rect">
            <a:avLst/>
          </a:prstGeom>
        </p:spPr>
        <p:txBody>
          <a:bodyPr wrap="none">
            <a:spAutoFit/>
          </a:bodyPr>
          <a:lstStyle/>
          <a:p>
            <a:pPr algn="ctr"/>
            <a:r>
              <a:rPr lang="en-US" altLang="zh-TW" sz="1600" dirty="0">
                <a:latin typeface="Arial" panose="020B0604020202020204" pitchFamily="34" charset="0"/>
                <a:cs typeface="Arial" panose="020B0604020202020204" pitchFamily="34" charset="0"/>
              </a:rPr>
              <a:t>TE: translational efficiency</a:t>
            </a:r>
            <a:endParaRPr lang="zh-TW" altLang="en-US" sz="1600" dirty="0">
              <a:latin typeface="Arial" panose="020B0604020202020204" pitchFamily="34" charset="0"/>
              <a:cs typeface="Arial" panose="020B0604020202020204" pitchFamily="34" charset="0"/>
            </a:endParaRPr>
          </a:p>
        </p:txBody>
      </p:sp>
      <p:pic>
        <p:nvPicPr>
          <p:cNvPr id="3" name="圖片 2">
            <a:extLst>
              <a:ext uri="{FF2B5EF4-FFF2-40B4-BE49-F238E27FC236}">
                <a16:creationId xmlns:a16="http://schemas.microsoft.com/office/drawing/2014/main" id="{D8FB34E9-00F1-46BC-802B-D51BCD6333CF}"/>
              </a:ext>
            </a:extLst>
          </p:cNvPr>
          <p:cNvPicPr>
            <a:picLocks noChangeAspect="1"/>
          </p:cNvPicPr>
          <p:nvPr/>
        </p:nvPicPr>
        <p:blipFill>
          <a:blip r:embed="rId8"/>
          <a:stretch>
            <a:fillRect/>
          </a:stretch>
        </p:blipFill>
        <p:spPr>
          <a:xfrm>
            <a:off x="3087352" y="5907649"/>
            <a:ext cx="2016310" cy="808846"/>
          </a:xfrm>
          <a:prstGeom prst="rect">
            <a:avLst/>
          </a:prstGeom>
        </p:spPr>
      </p:pic>
    </p:spTree>
    <p:extLst>
      <p:ext uri="{BB962C8B-B14F-4D97-AF65-F5344CB8AC3E}">
        <p14:creationId xmlns:p14="http://schemas.microsoft.com/office/powerpoint/2010/main" val="9526565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19</a:t>
            </a:fld>
            <a:endParaRPr lang="zh-TW" altLang="en-US"/>
          </a:p>
        </p:txBody>
      </p:sp>
      <p:grpSp>
        <p:nvGrpSpPr>
          <p:cNvPr id="12" name="群組 11">
            <a:extLst>
              <a:ext uri="{FF2B5EF4-FFF2-40B4-BE49-F238E27FC236}">
                <a16:creationId xmlns:a16="http://schemas.microsoft.com/office/drawing/2014/main" id="{0C81CD4C-7C1D-4E37-BF8B-F080683F5BB7}"/>
              </a:ext>
            </a:extLst>
          </p:cNvPr>
          <p:cNvGrpSpPr/>
          <p:nvPr/>
        </p:nvGrpSpPr>
        <p:grpSpPr>
          <a:xfrm>
            <a:off x="0" y="0"/>
            <a:ext cx="1440000" cy="540000"/>
            <a:chOff x="1486249" y="1822052"/>
            <a:chExt cx="1794295" cy="511612"/>
          </a:xfrm>
        </p:grpSpPr>
        <p:sp>
          <p:nvSpPr>
            <p:cNvPr id="13" name="矩形 12">
              <a:extLst>
                <a:ext uri="{FF2B5EF4-FFF2-40B4-BE49-F238E27FC236}">
                  <a16:creationId xmlns:a16="http://schemas.microsoft.com/office/drawing/2014/main" id="{95475B99-5DCD-4412-8EC1-40148FF18EFC}"/>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4" name="矩形 13">
              <a:extLst>
                <a:ext uri="{FF2B5EF4-FFF2-40B4-BE49-F238E27FC236}">
                  <a16:creationId xmlns:a16="http://schemas.microsoft.com/office/drawing/2014/main" id="{0897051A-843A-4F39-828B-7E595CB2A3E5}"/>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pic>
        <p:nvPicPr>
          <p:cNvPr id="2" name="圖片 1">
            <a:extLst>
              <a:ext uri="{FF2B5EF4-FFF2-40B4-BE49-F238E27FC236}">
                <a16:creationId xmlns:a16="http://schemas.microsoft.com/office/drawing/2014/main" id="{7DAFF476-4219-4ABF-BCD7-D3759A2ED42B}"/>
              </a:ext>
            </a:extLst>
          </p:cNvPr>
          <p:cNvPicPr>
            <a:picLocks noChangeAspect="1"/>
          </p:cNvPicPr>
          <p:nvPr/>
        </p:nvPicPr>
        <p:blipFill>
          <a:blip r:embed="rId3"/>
          <a:stretch>
            <a:fillRect/>
          </a:stretch>
        </p:blipFill>
        <p:spPr>
          <a:xfrm>
            <a:off x="112388" y="1750075"/>
            <a:ext cx="6665442" cy="3740625"/>
          </a:xfrm>
          <a:prstGeom prst="rect">
            <a:avLst/>
          </a:prstGeom>
        </p:spPr>
      </p:pic>
      <p:pic>
        <p:nvPicPr>
          <p:cNvPr id="3" name="圖片 2">
            <a:extLst>
              <a:ext uri="{FF2B5EF4-FFF2-40B4-BE49-F238E27FC236}">
                <a16:creationId xmlns:a16="http://schemas.microsoft.com/office/drawing/2014/main" id="{9AC72FA7-288F-42BB-A893-2D1C71CA048B}"/>
              </a:ext>
            </a:extLst>
          </p:cNvPr>
          <p:cNvPicPr>
            <a:picLocks noChangeAspect="1"/>
          </p:cNvPicPr>
          <p:nvPr/>
        </p:nvPicPr>
        <p:blipFill>
          <a:blip r:embed="rId4"/>
          <a:stretch>
            <a:fillRect/>
          </a:stretch>
        </p:blipFill>
        <p:spPr>
          <a:xfrm>
            <a:off x="6777830" y="1210079"/>
            <a:ext cx="5301782" cy="5014252"/>
          </a:xfrm>
          <a:prstGeom prst="rect">
            <a:avLst/>
          </a:prstGeom>
        </p:spPr>
      </p:pic>
      <p:sp>
        <p:nvSpPr>
          <p:cNvPr id="4" name="矩形 3">
            <a:extLst>
              <a:ext uri="{FF2B5EF4-FFF2-40B4-BE49-F238E27FC236}">
                <a16:creationId xmlns:a16="http://schemas.microsoft.com/office/drawing/2014/main" id="{8F56D46A-23D3-47BD-BC57-8875F166C7C6}"/>
              </a:ext>
            </a:extLst>
          </p:cNvPr>
          <p:cNvSpPr/>
          <p:nvPr/>
        </p:nvSpPr>
        <p:spPr>
          <a:xfrm>
            <a:off x="6929306" y="5788404"/>
            <a:ext cx="1082180" cy="626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
        <p:nvSpPr>
          <p:cNvPr id="9" name="文字方塊 8">
            <a:extLst>
              <a:ext uri="{FF2B5EF4-FFF2-40B4-BE49-F238E27FC236}">
                <a16:creationId xmlns:a16="http://schemas.microsoft.com/office/drawing/2014/main" id="{8F0CBB19-3090-4C82-843B-256639EAB2A5}"/>
              </a:ext>
            </a:extLst>
          </p:cNvPr>
          <p:cNvSpPr txBox="1"/>
          <p:nvPr/>
        </p:nvSpPr>
        <p:spPr>
          <a:xfrm>
            <a:off x="1375795" y="19371"/>
            <a:ext cx="10883316" cy="461665"/>
          </a:xfrm>
          <a:prstGeom prst="rect">
            <a:avLst/>
          </a:prstGeom>
          <a:noFill/>
        </p:spPr>
        <p:txBody>
          <a:bodyPr wrap="square" rtlCol="0">
            <a:spAutoFit/>
          </a:bodyPr>
          <a:lstStyle/>
          <a:p>
            <a:pPr algn="ctr"/>
            <a:r>
              <a:rPr lang="en-US" altLang="zh-TW" sz="2400" b="1" dirty="0">
                <a:latin typeface="Arial" panose="020B0604020202020204" pitchFamily="34" charset="0"/>
                <a:cs typeface="Arial" panose="020B0604020202020204" pitchFamily="34" charset="0"/>
              </a:rPr>
              <a:t>METTL3 regulated the translation of transcripts without m6A modification</a:t>
            </a:r>
            <a:endParaRPr lang="zh-TW" altLang="en-US" sz="2400" b="1" dirty="0">
              <a:latin typeface="Arial" panose="020B0604020202020204" pitchFamily="34" charset="0"/>
              <a:cs typeface="Arial" panose="020B0604020202020204" pitchFamily="34" charset="0"/>
            </a:endParaRPr>
          </a:p>
        </p:txBody>
      </p:sp>
      <p:sp>
        <p:nvSpPr>
          <p:cNvPr id="11" name="矩形 10">
            <a:extLst>
              <a:ext uri="{FF2B5EF4-FFF2-40B4-BE49-F238E27FC236}">
                <a16:creationId xmlns:a16="http://schemas.microsoft.com/office/drawing/2014/main" id="{DF1814FF-119D-4EE3-8C32-936AE4312471}"/>
              </a:ext>
            </a:extLst>
          </p:cNvPr>
          <p:cNvSpPr/>
          <p:nvPr/>
        </p:nvSpPr>
        <p:spPr>
          <a:xfrm>
            <a:off x="8640661" y="3758270"/>
            <a:ext cx="1635852" cy="192946"/>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
        <p:nvSpPr>
          <p:cNvPr id="15" name="矩形 14">
            <a:extLst>
              <a:ext uri="{FF2B5EF4-FFF2-40B4-BE49-F238E27FC236}">
                <a16:creationId xmlns:a16="http://schemas.microsoft.com/office/drawing/2014/main" id="{52ED07F7-1143-4128-9833-8532BE1B3E0A}"/>
              </a:ext>
            </a:extLst>
          </p:cNvPr>
          <p:cNvSpPr/>
          <p:nvPr/>
        </p:nvSpPr>
        <p:spPr>
          <a:xfrm>
            <a:off x="8137321" y="3498165"/>
            <a:ext cx="2139191" cy="192946"/>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
        <p:nvSpPr>
          <p:cNvPr id="16" name="矩形 15">
            <a:extLst>
              <a:ext uri="{FF2B5EF4-FFF2-40B4-BE49-F238E27FC236}">
                <a16:creationId xmlns:a16="http://schemas.microsoft.com/office/drawing/2014/main" id="{11433B60-E4AD-44C3-82E1-3281A6FBEBCB}"/>
              </a:ext>
            </a:extLst>
          </p:cNvPr>
          <p:cNvSpPr/>
          <p:nvPr/>
        </p:nvSpPr>
        <p:spPr>
          <a:xfrm>
            <a:off x="8674217" y="5360567"/>
            <a:ext cx="1635852" cy="192946"/>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510528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FCA1492E-7B81-4EAF-9BDE-F0ED3B5449CE}"/>
              </a:ext>
            </a:extLst>
          </p:cNvPr>
          <p:cNvSpPr>
            <a:spLocks noGrp="1"/>
          </p:cNvSpPr>
          <p:nvPr>
            <p:ph type="sldNum" sz="quarter" idx="12"/>
          </p:nvPr>
        </p:nvSpPr>
        <p:spPr>
          <a:xfrm>
            <a:off x="9443207" y="6492875"/>
            <a:ext cx="2743200" cy="365125"/>
          </a:xfrm>
        </p:spPr>
        <p:txBody>
          <a:bodyPr/>
          <a:lstStyle/>
          <a:p>
            <a:fld id="{0C4D0668-C53B-4A51-870C-8A290EF953AE}" type="slidenum">
              <a:rPr lang="zh-TW" altLang="en-US" smtClean="0"/>
              <a:t>2</a:t>
            </a:fld>
            <a:endParaRPr lang="zh-TW" altLang="en-US"/>
          </a:p>
        </p:txBody>
      </p:sp>
      <p:pic>
        <p:nvPicPr>
          <p:cNvPr id="11" name="Picture 2" descr="Ijms 19 01310 g001">
            <a:extLst>
              <a:ext uri="{FF2B5EF4-FFF2-40B4-BE49-F238E27FC236}">
                <a16:creationId xmlns:a16="http://schemas.microsoft.com/office/drawing/2014/main" id="{6BCD6B13-349A-438C-8993-A6AF0679E8E6}"/>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239638" y="820095"/>
            <a:ext cx="7766840" cy="5730128"/>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a:extLst>
              <a:ext uri="{FF2B5EF4-FFF2-40B4-BE49-F238E27FC236}">
                <a16:creationId xmlns:a16="http://schemas.microsoft.com/office/drawing/2014/main" id="{623EB510-3A41-45CA-94E0-B0FF3F2D0F79}"/>
              </a:ext>
            </a:extLst>
          </p:cNvPr>
          <p:cNvSpPr/>
          <p:nvPr/>
        </p:nvSpPr>
        <p:spPr>
          <a:xfrm>
            <a:off x="5593" y="6550223"/>
            <a:ext cx="3166232" cy="307777"/>
          </a:xfrm>
          <a:prstGeom prst="rect">
            <a:avLst/>
          </a:prstGeom>
        </p:spPr>
        <p:txBody>
          <a:bodyPr wrap="square">
            <a:spAutoFit/>
          </a:bodyPr>
          <a:lstStyle/>
          <a:p>
            <a:r>
              <a:rPr kumimoji="1" lang="en-US" altLang="zh-TW" sz="1400" i="1" dirty="0">
                <a:solidFill>
                  <a:schemeClr val="tx1">
                    <a:lumMod val="50000"/>
                    <a:lumOff val="50000"/>
                  </a:schemeClr>
                </a:solidFill>
                <a:latin typeface="Arial" panose="020B0604020202020204" pitchFamily="34" charset="0"/>
                <a:cs typeface="Arial" panose="020B0604020202020204" pitchFamily="34" charset="0"/>
              </a:rPr>
              <a:t>Chan JJ, et al. Int J Mol Sci, 2018</a:t>
            </a:r>
          </a:p>
        </p:txBody>
      </p:sp>
      <p:sp>
        <p:nvSpPr>
          <p:cNvPr id="14" name="矩形 13">
            <a:extLst>
              <a:ext uri="{FF2B5EF4-FFF2-40B4-BE49-F238E27FC236}">
                <a16:creationId xmlns:a16="http://schemas.microsoft.com/office/drawing/2014/main" id="{4A97D989-ADDD-4393-BDB2-342B1E148512}"/>
              </a:ext>
            </a:extLst>
          </p:cNvPr>
          <p:cNvSpPr/>
          <p:nvPr/>
        </p:nvSpPr>
        <p:spPr>
          <a:xfrm>
            <a:off x="1715724" y="25169"/>
            <a:ext cx="8760552" cy="461665"/>
          </a:xfrm>
          <a:prstGeom prst="rect">
            <a:avLst/>
          </a:prstGeom>
        </p:spPr>
        <p:txBody>
          <a:bodyPr wrap="square">
            <a:spAutoFit/>
          </a:bodyPr>
          <a:lstStyle/>
          <a:p>
            <a:pPr algn="ctr"/>
            <a:r>
              <a:rPr lang="en-US" altLang="zh-TW" sz="2400" b="1" dirty="0">
                <a:latin typeface="Arial" panose="020B0604020202020204" pitchFamily="34" charset="0"/>
                <a:cs typeface="Arial" panose="020B0604020202020204" pitchFamily="34" charset="0"/>
              </a:rPr>
              <a:t>RNA</a:t>
            </a:r>
            <a:r>
              <a:rPr lang="zh-TW" altLang="en-US" sz="2400" b="1" dirty="0">
                <a:latin typeface="Arial" panose="020B0604020202020204" pitchFamily="34" charset="0"/>
                <a:cs typeface="Arial" panose="020B0604020202020204" pitchFamily="34" charset="0"/>
              </a:rPr>
              <a:t> </a:t>
            </a:r>
            <a:r>
              <a:rPr lang="en-US" altLang="zh-TW" sz="2400" b="1" dirty="0">
                <a:latin typeface="Arial" panose="020B0604020202020204" pitchFamily="34" charset="0"/>
                <a:cs typeface="Arial" panose="020B0604020202020204" pitchFamily="34" charset="0"/>
              </a:rPr>
              <a:t>categories</a:t>
            </a:r>
            <a:endParaRPr lang="zh-TW" altLang="en-US" sz="2400" b="1" dirty="0">
              <a:latin typeface="Arial" panose="020B0604020202020204" pitchFamily="34" charset="0"/>
              <a:cs typeface="Arial" panose="020B0604020202020204" pitchFamily="34" charset="0"/>
            </a:endParaRPr>
          </a:p>
        </p:txBody>
      </p:sp>
      <p:grpSp>
        <p:nvGrpSpPr>
          <p:cNvPr id="15" name="群組 14">
            <a:extLst>
              <a:ext uri="{FF2B5EF4-FFF2-40B4-BE49-F238E27FC236}">
                <a16:creationId xmlns:a16="http://schemas.microsoft.com/office/drawing/2014/main" id="{29766BA0-9582-41BB-93B1-52E0E5DEBBE4}"/>
              </a:ext>
            </a:extLst>
          </p:cNvPr>
          <p:cNvGrpSpPr/>
          <p:nvPr/>
        </p:nvGrpSpPr>
        <p:grpSpPr>
          <a:xfrm>
            <a:off x="0" y="0"/>
            <a:ext cx="1800000" cy="540000"/>
            <a:chOff x="-1" y="0"/>
            <a:chExt cx="1794295" cy="511612"/>
          </a:xfrm>
        </p:grpSpPr>
        <p:sp>
          <p:nvSpPr>
            <p:cNvPr id="16" name="矩形 15">
              <a:extLst>
                <a:ext uri="{FF2B5EF4-FFF2-40B4-BE49-F238E27FC236}">
                  <a16:creationId xmlns:a16="http://schemas.microsoft.com/office/drawing/2014/main" id="{43D101AC-10BE-4A29-BADA-AD6A124317CB}"/>
                </a:ext>
              </a:extLst>
            </p:cNvPr>
            <p:cNvSpPr/>
            <p:nvPr/>
          </p:nvSpPr>
          <p:spPr>
            <a:xfrm>
              <a:off x="0" y="0"/>
              <a:ext cx="1794294" cy="419934"/>
            </a:xfrm>
            <a:prstGeom prst="rect">
              <a:avLst/>
            </a:prstGeom>
            <a:solidFill>
              <a:srgbClr val="EFC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rgbClr val="957E80"/>
                  </a:solidFill>
                  <a:latin typeface="Arial" panose="020B0604020202020204" pitchFamily="34" charset="0"/>
                  <a:cs typeface="Arial" panose="020B0604020202020204" pitchFamily="34" charset="0"/>
                </a:rPr>
                <a:t>Introduction</a:t>
              </a:r>
              <a:endParaRPr lang="zh-TW" altLang="en-US" sz="2000" b="1" dirty="0">
                <a:solidFill>
                  <a:srgbClr val="957E80"/>
                </a:solidFill>
                <a:latin typeface="Arial" panose="020B0604020202020204" pitchFamily="34" charset="0"/>
                <a:cs typeface="Arial" panose="020B0604020202020204" pitchFamily="34" charset="0"/>
              </a:endParaRPr>
            </a:p>
          </p:txBody>
        </p:sp>
        <p:sp>
          <p:nvSpPr>
            <p:cNvPr id="17" name="矩形 16">
              <a:extLst>
                <a:ext uri="{FF2B5EF4-FFF2-40B4-BE49-F238E27FC236}">
                  <a16:creationId xmlns:a16="http://schemas.microsoft.com/office/drawing/2014/main" id="{87A7CC40-BE5E-48AC-9308-C4D440A9FEDB}"/>
                </a:ext>
              </a:extLst>
            </p:cNvPr>
            <p:cNvSpPr/>
            <p:nvPr/>
          </p:nvSpPr>
          <p:spPr>
            <a:xfrm>
              <a:off x="-1" y="419934"/>
              <a:ext cx="1794293" cy="91678"/>
            </a:xfrm>
            <a:prstGeom prst="rect">
              <a:avLst/>
            </a:prstGeom>
            <a:solidFill>
              <a:srgbClr val="F5E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201863152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20</a:t>
            </a:fld>
            <a:endParaRPr lang="zh-TW" altLang="en-US"/>
          </a:p>
        </p:txBody>
      </p:sp>
      <p:grpSp>
        <p:nvGrpSpPr>
          <p:cNvPr id="12" name="群組 11">
            <a:extLst>
              <a:ext uri="{FF2B5EF4-FFF2-40B4-BE49-F238E27FC236}">
                <a16:creationId xmlns:a16="http://schemas.microsoft.com/office/drawing/2014/main" id="{0C81CD4C-7C1D-4E37-BF8B-F080683F5BB7}"/>
              </a:ext>
            </a:extLst>
          </p:cNvPr>
          <p:cNvGrpSpPr/>
          <p:nvPr/>
        </p:nvGrpSpPr>
        <p:grpSpPr>
          <a:xfrm>
            <a:off x="0" y="0"/>
            <a:ext cx="1440000" cy="540000"/>
            <a:chOff x="1486249" y="1822052"/>
            <a:chExt cx="1794295" cy="511612"/>
          </a:xfrm>
        </p:grpSpPr>
        <p:sp>
          <p:nvSpPr>
            <p:cNvPr id="13" name="矩形 12">
              <a:extLst>
                <a:ext uri="{FF2B5EF4-FFF2-40B4-BE49-F238E27FC236}">
                  <a16:creationId xmlns:a16="http://schemas.microsoft.com/office/drawing/2014/main" id="{95475B99-5DCD-4412-8EC1-40148FF18EFC}"/>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4" name="矩形 13">
              <a:extLst>
                <a:ext uri="{FF2B5EF4-FFF2-40B4-BE49-F238E27FC236}">
                  <a16:creationId xmlns:a16="http://schemas.microsoft.com/office/drawing/2014/main" id="{0897051A-843A-4F39-828B-7E595CB2A3E5}"/>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pic>
        <p:nvPicPr>
          <p:cNvPr id="2" name="圖片 1">
            <a:extLst>
              <a:ext uri="{FF2B5EF4-FFF2-40B4-BE49-F238E27FC236}">
                <a16:creationId xmlns:a16="http://schemas.microsoft.com/office/drawing/2014/main" id="{5B8316D3-3E92-4940-B70A-DCE0CAF07FF7}"/>
              </a:ext>
            </a:extLst>
          </p:cNvPr>
          <p:cNvPicPr>
            <a:picLocks noChangeAspect="1"/>
          </p:cNvPicPr>
          <p:nvPr/>
        </p:nvPicPr>
        <p:blipFill>
          <a:blip r:embed="rId3"/>
          <a:stretch>
            <a:fillRect/>
          </a:stretch>
        </p:blipFill>
        <p:spPr>
          <a:xfrm>
            <a:off x="1523888" y="1001328"/>
            <a:ext cx="3970574" cy="2400635"/>
          </a:xfrm>
          <a:prstGeom prst="rect">
            <a:avLst/>
          </a:prstGeom>
        </p:spPr>
      </p:pic>
      <p:pic>
        <p:nvPicPr>
          <p:cNvPr id="3" name="圖片 2">
            <a:extLst>
              <a:ext uri="{FF2B5EF4-FFF2-40B4-BE49-F238E27FC236}">
                <a16:creationId xmlns:a16="http://schemas.microsoft.com/office/drawing/2014/main" id="{D4647F5F-E9E9-40EB-8A6F-3557D4424D7B}"/>
              </a:ext>
            </a:extLst>
          </p:cNvPr>
          <p:cNvPicPr>
            <a:picLocks noChangeAspect="1"/>
          </p:cNvPicPr>
          <p:nvPr/>
        </p:nvPicPr>
        <p:blipFill>
          <a:blip r:embed="rId4"/>
          <a:stretch>
            <a:fillRect/>
          </a:stretch>
        </p:blipFill>
        <p:spPr>
          <a:xfrm>
            <a:off x="5676550" y="1383264"/>
            <a:ext cx="4286304" cy="2045736"/>
          </a:xfrm>
          <a:prstGeom prst="rect">
            <a:avLst/>
          </a:prstGeom>
        </p:spPr>
      </p:pic>
      <p:pic>
        <p:nvPicPr>
          <p:cNvPr id="4" name="圖片 3">
            <a:extLst>
              <a:ext uri="{FF2B5EF4-FFF2-40B4-BE49-F238E27FC236}">
                <a16:creationId xmlns:a16="http://schemas.microsoft.com/office/drawing/2014/main" id="{E107161F-7C6F-4CC1-8DDA-FE867F6058A7}"/>
              </a:ext>
            </a:extLst>
          </p:cNvPr>
          <p:cNvPicPr>
            <a:picLocks noChangeAspect="1"/>
          </p:cNvPicPr>
          <p:nvPr/>
        </p:nvPicPr>
        <p:blipFill>
          <a:blip r:embed="rId5"/>
          <a:stretch>
            <a:fillRect/>
          </a:stretch>
        </p:blipFill>
        <p:spPr>
          <a:xfrm>
            <a:off x="2713901" y="3685067"/>
            <a:ext cx="2362334" cy="3063875"/>
          </a:xfrm>
          <a:prstGeom prst="rect">
            <a:avLst/>
          </a:prstGeom>
        </p:spPr>
      </p:pic>
      <p:pic>
        <p:nvPicPr>
          <p:cNvPr id="5" name="圖片 4">
            <a:extLst>
              <a:ext uri="{FF2B5EF4-FFF2-40B4-BE49-F238E27FC236}">
                <a16:creationId xmlns:a16="http://schemas.microsoft.com/office/drawing/2014/main" id="{F1E304AB-6E8B-4FD2-9326-01DA87FD2DA3}"/>
              </a:ext>
            </a:extLst>
          </p:cNvPr>
          <p:cNvPicPr>
            <a:picLocks noChangeAspect="1"/>
          </p:cNvPicPr>
          <p:nvPr/>
        </p:nvPicPr>
        <p:blipFill>
          <a:blip r:embed="rId6"/>
          <a:stretch>
            <a:fillRect/>
          </a:stretch>
        </p:blipFill>
        <p:spPr>
          <a:xfrm>
            <a:off x="6229044" y="3685066"/>
            <a:ext cx="2897569" cy="3063876"/>
          </a:xfrm>
          <a:prstGeom prst="rect">
            <a:avLst/>
          </a:prstGeom>
        </p:spPr>
      </p:pic>
      <p:sp>
        <p:nvSpPr>
          <p:cNvPr id="11" name="文字方塊 10">
            <a:extLst>
              <a:ext uri="{FF2B5EF4-FFF2-40B4-BE49-F238E27FC236}">
                <a16:creationId xmlns:a16="http://schemas.microsoft.com/office/drawing/2014/main" id="{84D451FB-9F0F-48E3-BC98-A6011A821DDF}"/>
              </a:ext>
            </a:extLst>
          </p:cNvPr>
          <p:cNvSpPr txBox="1"/>
          <p:nvPr/>
        </p:nvSpPr>
        <p:spPr>
          <a:xfrm>
            <a:off x="1375795" y="19371"/>
            <a:ext cx="10883316" cy="461665"/>
          </a:xfrm>
          <a:prstGeom prst="rect">
            <a:avLst/>
          </a:prstGeom>
          <a:noFill/>
        </p:spPr>
        <p:txBody>
          <a:bodyPr wrap="square" rtlCol="0">
            <a:spAutoFit/>
          </a:bodyPr>
          <a:lstStyle/>
          <a:p>
            <a:pPr algn="ctr"/>
            <a:r>
              <a:rPr lang="en-US" altLang="zh-TW" sz="2400" b="1" dirty="0">
                <a:latin typeface="Arial" panose="020B0604020202020204" pitchFamily="34" charset="0"/>
                <a:cs typeface="Arial" panose="020B0604020202020204" pitchFamily="34" charset="0"/>
              </a:rPr>
              <a:t>METTL3 promotes mRNA translation in an m6Aindependent manner</a:t>
            </a:r>
            <a:endParaRPr lang="zh-TW" alt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905235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21</a:t>
            </a:fld>
            <a:endParaRPr lang="zh-TW" altLang="en-US"/>
          </a:p>
        </p:txBody>
      </p:sp>
      <p:grpSp>
        <p:nvGrpSpPr>
          <p:cNvPr id="12" name="群組 11">
            <a:extLst>
              <a:ext uri="{FF2B5EF4-FFF2-40B4-BE49-F238E27FC236}">
                <a16:creationId xmlns:a16="http://schemas.microsoft.com/office/drawing/2014/main" id="{0C81CD4C-7C1D-4E37-BF8B-F080683F5BB7}"/>
              </a:ext>
            </a:extLst>
          </p:cNvPr>
          <p:cNvGrpSpPr/>
          <p:nvPr/>
        </p:nvGrpSpPr>
        <p:grpSpPr>
          <a:xfrm>
            <a:off x="0" y="0"/>
            <a:ext cx="1440000" cy="540000"/>
            <a:chOff x="1486249" y="1822052"/>
            <a:chExt cx="1794295" cy="511612"/>
          </a:xfrm>
        </p:grpSpPr>
        <p:sp>
          <p:nvSpPr>
            <p:cNvPr id="13" name="矩形 12">
              <a:extLst>
                <a:ext uri="{FF2B5EF4-FFF2-40B4-BE49-F238E27FC236}">
                  <a16:creationId xmlns:a16="http://schemas.microsoft.com/office/drawing/2014/main" id="{95475B99-5DCD-4412-8EC1-40148FF18EFC}"/>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4" name="矩形 13">
              <a:extLst>
                <a:ext uri="{FF2B5EF4-FFF2-40B4-BE49-F238E27FC236}">
                  <a16:creationId xmlns:a16="http://schemas.microsoft.com/office/drawing/2014/main" id="{0897051A-843A-4F39-828B-7E595CB2A3E5}"/>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pic>
        <p:nvPicPr>
          <p:cNvPr id="2" name="圖片 1">
            <a:extLst>
              <a:ext uri="{FF2B5EF4-FFF2-40B4-BE49-F238E27FC236}">
                <a16:creationId xmlns:a16="http://schemas.microsoft.com/office/drawing/2014/main" id="{12AC9C76-7698-431C-B696-A65C78A71A98}"/>
              </a:ext>
            </a:extLst>
          </p:cNvPr>
          <p:cNvPicPr>
            <a:picLocks noChangeAspect="1"/>
          </p:cNvPicPr>
          <p:nvPr/>
        </p:nvPicPr>
        <p:blipFill>
          <a:blip r:embed="rId3"/>
          <a:stretch>
            <a:fillRect/>
          </a:stretch>
        </p:blipFill>
        <p:spPr>
          <a:xfrm>
            <a:off x="422870" y="1333850"/>
            <a:ext cx="2170232" cy="2318068"/>
          </a:xfrm>
          <a:prstGeom prst="rect">
            <a:avLst/>
          </a:prstGeom>
        </p:spPr>
      </p:pic>
      <p:pic>
        <p:nvPicPr>
          <p:cNvPr id="3" name="圖片 2">
            <a:extLst>
              <a:ext uri="{FF2B5EF4-FFF2-40B4-BE49-F238E27FC236}">
                <a16:creationId xmlns:a16="http://schemas.microsoft.com/office/drawing/2014/main" id="{86E9A071-BCCB-4DBB-980F-612B786DDC0D}"/>
              </a:ext>
            </a:extLst>
          </p:cNvPr>
          <p:cNvPicPr>
            <a:picLocks noChangeAspect="1"/>
          </p:cNvPicPr>
          <p:nvPr/>
        </p:nvPicPr>
        <p:blipFill>
          <a:blip r:embed="rId4"/>
          <a:stretch>
            <a:fillRect/>
          </a:stretch>
        </p:blipFill>
        <p:spPr>
          <a:xfrm>
            <a:off x="2742898" y="956345"/>
            <a:ext cx="2855166" cy="2806682"/>
          </a:xfrm>
          <a:prstGeom prst="rect">
            <a:avLst/>
          </a:prstGeom>
        </p:spPr>
      </p:pic>
      <p:pic>
        <p:nvPicPr>
          <p:cNvPr id="4" name="圖片 3">
            <a:extLst>
              <a:ext uri="{FF2B5EF4-FFF2-40B4-BE49-F238E27FC236}">
                <a16:creationId xmlns:a16="http://schemas.microsoft.com/office/drawing/2014/main" id="{57013449-1229-409D-9FE8-FCBF9356E2BD}"/>
              </a:ext>
            </a:extLst>
          </p:cNvPr>
          <p:cNvPicPr>
            <a:picLocks noChangeAspect="1"/>
          </p:cNvPicPr>
          <p:nvPr/>
        </p:nvPicPr>
        <p:blipFill>
          <a:blip r:embed="rId5"/>
          <a:stretch>
            <a:fillRect/>
          </a:stretch>
        </p:blipFill>
        <p:spPr>
          <a:xfrm>
            <a:off x="5747860" y="913617"/>
            <a:ext cx="3198964" cy="2892137"/>
          </a:xfrm>
          <a:prstGeom prst="rect">
            <a:avLst/>
          </a:prstGeom>
        </p:spPr>
      </p:pic>
      <p:pic>
        <p:nvPicPr>
          <p:cNvPr id="5" name="圖片 4">
            <a:extLst>
              <a:ext uri="{FF2B5EF4-FFF2-40B4-BE49-F238E27FC236}">
                <a16:creationId xmlns:a16="http://schemas.microsoft.com/office/drawing/2014/main" id="{EE27DE5F-EA4A-40EA-8750-761854F5F675}"/>
              </a:ext>
            </a:extLst>
          </p:cNvPr>
          <p:cNvPicPr>
            <a:picLocks noChangeAspect="1"/>
          </p:cNvPicPr>
          <p:nvPr/>
        </p:nvPicPr>
        <p:blipFill>
          <a:blip r:embed="rId6"/>
          <a:stretch>
            <a:fillRect/>
          </a:stretch>
        </p:blipFill>
        <p:spPr>
          <a:xfrm>
            <a:off x="8963087" y="956345"/>
            <a:ext cx="3153324" cy="2806682"/>
          </a:xfrm>
          <a:prstGeom prst="rect">
            <a:avLst/>
          </a:prstGeom>
        </p:spPr>
      </p:pic>
      <p:pic>
        <p:nvPicPr>
          <p:cNvPr id="6" name="圖片 5">
            <a:extLst>
              <a:ext uri="{FF2B5EF4-FFF2-40B4-BE49-F238E27FC236}">
                <a16:creationId xmlns:a16="http://schemas.microsoft.com/office/drawing/2014/main" id="{3B74C444-87D1-458A-80F9-F4E2D14B6C4D}"/>
              </a:ext>
            </a:extLst>
          </p:cNvPr>
          <p:cNvPicPr>
            <a:picLocks noChangeAspect="1"/>
          </p:cNvPicPr>
          <p:nvPr/>
        </p:nvPicPr>
        <p:blipFill rotWithShape="1">
          <a:blip r:embed="rId7"/>
          <a:srcRect t="52695"/>
          <a:stretch/>
        </p:blipFill>
        <p:spPr>
          <a:xfrm>
            <a:off x="6096000" y="3957500"/>
            <a:ext cx="4913694" cy="2806682"/>
          </a:xfrm>
          <a:prstGeom prst="rect">
            <a:avLst/>
          </a:prstGeom>
        </p:spPr>
      </p:pic>
      <p:pic>
        <p:nvPicPr>
          <p:cNvPr id="11" name="圖片 10">
            <a:extLst>
              <a:ext uri="{FF2B5EF4-FFF2-40B4-BE49-F238E27FC236}">
                <a16:creationId xmlns:a16="http://schemas.microsoft.com/office/drawing/2014/main" id="{938DA10E-D735-46D3-BB5E-D908F016C465}"/>
              </a:ext>
            </a:extLst>
          </p:cNvPr>
          <p:cNvPicPr>
            <a:picLocks noChangeAspect="1"/>
          </p:cNvPicPr>
          <p:nvPr/>
        </p:nvPicPr>
        <p:blipFill rotWithShape="1">
          <a:blip r:embed="rId7"/>
          <a:srcRect b="47433"/>
          <a:stretch/>
        </p:blipFill>
        <p:spPr>
          <a:xfrm>
            <a:off x="1172950" y="3908891"/>
            <a:ext cx="4574910" cy="2903900"/>
          </a:xfrm>
          <a:prstGeom prst="rect">
            <a:avLst/>
          </a:prstGeom>
        </p:spPr>
      </p:pic>
      <p:sp>
        <p:nvSpPr>
          <p:cNvPr id="15" name="文字方塊 14">
            <a:extLst>
              <a:ext uri="{FF2B5EF4-FFF2-40B4-BE49-F238E27FC236}">
                <a16:creationId xmlns:a16="http://schemas.microsoft.com/office/drawing/2014/main" id="{02576168-D457-4D46-864D-4F16D9479D5D}"/>
              </a:ext>
            </a:extLst>
          </p:cNvPr>
          <p:cNvSpPr txBox="1"/>
          <p:nvPr/>
        </p:nvSpPr>
        <p:spPr>
          <a:xfrm>
            <a:off x="1375795" y="19371"/>
            <a:ext cx="10883316" cy="461665"/>
          </a:xfrm>
          <a:prstGeom prst="rect">
            <a:avLst/>
          </a:prstGeom>
          <a:noFill/>
        </p:spPr>
        <p:txBody>
          <a:bodyPr wrap="square" rtlCol="0">
            <a:spAutoFit/>
          </a:bodyPr>
          <a:lstStyle/>
          <a:p>
            <a:pPr algn="ctr"/>
            <a:r>
              <a:rPr lang="en-US" altLang="zh-TW" sz="2400" b="1" dirty="0">
                <a:latin typeface="Arial" panose="020B0604020202020204" pitchFamily="34" charset="0"/>
                <a:cs typeface="Arial" panose="020B0604020202020204" pitchFamily="34" charset="0"/>
              </a:rPr>
              <a:t>METTL3 interacts with PABPC1 to regulate RNA translation</a:t>
            </a:r>
            <a:endParaRPr lang="zh-TW" alt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889732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22</a:t>
            </a:fld>
            <a:endParaRPr lang="zh-TW" altLang="en-US"/>
          </a:p>
        </p:txBody>
      </p:sp>
      <p:grpSp>
        <p:nvGrpSpPr>
          <p:cNvPr id="12" name="群組 11">
            <a:extLst>
              <a:ext uri="{FF2B5EF4-FFF2-40B4-BE49-F238E27FC236}">
                <a16:creationId xmlns:a16="http://schemas.microsoft.com/office/drawing/2014/main" id="{0C81CD4C-7C1D-4E37-BF8B-F080683F5BB7}"/>
              </a:ext>
            </a:extLst>
          </p:cNvPr>
          <p:cNvGrpSpPr/>
          <p:nvPr/>
        </p:nvGrpSpPr>
        <p:grpSpPr>
          <a:xfrm>
            <a:off x="0" y="0"/>
            <a:ext cx="1440000" cy="540000"/>
            <a:chOff x="1486249" y="1822052"/>
            <a:chExt cx="1794295" cy="511612"/>
          </a:xfrm>
        </p:grpSpPr>
        <p:sp>
          <p:nvSpPr>
            <p:cNvPr id="13" name="矩形 12">
              <a:extLst>
                <a:ext uri="{FF2B5EF4-FFF2-40B4-BE49-F238E27FC236}">
                  <a16:creationId xmlns:a16="http://schemas.microsoft.com/office/drawing/2014/main" id="{95475B99-5DCD-4412-8EC1-40148FF18EFC}"/>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4" name="矩形 13">
              <a:extLst>
                <a:ext uri="{FF2B5EF4-FFF2-40B4-BE49-F238E27FC236}">
                  <a16:creationId xmlns:a16="http://schemas.microsoft.com/office/drawing/2014/main" id="{0897051A-843A-4F39-828B-7E595CB2A3E5}"/>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pic>
        <p:nvPicPr>
          <p:cNvPr id="2" name="圖片 1">
            <a:extLst>
              <a:ext uri="{FF2B5EF4-FFF2-40B4-BE49-F238E27FC236}">
                <a16:creationId xmlns:a16="http://schemas.microsoft.com/office/drawing/2014/main" id="{F3135BED-3497-47A8-BCD8-16BE619392FA}"/>
              </a:ext>
            </a:extLst>
          </p:cNvPr>
          <p:cNvPicPr>
            <a:picLocks noChangeAspect="1"/>
          </p:cNvPicPr>
          <p:nvPr/>
        </p:nvPicPr>
        <p:blipFill>
          <a:blip r:embed="rId3"/>
          <a:stretch>
            <a:fillRect/>
          </a:stretch>
        </p:blipFill>
        <p:spPr>
          <a:xfrm>
            <a:off x="1518933" y="647527"/>
            <a:ext cx="9154133" cy="6191102"/>
          </a:xfrm>
          <a:prstGeom prst="rect">
            <a:avLst/>
          </a:prstGeom>
        </p:spPr>
      </p:pic>
      <p:sp>
        <p:nvSpPr>
          <p:cNvPr id="7" name="文字方塊 6">
            <a:extLst>
              <a:ext uri="{FF2B5EF4-FFF2-40B4-BE49-F238E27FC236}">
                <a16:creationId xmlns:a16="http://schemas.microsoft.com/office/drawing/2014/main" id="{D326E0D6-4C85-483B-B93F-B1AC8B3C647E}"/>
              </a:ext>
            </a:extLst>
          </p:cNvPr>
          <p:cNvSpPr txBox="1"/>
          <p:nvPr/>
        </p:nvSpPr>
        <p:spPr>
          <a:xfrm>
            <a:off x="1375795" y="19371"/>
            <a:ext cx="10883316" cy="461665"/>
          </a:xfrm>
          <a:prstGeom prst="rect">
            <a:avLst/>
          </a:prstGeom>
          <a:noFill/>
        </p:spPr>
        <p:txBody>
          <a:bodyPr wrap="square" rtlCol="0">
            <a:spAutoFit/>
          </a:bodyPr>
          <a:lstStyle/>
          <a:p>
            <a:pPr algn="ctr"/>
            <a:r>
              <a:rPr lang="en-US" altLang="zh-TW" sz="2400" b="1" dirty="0">
                <a:latin typeface="Arial" panose="020B0604020202020204" pitchFamily="34" charset="0"/>
                <a:cs typeface="Arial" panose="020B0604020202020204" pitchFamily="34" charset="0"/>
              </a:rPr>
              <a:t>METTL3 interacts with PABPC1 to regulate RNA translation</a:t>
            </a:r>
            <a:endParaRPr lang="zh-TW" alt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470254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23</a:t>
            </a:fld>
            <a:endParaRPr lang="zh-TW" altLang="en-US"/>
          </a:p>
        </p:txBody>
      </p:sp>
      <p:grpSp>
        <p:nvGrpSpPr>
          <p:cNvPr id="12" name="群組 11">
            <a:extLst>
              <a:ext uri="{FF2B5EF4-FFF2-40B4-BE49-F238E27FC236}">
                <a16:creationId xmlns:a16="http://schemas.microsoft.com/office/drawing/2014/main" id="{0C81CD4C-7C1D-4E37-BF8B-F080683F5BB7}"/>
              </a:ext>
            </a:extLst>
          </p:cNvPr>
          <p:cNvGrpSpPr/>
          <p:nvPr/>
        </p:nvGrpSpPr>
        <p:grpSpPr>
          <a:xfrm>
            <a:off x="0" y="0"/>
            <a:ext cx="1440000" cy="540000"/>
            <a:chOff x="1486249" y="1822052"/>
            <a:chExt cx="1794295" cy="511612"/>
          </a:xfrm>
        </p:grpSpPr>
        <p:sp>
          <p:nvSpPr>
            <p:cNvPr id="13" name="矩形 12">
              <a:extLst>
                <a:ext uri="{FF2B5EF4-FFF2-40B4-BE49-F238E27FC236}">
                  <a16:creationId xmlns:a16="http://schemas.microsoft.com/office/drawing/2014/main" id="{95475B99-5DCD-4412-8EC1-40148FF18EFC}"/>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4" name="矩形 13">
              <a:extLst>
                <a:ext uri="{FF2B5EF4-FFF2-40B4-BE49-F238E27FC236}">
                  <a16:creationId xmlns:a16="http://schemas.microsoft.com/office/drawing/2014/main" id="{0897051A-843A-4F39-828B-7E595CB2A3E5}"/>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pic>
        <p:nvPicPr>
          <p:cNvPr id="2" name="圖片 1">
            <a:extLst>
              <a:ext uri="{FF2B5EF4-FFF2-40B4-BE49-F238E27FC236}">
                <a16:creationId xmlns:a16="http://schemas.microsoft.com/office/drawing/2014/main" id="{04B3DD5B-6589-4235-A6B8-64BD2F38350D}"/>
              </a:ext>
            </a:extLst>
          </p:cNvPr>
          <p:cNvPicPr>
            <a:picLocks noChangeAspect="1"/>
          </p:cNvPicPr>
          <p:nvPr/>
        </p:nvPicPr>
        <p:blipFill>
          <a:blip r:embed="rId3"/>
          <a:stretch>
            <a:fillRect/>
          </a:stretch>
        </p:blipFill>
        <p:spPr>
          <a:xfrm>
            <a:off x="54228" y="1151609"/>
            <a:ext cx="6991930" cy="5263156"/>
          </a:xfrm>
          <a:prstGeom prst="rect">
            <a:avLst/>
          </a:prstGeom>
        </p:spPr>
      </p:pic>
      <p:pic>
        <p:nvPicPr>
          <p:cNvPr id="3" name="圖片 2">
            <a:extLst>
              <a:ext uri="{FF2B5EF4-FFF2-40B4-BE49-F238E27FC236}">
                <a16:creationId xmlns:a16="http://schemas.microsoft.com/office/drawing/2014/main" id="{4B00FD76-B71C-48E5-9DB1-A1FF5F69946C}"/>
              </a:ext>
            </a:extLst>
          </p:cNvPr>
          <p:cNvPicPr>
            <a:picLocks noChangeAspect="1"/>
          </p:cNvPicPr>
          <p:nvPr/>
        </p:nvPicPr>
        <p:blipFill>
          <a:blip r:embed="rId4"/>
          <a:stretch>
            <a:fillRect/>
          </a:stretch>
        </p:blipFill>
        <p:spPr>
          <a:xfrm>
            <a:off x="7046158" y="1373449"/>
            <a:ext cx="4949731" cy="4819475"/>
          </a:xfrm>
          <a:prstGeom prst="rect">
            <a:avLst/>
          </a:prstGeom>
        </p:spPr>
      </p:pic>
      <p:sp>
        <p:nvSpPr>
          <p:cNvPr id="8" name="文字方塊 7">
            <a:extLst>
              <a:ext uri="{FF2B5EF4-FFF2-40B4-BE49-F238E27FC236}">
                <a16:creationId xmlns:a16="http://schemas.microsoft.com/office/drawing/2014/main" id="{AA4C2C86-9F1D-4865-BC93-7A891D803901}"/>
              </a:ext>
            </a:extLst>
          </p:cNvPr>
          <p:cNvSpPr txBox="1"/>
          <p:nvPr/>
        </p:nvSpPr>
        <p:spPr>
          <a:xfrm>
            <a:off x="1375795" y="19371"/>
            <a:ext cx="10883316" cy="461665"/>
          </a:xfrm>
          <a:prstGeom prst="rect">
            <a:avLst/>
          </a:prstGeom>
          <a:noFill/>
        </p:spPr>
        <p:txBody>
          <a:bodyPr wrap="square" rtlCol="0">
            <a:spAutoFit/>
          </a:bodyPr>
          <a:lstStyle/>
          <a:p>
            <a:pPr algn="ctr"/>
            <a:r>
              <a:rPr lang="en-US" altLang="zh-TW" sz="2400" b="1" dirty="0">
                <a:latin typeface="Arial" panose="020B0604020202020204" pitchFamily="34" charset="0"/>
                <a:cs typeface="Arial" panose="020B0604020202020204" pitchFamily="34" charset="0"/>
              </a:rPr>
              <a:t>METTL3 interacts with PABPC1 to regulate RNA translation</a:t>
            </a:r>
            <a:endParaRPr lang="zh-TW" alt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580755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24</a:t>
            </a:fld>
            <a:endParaRPr lang="zh-TW" altLang="en-US"/>
          </a:p>
        </p:txBody>
      </p:sp>
      <p:grpSp>
        <p:nvGrpSpPr>
          <p:cNvPr id="12" name="群組 11">
            <a:extLst>
              <a:ext uri="{FF2B5EF4-FFF2-40B4-BE49-F238E27FC236}">
                <a16:creationId xmlns:a16="http://schemas.microsoft.com/office/drawing/2014/main" id="{0C81CD4C-7C1D-4E37-BF8B-F080683F5BB7}"/>
              </a:ext>
            </a:extLst>
          </p:cNvPr>
          <p:cNvGrpSpPr/>
          <p:nvPr/>
        </p:nvGrpSpPr>
        <p:grpSpPr>
          <a:xfrm>
            <a:off x="0" y="0"/>
            <a:ext cx="1440000" cy="540000"/>
            <a:chOff x="1486249" y="1822052"/>
            <a:chExt cx="1794295" cy="511612"/>
          </a:xfrm>
        </p:grpSpPr>
        <p:sp>
          <p:nvSpPr>
            <p:cNvPr id="13" name="矩形 12">
              <a:extLst>
                <a:ext uri="{FF2B5EF4-FFF2-40B4-BE49-F238E27FC236}">
                  <a16:creationId xmlns:a16="http://schemas.microsoft.com/office/drawing/2014/main" id="{95475B99-5DCD-4412-8EC1-40148FF18EFC}"/>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4" name="矩形 13">
              <a:extLst>
                <a:ext uri="{FF2B5EF4-FFF2-40B4-BE49-F238E27FC236}">
                  <a16:creationId xmlns:a16="http://schemas.microsoft.com/office/drawing/2014/main" id="{0897051A-843A-4F39-828B-7E595CB2A3E5}"/>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pic>
        <p:nvPicPr>
          <p:cNvPr id="2" name="圖片 1">
            <a:extLst>
              <a:ext uri="{FF2B5EF4-FFF2-40B4-BE49-F238E27FC236}">
                <a16:creationId xmlns:a16="http://schemas.microsoft.com/office/drawing/2014/main" id="{A9129C28-0D83-46C2-A865-367358CAF3BC}"/>
              </a:ext>
            </a:extLst>
          </p:cNvPr>
          <p:cNvPicPr>
            <a:picLocks noChangeAspect="1"/>
          </p:cNvPicPr>
          <p:nvPr/>
        </p:nvPicPr>
        <p:blipFill>
          <a:blip r:embed="rId3"/>
          <a:stretch>
            <a:fillRect/>
          </a:stretch>
        </p:blipFill>
        <p:spPr>
          <a:xfrm>
            <a:off x="193075" y="1350626"/>
            <a:ext cx="2156232" cy="1840541"/>
          </a:xfrm>
          <a:prstGeom prst="rect">
            <a:avLst/>
          </a:prstGeom>
        </p:spPr>
      </p:pic>
      <p:pic>
        <p:nvPicPr>
          <p:cNvPr id="3" name="圖片 2">
            <a:extLst>
              <a:ext uri="{FF2B5EF4-FFF2-40B4-BE49-F238E27FC236}">
                <a16:creationId xmlns:a16="http://schemas.microsoft.com/office/drawing/2014/main" id="{037D4472-7491-4550-8613-237401991B27}"/>
              </a:ext>
            </a:extLst>
          </p:cNvPr>
          <p:cNvPicPr>
            <a:picLocks noChangeAspect="1"/>
          </p:cNvPicPr>
          <p:nvPr/>
        </p:nvPicPr>
        <p:blipFill>
          <a:blip r:embed="rId4"/>
          <a:stretch>
            <a:fillRect/>
          </a:stretch>
        </p:blipFill>
        <p:spPr>
          <a:xfrm>
            <a:off x="2587666" y="1141135"/>
            <a:ext cx="6684292" cy="2186975"/>
          </a:xfrm>
          <a:prstGeom prst="rect">
            <a:avLst/>
          </a:prstGeom>
        </p:spPr>
      </p:pic>
      <p:pic>
        <p:nvPicPr>
          <p:cNvPr id="4" name="圖片 3">
            <a:extLst>
              <a:ext uri="{FF2B5EF4-FFF2-40B4-BE49-F238E27FC236}">
                <a16:creationId xmlns:a16="http://schemas.microsoft.com/office/drawing/2014/main" id="{9AA5D021-E2EB-4CB7-B1C7-CC9266BF3242}"/>
              </a:ext>
            </a:extLst>
          </p:cNvPr>
          <p:cNvPicPr>
            <a:picLocks noChangeAspect="1"/>
          </p:cNvPicPr>
          <p:nvPr/>
        </p:nvPicPr>
        <p:blipFill>
          <a:blip r:embed="rId5"/>
          <a:stretch>
            <a:fillRect/>
          </a:stretch>
        </p:blipFill>
        <p:spPr>
          <a:xfrm>
            <a:off x="9374280" y="1226585"/>
            <a:ext cx="2817720" cy="2016076"/>
          </a:xfrm>
          <a:prstGeom prst="rect">
            <a:avLst/>
          </a:prstGeom>
        </p:spPr>
      </p:pic>
      <p:pic>
        <p:nvPicPr>
          <p:cNvPr id="5" name="圖片 4">
            <a:extLst>
              <a:ext uri="{FF2B5EF4-FFF2-40B4-BE49-F238E27FC236}">
                <a16:creationId xmlns:a16="http://schemas.microsoft.com/office/drawing/2014/main" id="{BF1861FB-AE47-4BCB-80DD-6255B893949C}"/>
              </a:ext>
            </a:extLst>
          </p:cNvPr>
          <p:cNvPicPr>
            <a:picLocks noChangeAspect="1"/>
          </p:cNvPicPr>
          <p:nvPr/>
        </p:nvPicPr>
        <p:blipFill>
          <a:blip r:embed="rId6"/>
          <a:stretch>
            <a:fillRect/>
          </a:stretch>
        </p:blipFill>
        <p:spPr>
          <a:xfrm>
            <a:off x="78007" y="3666834"/>
            <a:ext cx="6010321" cy="3052362"/>
          </a:xfrm>
          <a:prstGeom prst="rect">
            <a:avLst/>
          </a:prstGeom>
        </p:spPr>
      </p:pic>
      <p:pic>
        <p:nvPicPr>
          <p:cNvPr id="6" name="圖片 5">
            <a:extLst>
              <a:ext uri="{FF2B5EF4-FFF2-40B4-BE49-F238E27FC236}">
                <a16:creationId xmlns:a16="http://schemas.microsoft.com/office/drawing/2014/main" id="{054F105F-026E-4411-B1E5-94E0334BEE84}"/>
              </a:ext>
            </a:extLst>
          </p:cNvPr>
          <p:cNvPicPr>
            <a:picLocks noChangeAspect="1"/>
          </p:cNvPicPr>
          <p:nvPr/>
        </p:nvPicPr>
        <p:blipFill>
          <a:blip r:embed="rId7"/>
          <a:stretch>
            <a:fillRect/>
          </a:stretch>
        </p:blipFill>
        <p:spPr>
          <a:xfrm>
            <a:off x="6103674" y="3529891"/>
            <a:ext cx="5529063" cy="3328109"/>
          </a:xfrm>
          <a:prstGeom prst="rect">
            <a:avLst/>
          </a:prstGeom>
        </p:spPr>
      </p:pic>
      <p:sp>
        <p:nvSpPr>
          <p:cNvPr id="11" name="文字方塊 10">
            <a:extLst>
              <a:ext uri="{FF2B5EF4-FFF2-40B4-BE49-F238E27FC236}">
                <a16:creationId xmlns:a16="http://schemas.microsoft.com/office/drawing/2014/main" id="{098BD7E5-254E-4F38-908A-FF2200A28A56}"/>
              </a:ext>
            </a:extLst>
          </p:cNvPr>
          <p:cNvSpPr txBox="1"/>
          <p:nvPr/>
        </p:nvSpPr>
        <p:spPr>
          <a:xfrm>
            <a:off x="1375795" y="19371"/>
            <a:ext cx="10883316" cy="461665"/>
          </a:xfrm>
          <a:prstGeom prst="rect">
            <a:avLst/>
          </a:prstGeom>
          <a:noFill/>
        </p:spPr>
        <p:txBody>
          <a:bodyPr wrap="square" rtlCol="0">
            <a:spAutoFit/>
          </a:bodyPr>
          <a:lstStyle/>
          <a:p>
            <a:pPr algn="ctr"/>
            <a:r>
              <a:rPr lang="en-US" altLang="zh-TW" sz="2400" b="1" dirty="0">
                <a:latin typeface="Arial" panose="020B0604020202020204" pitchFamily="34" charset="0"/>
                <a:cs typeface="Arial" panose="020B0604020202020204" pitchFamily="34" charset="0"/>
              </a:rPr>
              <a:t>METTL3–PABPC1 complex activates epigenetic regulator translation</a:t>
            </a:r>
            <a:endParaRPr lang="zh-TW" altLang="en-US" sz="2400" b="1" dirty="0">
              <a:latin typeface="Arial" panose="020B0604020202020204" pitchFamily="34" charset="0"/>
              <a:cs typeface="Arial" panose="020B0604020202020204" pitchFamily="34" charset="0"/>
            </a:endParaRPr>
          </a:p>
        </p:txBody>
      </p:sp>
      <p:sp>
        <p:nvSpPr>
          <p:cNvPr id="15" name="矩形 14">
            <a:extLst>
              <a:ext uri="{FF2B5EF4-FFF2-40B4-BE49-F238E27FC236}">
                <a16:creationId xmlns:a16="http://schemas.microsoft.com/office/drawing/2014/main" id="{A5823E2E-1F3C-439A-BC2B-14FF25E93BB3}"/>
              </a:ext>
            </a:extLst>
          </p:cNvPr>
          <p:cNvSpPr/>
          <p:nvPr/>
        </p:nvSpPr>
        <p:spPr>
          <a:xfrm>
            <a:off x="9773174" y="2567031"/>
            <a:ext cx="1467012" cy="209726"/>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794113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25</a:t>
            </a:fld>
            <a:endParaRPr lang="zh-TW" altLang="en-US"/>
          </a:p>
        </p:txBody>
      </p:sp>
      <p:grpSp>
        <p:nvGrpSpPr>
          <p:cNvPr id="12" name="群組 11">
            <a:extLst>
              <a:ext uri="{FF2B5EF4-FFF2-40B4-BE49-F238E27FC236}">
                <a16:creationId xmlns:a16="http://schemas.microsoft.com/office/drawing/2014/main" id="{0C81CD4C-7C1D-4E37-BF8B-F080683F5BB7}"/>
              </a:ext>
            </a:extLst>
          </p:cNvPr>
          <p:cNvGrpSpPr/>
          <p:nvPr/>
        </p:nvGrpSpPr>
        <p:grpSpPr>
          <a:xfrm>
            <a:off x="0" y="0"/>
            <a:ext cx="1440000" cy="540000"/>
            <a:chOff x="1486249" y="1822052"/>
            <a:chExt cx="1794295" cy="511612"/>
          </a:xfrm>
        </p:grpSpPr>
        <p:sp>
          <p:nvSpPr>
            <p:cNvPr id="13" name="矩形 12">
              <a:extLst>
                <a:ext uri="{FF2B5EF4-FFF2-40B4-BE49-F238E27FC236}">
                  <a16:creationId xmlns:a16="http://schemas.microsoft.com/office/drawing/2014/main" id="{95475B99-5DCD-4412-8EC1-40148FF18EFC}"/>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4" name="矩形 13">
              <a:extLst>
                <a:ext uri="{FF2B5EF4-FFF2-40B4-BE49-F238E27FC236}">
                  <a16:creationId xmlns:a16="http://schemas.microsoft.com/office/drawing/2014/main" id="{0897051A-843A-4F39-828B-7E595CB2A3E5}"/>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pic>
        <p:nvPicPr>
          <p:cNvPr id="2" name="圖片 1">
            <a:extLst>
              <a:ext uri="{FF2B5EF4-FFF2-40B4-BE49-F238E27FC236}">
                <a16:creationId xmlns:a16="http://schemas.microsoft.com/office/drawing/2014/main" id="{C6893B23-4D2F-4599-BCAE-B40AF49D990A}"/>
              </a:ext>
            </a:extLst>
          </p:cNvPr>
          <p:cNvPicPr>
            <a:picLocks noChangeAspect="1"/>
          </p:cNvPicPr>
          <p:nvPr/>
        </p:nvPicPr>
        <p:blipFill>
          <a:blip r:embed="rId3"/>
          <a:stretch>
            <a:fillRect/>
          </a:stretch>
        </p:blipFill>
        <p:spPr>
          <a:xfrm>
            <a:off x="1071264" y="1409162"/>
            <a:ext cx="4046020" cy="4870936"/>
          </a:xfrm>
          <a:prstGeom prst="rect">
            <a:avLst/>
          </a:prstGeom>
        </p:spPr>
      </p:pic>
      <p:pic>
        <p:nvPicPr>
          <p:cNvPr id="3" name="圖片 2">
            <a:extLst>
              <a:ext uri="{FF2B5EF4-FFF2-40B4-BE49-F238E27FC236}">
                <a16:creationId xmlns:a16="http://schemas.microsoft.com/office/drawing/2014/main" id="{7D32F9D8-4C8F-428C-8AC8-E7B1A84870E2}"/>
              </a:ext>
            </a:extLst>
          </p:cNvPr>
          <p:cNvPicPr>
            <a:picLocks noChangeAspect="1"/>
          </p:cNvPicPr>
          <p:nvPr/>
        </p:nvPicPr>
        <p:blipFill>
          <a:blip r:embed="rId4"/>
          <a:stretch>
            <a:fillRect/>
          </a:stretch>
        </p:blipFill>
        <p:spPr>
          <a:xfrm>
            <a:off x="5401943" y="1326992"/>
            <a:ext cx="5486967" cy="4810493"/>
          </a:xfrm>
          <a:prstGeom prst="rect">
            <a:avLst/>
          </a:prstGeom>
        </p:spPr>
      </p:pic>
      <p:sp>
        <p:nvSpPr>
          <p:cNvPr id="8" name="文字方塊 7">
            <a:extLst>
              <a:ext uri="{FF2B5EF4-FFF2-40B4-BE49-F238E27FC236}">
                <a16:creationId xmlns:a16="http://schemas.microsoft.com/office/drawing/2014/main" id="{A1E3FF04-1C5F-45A7-B8F9-BD9B9119362E}"/>
              </a:ext>
            </a:extLst>
          </p:cNvPr>
          <p:cNvSpPr txBox="1"/>
          <p:nvPr/>
        </p:nvSpPr>
        <p:spPr>
          <a:xfrm>
            <a:off x="1375795" y="19371"/>
            <a:ext cx="10883316" cy="461665"/>
          </a:xfrm>
          <a:prstGeom prst="rect">
            <a:avLst/>
          </a:prstGeom>
          <a:noFill/>
        </p:spPr>
        <p:txBody>
          <a:bodyPr wrap="square" rtlCol="0">
            <a:spAutoFit/>
          </a:bodyPr>
          <a:lstStyle/>
          <a:p>
            <a:pPr algn="ctr"/>
            <a:r>
              <a:rPr lang="en-US" altLang="zh-TW" sz="2400" b="1" dirty="0">
                <a:latin typeface="Arial" panose="020B0604020202020204" pitchFamily="34" charset="0"/>
                <a:cs typeface="Arial" panose="020B0604020202020204" pitchFamily="34" charset="0"/>
              </a:rPr>
              <a:t>METTL3–PABPC1 complex activates epigenetic regulator translation</a:t>
            </a:r>
            <a:endParaRPr lang="zh-TW" alt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061496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26</a:t>
            </a:fld>
            <a:endParaRPr lang="zh-TW" altLang="en-US"/>
          </a:p>
        </p:txBody>
      </p:sp>
      <p:grpSp>
        <p:nvGrpSpPr>
          <p:cNvPr id="12" name="群組 11">
            <a:extLst>
              <a:ext uri="{FF2B5EF4-FFF2-40B4-BE49-F238E27FC236}">
                <a16:creationId xmlns:a16="http://schemas.microsoft.com/office/drawing/2014/main" id="{0C81CD4C-7C1D-4E37-BF8B-F080683F5BB7}"/>
              </a:ext>
            </a:extLst>
          </p:cNvPr>
          <p:cNvGrpSpPr/>
          <p:nvPr/>
        </p:nvGrpSpPr>
        <p:grpSpPr>
          <a:xfrm>
            <a:off x="0" y="0"/>
            <a:ext cx="1440000" cy="540000"/>
            <a:chOff x="1486249" y="1822052"/>
            <a:chExt cx="1794295" cy="511612"/>
          </a:xfrm>
        </p:grpSpPr>
        <p:sp>
          <p:nvSpPr>
            <p:cNvPr id="13" name="矩形 12">
              <a:extLst>
                <a:ext uri="{FF2B5EF4-FFF2-40B4-BE49-F238E27FC236}">
                  <a16:creationId xmlns:a16="http://schemas.microsoft.com/office/drawing/2014/main" id="{95475B99-5DCD-4412-8EC1-40148FF18EFC}"/>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4" name="矩形 13">
              <a:extLst>
                <a:ext uri="{FF2B5EF4-FFF2-40B4-BE49-F238E27FC236}">
                  <a16:creationId xmlns:a16="http://schemas.microsoft.com/office/drawing/2014/main" id="{0897051A-843A-4F39-828B-7E595CB2A3E5}"/>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pic>
        <p:nvPicPr>
          <p:cNvPr id="2" name="圖片 1">
            <a:extLst>
              <a:ext uri="{FF2B5EF4-FFF2-40B4-BE49-F238E27FC236}">
                <a16:creationId xmlns:a16="http://schemas.microsoft.com/office/drawing/2014/main" id="{18E197C0-19D9-4CBA-B9E1-67EB679A30A1}"/>
              </a:ext>
            </a:extLst>
          </p:cNvPr>
          <p:cNvPicPr>
            <a:picLocks noChangeAspect="1"/>
          </p:cNvPicPr>
          <p:nvPr/>
        </p:nvPicPr>
        <p:blipFill>
          <a:blip r:embed="rId3"/>
          <a:stretch>
            <a:fillRect/>
          </a:stretch>
        </p:blipFill>
        <p:spPr>
          <a:xfrm>
            <a:off x="255769" y="1451295"/>
            <a:ext cx="6341199" cy="4517764"/>
          </a:xfrm>
          <a:prstGeom prst="rect">
            <a:avLst/>
          </a:prstGeom>
        </p:spPr>
      </p:pic>
      <p:pic>
        <p:nvPicPr>
          <p:cNvPr id="3" name="圖片 2">
            <a:extLst>
              <a:ext uri="{FF2B5EF4-FFF2-40B4-BE49-F238E27FC236}">
                <a16:creationId xmlns:a16="http://schemas.microsoft.com/office/drawing/2014/main" id="{6D3D21FB-214B-48A3-808A-CF078526A73D}"/>
              </a:ext>
            </a:extLst>
          </p:cNvPr>
          <p:cNvPicPr>
            <a:picLocks noChangeAspect="1"/>
          </p:cNvPicPr>
          <p:nvPr/>
        </p:nvPicPr>
        <p:blipFill>
          <a:blip r:embed="rId4"/>
          <a:stretch>
            <a:fillRect/>
          </a:stretch>
        </p:blipFill>
        <p:spPr>
          <a:xfrm>
            <a:off x="6928563" y="1010233"/>
            <a:ext cx="4485743" cy="2986481"/>
          </a:xfrm>
          <a:prstGeom prst="rect">
            <a:avLst/>
          </a:prstGeom>
        </p:spPr>
      </p:pic>
      <p:pic>
        <p:nvPicPr>
          <p:cNvPr id="4" name="圖片 3">
            <a:extLst>
              <a:ext uri="{FF2B5EF4-FFF2-40B4-BE49-F238E27FC236}">
                <a16:creationId xmlns:a16="http://schemas.microsoft.com/office/drawing/2014/main" id="{05F1A44E-257F-4CA3-B919-C77266D05092}"/>
              </a:ext>
            </a:extLst>
          </p:cNvPr>
          <p:cNvPicPr>
            <a:picLocks noChangeAspect="1"/>
          </p:cNvPicPr>
          <p:nvPr/>
        </p:nvPicPr>
        <p:blipFill>
          <a:blip r:embed="rId5"/>
          <a:stretch>
            <a:fillRect/>
          </a:stretch>
        </p:blipFill>
        <p:spPr>
          <a:xfrm>
            <a:off x="6928563" y="3965255"/>
            <a:ext cx="4350191" cy="2794072"/>
          </a:xfrm>
          <a:prstGeom prst="rect">
            <a:avLst/>
          </a:prstGeom>
        </p:spPr>
      </p:pic>
      <p:sp>
        <p:nvSpPr>
          <p:cNvPr id="9" name="文字方塊 8">
            <a:extLst>
              <a:ext uri="{FF2B5EF4-FFF2-40B4-BE49-F238E27FC236}">
                <a16:creationId xmlns:a16="http://schemas.microsoft.com/office/drawing/2014/main" id="{435504DD-1252-4074-9584-24F3412BD131}"/>
              </a:ext>
            </a:extLst>
          </p:cNvPr>
          <p:cNvSpPr txBox="1"/>
          <p:nvPr/>
        </p:nvSpPr>
        <p:spPr>
          <a:xfrm>
            <a:off x="1375795" y="19371"/>
            <a:ext cx="10883316" cy="461665"/>
          </a:xfrm>
          <a:prstGeom prst="rect">
            <a:avLst/>
          </a:prstGeom>
          <a:noFill/>
        </p:spPr>
        <p:txBody>
          <a:bodyPr wrap="square" rtlCol="0">
            <a:spAutoFit/>
          </a:bodyPr>
          <a:lstStyle/>
          <a:p>
            <a:pPr algn="ctr"/>
            <a:r>
              <a:rPr lang="en-US" altLang="zh-TW" sz="2400" b="1" dirty="0">
                <a:latin typeface="Arial" panose="020B0604020202020204" pitchFamily="34" charset="0"/>
                <a:cs typeface="Arial" panose="020B0604020202020204" pitchFamily="34" charset="0"/>
              </a:rPr>
              <a:t>METTL3–PABPC1 complex activates epigenetic regulator translation</a:t>
            </a:r>
            <a:endParaRPr lang="zh-TW" alt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464126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27</a:t>
            </a:fld>
            <a:endParaRPr lang="zh-TW" altLang="en-US"/>
          </a:p>
        </p:txBody>
      </p:sp>
      <p:grpSp>
        <p:nvGrpSpPr>
          <p:cNvPr id="12" name="群組 11">
            <a:extLst>
              <a:ext uri="{FF2B5EF4-FFF2-40B4-BE49-F238E27FC236}">
                <a16:creationId xmlns:a16="http://schemas.microsoft.com/office/drawing/2014/main" id="{0C81CD4C-7C1D-4E37-BF8B-F080683F5BB7}"/>
              </a:ext>
            </a:extLst>
          </p:cNvPr>
          <p:cNvGrpSpPr/>
          <p:nvPr/>
        </p:nvGrpSpPr>
        <p:grpSpPr>
          <a:xfrm>
            <a:off x="0" y="0"/>
            <a:ext cx="1440000" cy="540000"/>
            <a:chOff x="1486249" y="1822052"/>
            <a:chExt cx="1794295" cy="511612"/>
          </a:xfrm>
        </p:grpSpPr>
        <p:sp>
          <p:nvSpPr>
            <p:cNvPr id="13" name="矩形 12">
              <a:extLst>
                <a:ext uri="{FF2B5EF4-FFF2-40B4-BE49-F238E27FC236}">
                  <a16:creationId xmlns:a16="http://schemas.microsoft.com/office/drawing/2014/main" id="{95475B99-5DCD-4412-8EC1-40148FF18EFC}"/>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4" name="矩形 13">
              <a:extLst>
                <a:ext uri="{FF2B5EF4-FFF2-40B4-BE49-F238E27FC236}">
                  <a16:creationId xmlns:a16="http://schemas.microsoft.com/office/drawing/2014/main" id="{0897051A-843A-4F39-828B-7E595CB2A3E5}"/>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pic>
        <p:nvPicPr>
          <p:cNvPr id="2" name="圖片 1">
            <a:extLst>
              <a:ext uri="{FF2B5EF4-FFF2-40B4-BE49-F238E27FC236}">
                <a16:creationId xmlns:a16="http://schemas.microsoft.com/office/drawing/2014/main" id="{E49CA4A4-6642-4802-8A1E-C425DF2A5895}"/>
              </a:ext>
            </a:extLst>
          </p:cNvPr>
          <p:cNvPicPr>
            <a:picLocks noChangeAspect="1"/>
          </p:cNvPicPr>
          <p:nvPr/>
        </p:nvPicPr>
        <p:blipFill>
          <a:blip r:embed="rId3"/>
          <a:stretch>
            <a:fillRect/>
          </a:stretch>
        </p:blipFill>
        <p:spPr>
          <a:xfrm>
            <a:off x="365599" y="1633673"/>
            <a:ext cx="3133878" cy="3899938"/>
          </a:xfrm>
          <a:prstGeom prst="rect">
            <a:avLst/>
          </a:prstGeom>
        </p:spPr>
      </p:pic>
      <p:pic>
        <p:nvPicPr>
          <p:cNvPr id="3" name="圖片 2">
            <a:extLst>
              <a:ext uri="{FF2B5EF4-FFF2-40B4-BE49-F238E27FC236}">
                <a16:creationId xmlns:a16="http://schemas.microsoft.com/office/drawing/2014/main" id="{BF87F13A-9C5B-4654-8646-2F9230EEA3F0}"/>
              </a:ext>
            </a:extLst>
          </p:cNvPr>
          <p:cNvPicPr>
            <a:picLocks noChangeAspect="1"/>
          </p:cNvPicPr>
          <p:nvPr/>
        </p:nvPicPr>
        <p:blipFill>
          <a:blip r:embed="rId4"/>
          <a:stretch>
            <a:fillRect/>
          </a:stretch>
        </p:blipFill>
        <p:spPr>
          <a:xfrm>
            <a:off x="3848330" y="1301353"/>
            <a:ext cx="3321314" cy="2426494"/>
          </a:xfrm>
          <a:prstGeom prst="rect">
            <a:avLst/>
          </a:prstGeom>
        </p:spPr>
      </p:pic>
      <p:pic>
        <p:nvPicPr>
          <p:cNvPr id="4" name="圖片 3">
            <a:extLst>
              <a:ext uri="{FF2B5EF4-FFF2-40B4-BE49-F238E27FC236}">
                <a16:creationId xmlns:a16="http://schemas.microsoft.com/office/drawing/2014/main" id="{FFC4AD53-92B3-4B6A-B40F-6054C16E1C6B}"/>
              </a:ext>
            </a:extLst>
          </p:cNvPr>
          <p:cNvPicPr>
            <a:picLocks noChangeAspect="1"/>
          </p:cNvPicPr>
          <p:nvPr/>
        </p:nvPicPr>
        <p:blipFill>
          <a:blip r:embed="rId5"/>
          <a:stretch>
            <a:fillRect/>
          </a:stretch>
        </p:blipFill>
        <p:spPr>
          <a:xfrm>
            <a:off x="7640218" y="1301353"/>
            <a:ext cx="4214976" cy="2185543"/>
          </a:xfrm>
          <a:prstGeom prst="rect">
            <a:avLst/>
          </a:prstGeom>
        </p:spPr>
      </p:pic>
      <p:pic>
        <p:nvPicPr>
          <p:cNvPr id="5" name="圖片 4">
            <a:extLst>
              <a:ext uri="{FF2B5EF4-FFF2-40B4-BE49-F238E27FC236}">
                <a16:creationId xmlns:a16="http://schemas.microsoft.com/office/drawing/2014/main" id="{58062E10-A211-4314-BB7F-A67F8EDBCDCC}"/>
              </a:ext>
            </a:extLst>
          </p:cNvPr>
          <p:cNvPicPr>
            <a:picLocks noChangeAspect="1"/>
          </p:cNvPicPr>
          <p:nvPr/>
        </p:nvPicPr>
        <p:blipFill>
          <a:blip r:embed="rId6"/>
          <a:stretch>
            <a:fillRect/>
          </a:stretch>
        </p:blipFill>
        <p:spPr>
          <a:xfrm>
            <a:off x="4035765" y="3914153"/>
            <a:ext cx="3133879" cy="2426494"/>
          </a:xfrm>
          <a:prstGeom prst="rect">
            <a:avLst/>
          </a:prstGeom>
        </p:spPr>
      </p:pic>
      <p:pic>
        <p:nvPicPr>
          <p:cNvPr id="6" name="圖片 5">
            <a:extLst>
              <a:ext uri="{FF2B5EF4-FFF2-40B4-BE49-F238E27FC236}">
                <a16:creationId xmlns:a16="http://schemas.microsoft.com/office/drawing/2014/main" id="{32F19AA7-EAD7-4979-BD62-525C1F440D38}"/>
              </a:ext>
            </a:extLst>
          </p:cNvPr>
          <p:cNvPicPr>
            <a:picLocks noChangeAspect="1"/>
          </p:cNvPicPr>
          <p:nvPr/>
        </p:nvPicPr>
        <p:blipFill>
          <a:blip r:embed="rId7"/>
          <a:stretch>
            <a:fillRect/>
          </a:stretch>
        </p:blipFill>
        <p:spPr>
          <a:xfrm>
            <a:off x="7555417" y="3984772"/>
            <a:ext cx="4221910" cy="2077448"/>
          </a:xfrm>
          <a:prstGeom prst="rect">
            <a:avLst/>
          </a:prstGeom>
        </p:spPr>
      </p:pic>
      <p:sp>
        <p:nvSpPr>
          <p:cNvPr id="11" name="文字方塊 10">
            <a:extLst>
              <a:ext uri="{FF2B5EF4-FFF2-40B4-BE49-F238E27FC236}">
                <a16:creationId xmlns:a16="http://schemas.microsoft.com/office/drawing/2014/main" id="{DED5773E-0680-4AE3-8951-F47CBBFDB1B2}"/>
              </a:ext>
            </a:extLst>
          </p:cNvPr>
          <p:cNvSpPr txBox="1"/>
          <p:nvPr/>
        </p:nvSpPr>
        <p:spPr>
          <a:xfrm>
            <a:off x="1375795" y="19371"/>
            <a:ext cx="10883316" cy="461665"/>
          </a:xfrm>
          <a:prstGeom prst="rect">
            <a:avLst/>
          </a:prstGeom>
          <a:noFill/>
        </p:spPr>
        <p:txBody>
          <a:bodyPr wrap="square" rtlCol="0">
            <a:spAutoFit/>
          </a:bodyPr>
          <a:lstStyle/>
          <a:p>
            <a:pPr algn="ctr"/>
            <a:r>
              <a:rPr lang="en-US" altLang="zh-TW" sz="2400" b="1" dirty="0">
                <a:latin typeface="Arial" panose="020B0604020202020204" pitchFamily="34" charset="0"/>
                <a:cs typeface="Arial" panose="020B0604020202020204" pitchFamily="34" charset="0"/>
              </a:rPr>
              <a:t>METTL3–PABPC1 complex activates epigenetic regulator translation</a:t>
            </a:r>
            <a:endParaRPr lang="zh-TW" alt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649912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28</a:t>
            </a:fld>
            <a:endParaRPr lang="zh-TW" altLang="en-US"/>
          </a:p>
        </p:txBody>
      </p:sp>
      <p:grpSp>
        <p:nvGrpSpPr>
          <p:cNvPr id="12" name="群組 11">
            <a:extLst>
              <a:ext uri="{FF2B5EF4-FFF2-40B4-BE49-F238E27FC236}">
                <a16:creationId xmlns:a16="http://schemas.microsoft.com/office/drawing/2014/main" id="{0C81CD4C-7C1D-4E37-BF8B-F080683F5BB7}"/>
              </a:ext>
            </a:extLst>
          </p:cNvPr>
          <p:cNvGrpSpPr/>
          <p:nvPr/>
        </p:nvGrpSpPr>
        <p:grpSpPr>
          <a:xfrm>
            <a:off x="0" y="0"/>
            <a:ext cx="1440000" cy="540000"/>
            <a:chOff x="1486249" y="1822052"/>
            <a:chExt cx="1794295" cy="511612"/>
          </a:xfrm>
        </p:grpSpPr>
        <p:sp>
          <p:nvSpPr>
            <p:cNvPr id="13" name="矩形 12">
              <a:extLst>
                <a:ext uri="{FF2B5EF4-FFF2-40B4-BE49-F238E27FC236}">
                  <a16:creationId xmlns:a16="http://schemas.microsoft.com/office/drawing/2014/main" id="{95475B99-5DCD-4412-8EC1-40148FF18EFC}"/>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4" name="矩形 13">
              <a:extLst>
                <a:ext uri="{FF2B5EF4-FFF2-40B4-BE49-F238E27FC236}">
                  <a16:creationId xmlns:a16="http://schemas.microsoft.com/office/drawing/2014/main" id="{0897051A-843A-4F39-828B-7E595CB2A3E5}"/>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pic>
        <p:nvPicPr>
          <p:cNvPr id="2" name="圖片 1">
            <a:extLst>
              <a:ext uri="{FF2B5EF4-FFF2-40B4-BE49-F238E27FC236}">
                <a16:creationId xmlns:a16="http://schemas.microsoft.com/office/drawing/2014/main" id="{A1948423-3071-481A-976E-3AB0E7C65299}"/>
              </a:ext>
            </a:extLst>
          </p:cNvPr>
          <p:cNvPicPr>
            <a:picLocks noChangeAspect="1"/>
          </p:cNvPicPr>
          <p:nvPr/>
        </p:nvPicPr>
        <p:blipFill>
          <a:blip r:embed="rId3"/>
          <a:stretch>
            <a:fillRect/>
          </a:stretch>
        </p:blipFill>
        <p:spPr>
          <a:xfrm>
            <a:off x="2131979" y="1113499"/>
            <a:ext cx="7616028" cy="4940384"/>
          </a:xfrm>
          <a:prstGeom prst="rect">
            <a:avLst/>
          </a:prstGeom>
        </p:spPr>
      </p:pic>
      <p:sp>
        <p:nvSpPr>
          <p:cNvPr id="7" name="文字方塊 6">
            <a:extLst>
              <a:ext uri="{FF2B5EF4-FFF2-40B4-BE49-F238E27FC236}">
                <a16:creationId xmlns:a16="http://schemas.microsoft.com/office/drawing/2014/main" id="{865899EF-B18B-4D0F-8256-01562C6B6291}"/>
              </a:ext>
            </a:extLst>
          </p:cNvPr>
          <p:cNvSpPr txBox="1"/>
          <p:nvPr/>
        </p:nvSpPr>
        <p:spPr>
          <a:xfrm>
            <a:off x="1375795" y="19371"/>
            <a:ext cx="10883316" cy="461665"/>
          </a:xfrm>
          <a:prstGeom prst="rect">
            <a:avLst/>
          </a:prstGeom>
          <a:noFill/>
        </p:spPr>
        <p:txBody>
          <a:bodyPr wrap="square" rtlCol="0">
            <a:spAutoFit/>
          </a:bodyPr>
          <a:lstStyle/>
          <a:p>
            <a:pPr algn="ctr"/>
            <a:r>
              <a:rPr lang="en-US" altLang="zh-TW" sz="2400" b="1" dirty="0">
                <a:latin typeface="Arial" panose="020B0604020202020204" pitchFamily="34" charset="0"/>
                <a:cs typeface="Arial" panose="020B0604020202020204" pitchFamily="34" charset="0"/>
              </a:rPr>
              <a:t>Cytoplasmic METTL3 predicts a poor outcome in patients with GC or PC</a:t>
            </a:r>
            <a:endParaRPr lang="zh-TW" alt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716204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29</a:t>
            </a:fld>
            <a:endParaRPr lang="zh-TW" altLang="en-US"/>
          </a:p>
        </p:txBody>
      </p:sp>
      <p:grpSp>
        <p:nvGrpSpPr>
          <p:cNvPr id="12" name="群組 11">
            <a:extLst>
              <a:ext uri="{FF2B5EF4-FFF2-40B4-BE49-F238E27FC236}">
                <a16:creationId xmlns:a16="http://schemas.microsoft.com/office/drawing/2014/main" id="{0C81CD4C-7C1D-4E37-BF8B-F080683F5BB7}"/>
              </a:ext>
            </a:extLst>
          </p:cNvPr>
          <p:cNvGrpSpPr/>
          <p:nvPr/>
        </p:nvGrpSpPr>
        <p:grpSpPr>
          <a:xfrm>
            <a:off x="0" y="0"/>
            <a:ext cx="1440000" cy="540000"/>
            <a:chOff x="1486249" y="1822052"/>
            <a:chExt cx="1794295" cy="511612"/>
          </a:xfrm>
        </p:grpSpPr>
        <p:sp>
          <p:nvSpPr>
            <p:cNvPr id="13" name="矩形 12">
              <a:extLst>
                <a:ext uri="{FF2B5EF4-FFF2-40B4-BE49-F238E27FC236}">
                  <a16:creationId xmlns:a16="http://schemas.microsoft.com/office/drawing/2014/main" id="{95475B99-5DCD-4412-8EC1-40148FF18EFC}"/>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4" name="矩形 13">
              <a:extLst>
                <a:ext uri="{FF2B5EF4-FFF2-40B4-BE49-F238E27FC236}">
                  <a16:creationId xmlns:a16="http://schemas.microsoft.com/office/drawing/2014/main" id="{0897051A-843A-4F39-828B-7E595CB2A3E5}"/>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pic>
        <p:nvPicPr>
          <p:cNvPr id="6" name="圖片 5">
            <a:extLst>
              <a:ext uri="{FF2B5EF4-FFF2-40B4-BE49-F238E27FC236}">
                <a16:creationId xmlns:a16="http://schemas.microsoft.com/office/drawing/2014/main" id="{A9A0A2BD-8690-4989-AC67-E52558A123CB}"/>
              </a:ext>
            </a:extLst>
          </p:cNvPr>
          <p:cNvPicPr>
            <a:picLocks noChangeAspect="1"/>
          </p:cNvPicPr>
          <p:nvPr/>
        </p:nvPicPr>
        <p:blipFill>
          <a:blip r:embed="rId3"/>
          <a:stretch>
            <a:fillRect/>
          </a:stretch>
        </p:blipFill>
        <p:spPr>
          <a:xfrm>
            <a:off x="1089251" y="1421685"/>
            <a:ext cx="9596882" cy="4207328"/>
          </a:xfrm>
          <a:prstGeom prst="rect">
            <a:avLst/>
          </a:prstGeom>
        </p:spPr>
      </p:pic>
      <p:sp>
        <p:nvSpPr>
          <p:cNvPr id="7" name="文字方塊 6">
            <a:extLst>
              <a:ext uri="{FF2B5EF4-FFF2-40B4-BE49-F238E27FC236}">
                <a16:creationId xmlns:a16="http://schemas.microsoft.com/office/drawing/2014/main" id="{130B296F-6F2E-49CD-82AA-37E739F2B39A}"/>
              </a:ext>
            </a:extLst>
          </p:cNvPr>
          <p:cNvSpPr txBox="1"/>
          <p:nvPr/>
        </p:nvSpPr>
        <p:spPr>
          <a:xfrm>
            <a:off x="1375795" y="19371"/>
            <a:ext cx="10883316" cy="461665"/>
          </a:xfrm>
          <a:prstGeom prst="rect">
            <a:avLst/>
          </a:prstGeom>
          <a:noFill/>
        </p:spPr>
        <p:txBody>
          <a:bodyPr wrap="square" rtlCol="0">
            <a:spAutoFit/>
          </a:bodyPr>
          <a:lstStyle/>
          <a:p>
            <a:pPr algn="ctr"/>
            <a:r>
              <a:rPr lang="en-US" altLang="zh-TW" sz="2400" b="1" dirty="0">
                <a:latin typeface="Arial" panose="020B0604020202020204" pitchFamily="34" charset="0"/>
                <a:cs typeface="Arial" panose="020B0604020202020204" pitchFamily="34" charset="0"/>
              </a:rPr>
              <a:t>Cytoplasmic METTL3 predicts a poor outcome in patients with GC or PC</a:t>
            </a:r>
            <a:endParaRPr lang="zh-TW" alt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892779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2BFC7982-AF00-422C-AD85-E6AB2CED1D81}"/>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3</a:t>
            </a:fld>
            <a:endParaRPr lang="zh-TW" altLang="en-US" dirty="0"/>
          </a:p>
        </p:txBody>
      </p:sp>
      <p:pic>
        <p:nvPicPr>
          <p:cNvPr id="5" name="圖片 4">
            <a:extLst>
              <a:ext uri="{FF2B5EF4-FFF2-40B4-BE49-F238E27FC236}">
                <a16:creationId xmlns:a16="http://schemas.microsoft.com/office/drawing/2014/main" id="{3442A133-75B4-4C27-B2B4-239AFE12463C}"/>
              </a:ext>
            </a:extLst>
          </p:cNvPr>
          <p:cNvPicPr>
            <a:picLocks noChangeAspect="1"/>
          </p:cNvPicPr>
          <p:nvPr/>
        </p:nvPicPr>
        <p:blipFill rotWithShape="1">
          <a:blip r:embed="rId3"/>
          <a:srcRect b="55892"/>
          <a:stretch/>
        </p:blipFill>
        <p:spPr>
          <a:xfrm>
            <a:off x="119255" y="679276"/>
            <a:ext cx="11953490" cy="2818938"/>
          </a:xfrm>
          <a:prstGeom prst="rect">
            <a:avLst/>
          </a:prstGeom>
        </p:spPr>
      </p:pic>
      <p:sp>
        <p:nvSpPr>
          <p:cNvPr id="9" name="矩形 8">
            <a:extLst>
              <a:ext uri="{FF2B5EF4-FFF2-40B4-BE49-F238E27FC236}">
                <a16:creationId xmlns:a16="http://schemas.microsoft.com/office/drawing/2014/main" id="{3337F41B-C071-4532-8E8C-BD4F159B0AE6}"/>
              </a:ext>
            </a:extLst>
          </p:cNvPr>
          <p:cNvSpPr/>
          <p:nvPr/>
        </p:nvSpPr>
        <p:spPr>
          <a:xfrm>
            <a:off x="1715724" y="25169"/>
            <a:ext cx="8760552" cy="461665"/>
          </a:xfrm>
          <a:prstGeom prst="rect">
            <a:avLst/>
          </a:prstGeom>
        </p:spPr>
        <p:txBody>
          <a:bodyPr wrap="square">
            <a:spAutoFit/>
          </a:bodyPr>
          <a:lstStyle/>
          <a:p>
            <a:pPr algn="ctr"/>
            <a:r>
              <a:rPr lang="en-US" altLang="zh-TW" sz="2400" b="1" dirty="0">
                <a:latin typeface="Arial" panose="020B0604020202020204" pitchFamily="34" charset="0"/>
                <a:cs typeface="Arial" panose="020B0604020202020204" pitchFamily="34" charset="0"/>
              </a:rPr>
              <a:t>CircRNAs Biogenesis </a:t>
            </a:r>
            <a:endParaRPr lang="zh-TW" altLang="en-US" sz="2400" b="1" dirty="0">
              <a:latin typeface="Arial" panose="020B0604020202020204" pitchFamily="34" charset="0"/>
              <a:cs typeface="Arial" panose="020B0604020202020204" pitchFamily="34" charset="0"/>
            </a:endParaRPr>
          </a:p>
        </p:txBody>
      </p:sp>
      <p:grpSp>
        <p:nvGrpSpPr>
          <p:cNvPr id="6" name="群組 5">
            <a:extLst>
              <a:ext uri="{FF2B5EF4-FFF2-40B4-BE49-F238E27FC236}">
                <a16:creationId xmlns:a16="http://schemas.microsoft.com/office/drawing/2014/main" id="{2F9B0A3F-E07B-4C77-9717-17ACB2F41653}"/>
              </a:ext>
            </a:extLst>
          </p:cNvPr>
          <p:cNvGrpSpPr/>
          <p:nvPr/>
        </p:nvGrpSpPr>
        <p:grpSpPr>
          <a:xfrm>
            <a:off x="1837981" y="3497185"/>
            <a:ext cx="8216164" cy="3050455"/>
            <a:chOff x="1778980" y="3515158"/>
            <a:chExt cx="8634040" cy="3235113"/>
          </a:xfrm>
        </p:grpSpPr>
        <p:pic>
          <p:nvPicPr>
            <p:cNvPr id="2" name="圖片 1">
              <a:extLst>
                <a:ext uri="{FF2B5EF4-FFF2-40B4-BE49-F238E27FC236}">
                  <a16:creationId xmlns:a16="http://schemas.microsoft.com/office/drawing/2014/main" id="{E0FACB7D-D2A9-4C86-B599-445374F9D2CD}"/>
                </a:ext>
              </a:extLst>
            </p:cNvPr>
            <p:cNvPicPr>
              <a:picLocks noChangeAspect="1"/>
            </p:cNvPicPr>
            <p:nvPr/>
          </p:nvPicPr>
          <p:blipFill>
            <a:blip r:embed="rId4"/>
            <a:stretch>
              <a:fillRect/>
            </a:stretch>
          </p:blipFill>
          <p:spPr>
            <a:xfrm>
              <a:off x="1778980" y="3515158"/>
              <a:ext cx="8634040" cy="3235113"/>
            </a:xfrm>
            <a:prstGeom prst="rect">
              <a:avLst/>
            </a:prstGeom>
          </p:spPr>
        </p:pic>
        <p:sp>
          <p:nvSpPr>
            <p:cNvPr id="3" name="矩形 2">
              <a:extLst>
                <a:ext uri="{FF2B5EF4-FFF2-40B4-BE49-F238E27FC236}">
                  <a16:creationId xmlns:a16="http://schemas.microsoft.com/office/drawing/2014/main" id="{13E439D2-06E9-4427-B462-85C3210150A0}"/>
                </a:ext>
              </a:extLst>
            </p:cNvPr>
            <p:cNvSpPr/>
            <p:nvPr/>
          </p:nvSpPr>
          <p:spPr>
            <a:xfrm>
              <a:off x="1837981" y="3609975"/>
              <a:ext cx="247994" cy="247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sp>
        <p:nvSpPr>
          <p:cNvPr id="15" name="文字方塊 14">
            <a:extLst>
              <a:ext uri="{FF2B5EF4-FFF2-40B4-BE49-F238E27FC236}">
                <a16:creationId xmlns:a16="http://schemas.microsoft.com/office/drawing/2014/main" id="{9C5F0B7E-879F-4AA8-8447-51D652C110DC}"/>
              </a:ext>
            </a:extLst>
          </p:cNvPr>
          <p:cNvSpPr txBox="1"/>
          <p:nvPr/>
        </p:nvSpPr>
        <p:spPr>
          <a:xfrm>
            <a:off x="-9525" y="6547640"/>
            <a:ext cx="5829300" cy="307777"/>
          </a:xfrm>
          <a:prstGeom prst="rect">
            <a:avLst/>
          </a:prstGeom>
          <a:noFill/>
        </p:spPr>
        <p:txBody>
          <a:bodyPr wrap="square" rtlCol="0">
            <a:spAutoFit/>
          </a:bodyPr>
          <a:lstStyle/>
          <a:p>
            <a:r>
              <a:rPr lang="en-US" altLang="zh-TW" sz="1400" i="1" dirty="0" err="1">
                <a:solidFill>
                  <a:schemeClr val="bg2">
                    <a:lumMod val="50000"/>
                  </a:schemeClr>
                </a:solidFill>
              </a:rPr>
              <a:t>Memczak</a:t>
            </a:r>
            <a:r>
              <a:rPr lang="en-US" altLang="zh-TW" sz="1400" i="1" dirty="0">
                <a:solidFill>
                  <a:schemeClr val="bg2">
                    <a:lumMod val="50000"/>
                  </a:schemeClr>
                </a:solidFill>
              </a:rPr>
              <a:t> S, et al. </a:t>
            </a:r>
            <a:r>
              <a:rPr lang="en" altLang="zh-TW" sz="1400" i="1" dirty="0">
                <a:solidFill>
                  <a:schemeClr val="bg2">
                    <a:lumMod val="50000"/>
                  </a:schemeClr>
                </a:solidFill>
              </a:rPr>
              <a:t>Nature, 2013; </a:t>
            </a:r>
            <a:r>
              <a:rPr lang="en-US" altLang="zh-TW" sz="1400" i="1" dirty="0">
                <a:solidFill>
                  <a:schemeClr val="bg2">
                    <a:lumMod val="50000"/>
                  </a:schemeClr>
                </a:solidFill>
              </a:rPr>
              <a:t>Guo X,</a:t>
            </a:r>
            <a:r>
              <a:rPr lang="zh-TW" altLang="en-US" sz="1400" i="1" dirty="0">
                <a:solidFill>
                  <a:schemeClr val="bg2">
                    <a:lumMod val="50000"/>
                  </a:schemeClr>
                </a:solidFill>
              </a:rPr>
              <a:t> </a:t>
            </a:r>
            <a:r>
              <a:rPr lang="en-US" altLang="zh-TW" sz="1400" i="1" dirty="0">
                <a:solidFill>
                  <a:schemeClr val="bg2">
                    <a:lumMod val="50000"/>
                  </a:schemeClr>
                </a:solidFill>
              </a:rPr>
              <a:t>et al. Clin </a:t>
            </a:r>
            <a:r>
              <a:rPr lang="en-US" altLang="zh-TW" sz="1400" i="1" dirty="0" err="1">
                <a:solidFill>
                  <a:schemeClr val="bg2">
                    <a:lumMod val="50000"/>
                  </a:schemeClr>
                </a:solidFill>
              </a:rPr>
              <a:t>Transl</a:t>
            </a:r>
            <a:r>
              <a:rPr lang="en-US" altLang="zh-TW" sz="1400" i="1" dirty="0">
                <a:solidFill>
                  <a:schemeClr val="bg2">
                    <a:lumMod val="50000"/>
                  </a:schemeClr>
                </a:solidFill>
              </a:rPr>
              <a:t> Oncol, 2021</a:t>
            </a:r>
            <a:r>
              <a:rPr lang="en" altLang="zh-TW" sz="1400" i="1" dirty="0">
                <a:solidFill>
                  <a:schemeClr val="bg2">
                    <a:lumMod val="50000"/>
                  </a:schemeClr>
                </a:solidFill>
              </a:rPr>
              <a:t> </a:t>
            </a:r>
            <a:endParaRPr lang="zh-TW" altLang="en-US" sz="1400" i="1" dirty="0">
              <a:solidFill>
                <a:schemeClr val="bg2">
                  <a:lumMod val="50000"/>
                </a:schemeClr>
              </a:solidFill>
            </a:endParaRPr>
          </a:p>
        </p:txBody>
      </p:sp>
      <p:grpSp>
        <p:nvGrpSpPr>
          <p:cNvPr id="16" name="群組 15">
            <a:extLst>
              <a:ext uri="{FF2B5EF4-FFF2-40B4-BE49-F238E27FC236}">
                <a16:creationId xmlns:a16="http://schemas.microsoft.com/office/drawing/2014/main" id="{22BFD322-2F4A-4AD9-B09E-A74B121CDDED}"/>
              </a:ext>
            </a:extLst>
          </p:cNvPr>
          <p:cNvGrpSpPr/>
          <p:nvPr/>
        </p:nvGrpSpPr>
        <p:grpSpPr>
          <a:xfrm>
            <a:off x="0" y="0"/>
            <a:ext cx="1800000" cy="540000"/>
            <a:chOff x="-1" y="0"/>
            <a:chExt cx="1794295" cy="511612"/>
          </a:xfrm>
        </p:grpSpPr>
        <p:sp>
          <p:nvSpPr>
            <p:cNvPr id="17" name="矩形 16">
              <a:extLst>
                <a:ext uri="{FF2B5EF4-FFF2-40B4-BE49-F238E27FC236}">
                  <a16:creationId xmlns:a16="http://schemas.microsoft.com/office/drawing/2014/main" id="{B893D98B-8432-412A-9655-2929A883E149}"/>
                </a:ext>
              </a:extLst>
            </p:cNvPr>
            <p:cNvSpPr/>
            <p:nvPr/>
          </p:nvSpPr>
          <p:spPr>
            <a:xfrm>
              <a:off x="0" y="0"/>
              <a:ext cx="1794294" cy="419934"/>
            </a:xfrm>
            <a:prstGeom prst="rect">
              <a:avLst/>
            </a:prstGeom>
            <a:solidFill>
              <a:srgbClr val="EFC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rgbClr val="957E80"/>
                  </a:solidFill>
                  <a:latin typeface="Arial" panose="020B0604020202020204" pitchFamily="34" charset="0"/>
                  <a:cs typeface="Arial" panose="020B0604020202020204" pitchFamily="34" charset="0"/>
                </a:rPr>
                <a:t>Introduction</a:t>
              </a:r>
              <a:endParaRPr lang="zh-TW" altLang="en-US" sz="2000" b="1" dirty="0">
                <a:solidFill>
                  <a:srgbClr val="957E80"/>
                </a:solidFill>
                <a:latin typeface="Arial" panose="020B0604020202020204" pitchFamily="34" charset="0"/>
                <a:cs typeface="Arial" panose="020B0604020202020204" pitchFamily="34" charset="0"/>
              </a:endParaRPr>
            </a:p>
          </p:txBody>
        </p:sp>
        <p:sp>
          <p:nvSpPr>
            <p:cNvPr id="18" name="矩形 17">
              <a:extLst>
                <a:ext uri="{FF2B5EF4-FFF2-40B4-BE49-F238E27FC236}">
                  <a16:creationId xmlns:a16="http://schemas.microsoft.com/office/drawing/2014/main" id="{B48BC8B1-EFB3-4382-8A87-3772D332A8F3}"/>
                </a:ext>
              </a:extLst>
            </p:cNvPr>
            <p:cNvSpPr/>
            <p:nvPr/>
          </p:nvSpPr>
          <p:spPr>
            <a:xfrm>
              <a:off x="-1" y="419934"/>
              <a:ext cx="1794293" cy="91678"/>
            </a:xfrm>
            <a:prstGeom prst="rect">
              <a:avLst/>
            </a:prstGeom>
            <a:solidFill>
              <a:srgbClr val="F5E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2906210623"/>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30</a:t>
            </a:fld>
            <a:endParaRPr lang="zh-TW" altLang="en-US"/>
          </a:p>
        </p:txBody>
      </p:sp>
      <p:pic>
        <p:nvPicPr>
          <p:cNvPr id="3" name="圖片 2">
            <a:extLst>
              <a:ext uri="{FF2B5EF4-FFF2-40B4-BE49-F238E27FC236}">
                <a16:creationId xmlns:a16="http://schemas.microsoft.com/office/drawing/2014/main" id="{E01A8C5F-9354-4F4A-AE2B-317C68F37CEB}"/>
              </a:ext>
            </a:extLst>
          </p:cNvPr>
          <p:cNvPicPr>
            <a:picLocks noChangeAspect="1"/>
          </p:cNvPicPr>
          <p:nvPr/>
        </p:nvPicPr>
        <p:blipFill>
          <a:blip r:embed="rId3"/>
          <a:stretch>
            <a:fillRect/>
          </a:stretch>
        </p:blipFill>
        <p:spPr>
          <a:xfrm>
            <a:off x="44129" y="1367407"/>
            <a:ext cx="3305223" cy="4922324"/>
          </a:xfrm>
          <a:prstGeom prst="rect">
            <a:avLst/>
          </a:prstGeom>
        </p:spPr>
      </p:pic>
      <p:pic>
        <p:nvPicPr>
          <p:cNvPr id="4" name="圖片 3">
            <a:extLst>
              <a:ext uri="{FF2B5EF4-FFF2-40B4-BE49-F238E27FC236}">
                <a16:creationId xmlns:a16="http://schemas.microsoft.com/office/drawing/2014/main" id="{F45F7B9A-1458-49BB-BBF8-B320F9066343}"/>
              </a:ext>
            </a:extLst>
          </p:cNvPr>
          <p:cNvPicPr>
            <a:picLocks noChangeAspect="1"/>
          </p:cNvPicPr>
          <p:nvPr/>
        </p:nvPicPr>
        <p:blipFill>
          <a:blip r:embed="rId4"/>
          <a:stretch>
            <a:fillRect/>
          </a:stretch>
        </p:blipFill>
        <p:spPr>
          <a:xfrm>
            <a:off x="3654152" y="870526"/>
            <a:ext cx="8182714" cy="5555237"/>
          </a:xfrm>
          <a:prstGeom prst="rect">
            <a:avLst/>
          </a:prstGeom>
        </p:spPr>
      </p:pic>
      <p:grpSp>
        <p:nvGrpSpPr>
          <p:cNvPr id="15" name="群組 14">
            <a:extLst>
              <a:ext uri="{FF2B5EF4-FFF2-40B4-BE49-F238E27FC236}">
                <a16:creationId xmlns:a16="http://schemas.microsoft.com/office/drawing/2014/main" id="{D9DF0AE6-81E8-46D0-8515-6DEAC793508A}"/>
              </a:ext>
            </a:extLst>
          </p:cNvPr>
          <p:cNvGrpSpPr/>
          <p:nvPr/>
        </p:nvGrpSpPr>
        <p:grpSpPr>
          <a:xfrm>
            <a:off x="0" y="0"/>
            <a:ext cx="1440000" cy="540000"/>
            <a:chOff x="1486249" y="1822052"/>
            <a:chExt cx="1794295" cy="511612"/>
          </a:xfrm>
        </p:grpSpPr>
        <p:sp>
          <p:nvSpPr>
            <p:cNvPr id="16" name="矩形 15">
              <a:extLst>
                <a:ext uri="{FF2B5EF4-FFF2-40B4-BE49-F238E27FC236}">
                  <a16:creationId xmlns:a16="http://schemas.microsoft.com/office/drawing/2014/main" id="{C7001B8F-B69C-4087-8D14-348ED5789DC4}"/>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7" name="矩形 16">
              <a:extLst>
                <a:ext uri="{FF2B5EF4-FFF2-40B4-BE49-F238E27FC236}">
                  <a16:creationId xmlns:a16="http://schemas.microsoft.com/office/drawing/2014/main" id="{13FCC7D8-9C93-47E6-BE89-E0FCC7EB6F32}"/>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8" name="文字方塊 7">
            <a:extLst>
              <a:ext uri="{FF2B5EF4-FFF2-40B4-BE49-F238E27FC236}">
                <a16:creationId xmlns:a16="http://schemas.microsoft.com/office/drawing/2014/main" id="{CAE653D6-8BD9-48B9-AA56-AF312BF4D2CC}"/>
              </a:ext>
            </a:extLst>
          </p:cNvPr>
          <p:cNvSpPr txBox="1"/>
          <p:nvPr/>
        </p:nvSpPr>
        <p:spPr>
          <a:xfrm>
            <a:off x="1375795" y="19371"/>
            <a:ext cx="10883316" cy="461665"/>
          </a:xfrm>
          <a:prstGeom prst="rect">
            <a:avLst/>
          </a:prstGeom>
          <a:noFill/>
        </p:spPr>
        <p:txBody>
          <a:bodyPr wrap="square" rtlCol="0">
            <a:spAutoFit/>
          </a:bodyPr>
          <a:lstStyle/>
          <a:p>
            <a:pPr algn="ctr"/>
            <a:r>
              <a:rPr lang="en-US" altLang="zh-TW" sz="2400" b="1" dirty="0">
                <a:latin typeface="Arial" panose="020B0604020202020204" pitchFamily="34" charset="0"/>
                <a:cs typeface="Arial" panose="020B0604020202020204" pitchFamily="34" charset="0"/>
              </a:rPr>
              <a:t>Cytoplasmic METTL3 predicts a poor outcome in patients with GC or PC</a:t>
            </a:r>
            <a:endParaRPr lang="zh-TW" alt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0043001"/>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31</a:t>
            </a:fld>
            <a:endParaRPr lang="zh-TW" altLang="en-US"/>
          </a:p>
        </p:txBody>
      </p:sp>
      <p:pic>
        <p:nvPicPr>
          <p:cNvPr id="2" name="圖片 1">
            <a:extLst>
              <a:ext uri="{FF2B5EF4-FFF2-40B4-BE49-F238E27FC236}">
                <a16:creationId xmlns:a16="http://schemas.microsoft.com/office/drawing/2014/main" id="{30151956-6070-43A2-8285-DF142A86DAE2}"/>
              </a:ext>
            </a:extLst>
          </p:cNvPr>
          <p:cNvPicPr>
            <a:picLocks noChangeAspect="1"/>
          </p:cNvPicPr>
          <p:nvPr/>
        </p:nvPicPr>
        <p:blipFill>
          <a:blip r:embed="rId3"/>
          <a:stretch>
            <a:fillRect/>
          </a:stretch>
        </p:blipFill>
        <p:spPr>
          <a:xfrm>
            <a:off x="965088" y="708598"/>
            <a:ext cx="10261823" cy="6133097"/>
          </a:xfrm>
          <a:prstGeom prst="rect">
            <a:avLst/>
          </a:prstGeom>
        </p:spPr>
      </p:pic>
      <p:grpSp>
        <p:nvGrpSpPr>
          <p:cNvPr id="9" name="群組 8">
            <a:extLst>
              <a:ext uri="{FF2B5EF4-FFF2-40B4-BE49-F238E27FC236}">
                <a16:creationId xmlns:a16="http://schemas.microsoft.com/office/drawing/2014/main" id="{A719DCC5-AA42-4E74-96CA-BC237EEF9A92}"/>
              </a:ext>
            </a:extLst>
          </p:cNvPr>
          <p:cNvGrpSpPr/>
          <p:nvPr/>
        </p:nvGrpSpPr>
        <p:grpSpPr>
          <a:xfrm>
            <a:off x="0" y="0"/>
            <a:ext cx="1440000" cy="540000"/>
            <a:chOff x="1486249" y="1822052"/>
            <a:chExt cx="1794295" cy="511612"/>
          </a:xfrm>
        </p:grpSpPr>
        <p:sp>
          <p:nvSpPr>
            <p:cNvPr id="15" name="矩形 14">
              <a:extLst>
                <a:ext uri="{FF2B5EF4-FFF2-40B4-BE49-F238E27FC236}">
                  <a16:creationId xmlns:a16="http://schemas.microsoft.com/office/drawing/2014/main" id="{9FFE433D-E80C-4052-98EB-676A8349AF47}"/>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6" name="矩形 15">
              <a:extLst>
                <a:ext uri="{FF2B5EF4-FFF2-40B4-BE49-F238E27FC236}">
                  <a16:creationId xmlns:a16="http://schemas.microsoft.com/office/drawing/2014/main" id="{E198F960-D6B4-49C0-A67B-D3E6B4D5AED1}"/>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7" name="文字方塊 6">
            <a:extLst>
              <a:ext uri="{FF2B5EF4-FFF2-40B4-BE49-F238E27FC236}">
                <a16:creationId xmlns:a16="http://schemas.microsoft.com/office/drawing/2014/main" id="{8FBE9534-B64C-49C3-AD18-F10FB343E92B}"/>
              </a:ext>
            </a:extLst>
          </p:cNvPr>
          <p:cNvSpPr txBox="1"/>
          <p:nvPr/>
        </p:nvSpPr>
        <p:spPr>
          <a:xfrm>
            <a:off x="1375795" y="19371"/>
            <a:ext cx="10883316" cy="461665"/>
          </a:xfrm>
          <a:prstGeom prst="rect">
            <a:avLst/>
          </a:prstGeom>
          <a:noFill/>
        </p:spPr>
        <p:txBody>
          <a:bodyPr wrap="square" rtlCol="0">
            <a:spAutoFit/>
          </a:bodyPr>
          <a:lstStyle/>
          <a:p>
            <a:pPr algn="ctr"/>
            <a:r>
              <a:rPr lang="en-US" altLang="zh-TW" sz="2400" b="1" dirty="0">
                <a:latin typeface="Arial" panose="020B0604020202020204" pitchFamily="34" charset="0"/>
                <a:cs typeface="Arial" panose="020B0604020202020204" pitchFamily="34" charset="0"/>
              </a:rPr>
              <a:t>Cytoplasmic METTL3 predicts a poor outcome in patients with GC or PC</a:t>
            </a:r>
            <a:endParaRPr lang="zh-TW" alt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4807446"/>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32</a:t>
            </a:fld>
            <a:endParaRPr lang="zh-TW" altLang="en-US"/>
          </a:p>
        </p:txBody>
      </p:sp>
      <p:grpSp>
        <p:nvGrpSpPr>
          <p:cNvPr id="10" name="群組 9">
            <a:extLst>
              <a:ext uri="{FF2B5EF4-FFF2-40B4-BE49-F238E27FC236}">
                <a16:creationId xmlns:a16="http://schemas.microsoft.com/office/drawing/2014/main" id="{1EDCD729-19E3-487A-AEA6-86505AE0993F}"/>
              </a:ext>
            </a:extLst>
          </p:cNvPr>
          <p:cNvGrpSpPr/>
          <p:nvPr/>
        </p:nvGrpSpPr>
        <p:grpSpPr>
          <a:xfrm>
            <a:off x="0" y="0"/>
            <a:ext cx="1800000" cy="540000"/>
            <a:chOff x="0" y="0"/>
            <a:chExt cx="1800000" cy="540000"/>
          </a:xfrm>
        </p:grpSpPr>
        <p:grpSp>
          <p:nvGrpSpPr>
            <p:cNvPr id="11" name="群組 10">
              <a:extLst>
                <a:ext uri="{FF2B5EF4-FFF2-40B4-BE49-F238E27FC236}">
                  <a16:creationId xmlns:a16="http://schemas.microsoft.com/office/drawing/2014/main" id="{A4A9BA49-889A-4EFD-BC58-0B791A865C75}"/>
                </a:ext>
              </a:extLst>
            </p:cNvPr>
            <p:cNvGrpSpPr/>
            <p:nvPr/>
          </p:nvGrpSpPr>
          <p:grpSpPr>
            <a:xfrm>
              <a:off x="0" y="0"/>
              <a:ext cx="1800000" cy="540000"/>
              <a:chOff x="-1" y="0"/>
              <a:chExt cx="1794295" cy="511612"/>
            </a:xfrm>
          </p:grpSpPr>
          <p:sp>
            <p:nvSpPr>
              <p:cNvPr id="13" name="矩形 12">
                <a:extLst>
                  <a:ext uri="{FF2B5EF4-FFF2-40B4-BE49-F238E27FC236}">
                    <a16:creationId xmlns:a16="http://schemas.microsoft.com/office/drawing/2014/main" id="{B3212B3B-2922-42D0-B844-AA6150265FC9}"/>
                  </a:ext>
                </a:extLst>
              </p:cNvPr>
              <p:cNvSpPr/>
              <p:nvPr/>
            </p:nvSpPr>
            <p:spPr>
              <a:xfrm>
                <a:off x="0" y="0"/>
                <a:ext cx="1794294" cy="419934"/>
              </a:xfrm>
              <a:prstGeom prst="rect">
                <a:avLst/>
              </a:prstGeom>
              <a:solidFill>
                <a:srgbClr val="DBCB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b="1" dirty="0">
                  <a:solidFill>
                    <a:srgbClr val="957E80"/>
                  </a:solidFill>
                  <a:latin typeface="Arial" panose="020B0604020202020204" pitchFamily="34" charset="0"/>
                  <a:cs typeface="Arial" panose="020B0604020202020204" pitchFamily="34" charset="0"/>
                </a:endParaRPr>
              </a:p>
            </p:txBody>
          </p:sp>
          <p:sp>
            <p:nvSpPr>
              <p:cNvPr id="14" name="矩形 13">
                <a:extLst>
                  <a:ext uri="{FF2B5EF4-FFF2-40B4-BE49-F238E27FC236}">
                    <a16:creationId xmlns:a16="http://schemas.microsoft.com/office/drawing/2014/main" id="{65BDCDBA-1F61-4913-AAC8-3753FC960CCE}"/>
                  </a:ext>
                </a:extLst>
              </p:cNvPr>
              <p:cNvSpPr/>
              <p:nvPr/>
            </p:nvSpPr>
            <p:spPr>
              <a:xfrm>
                <a:off x="-1" y="419934"/>
                <a:ext cx="1794293" cy="91678"/>
              </a:xfrm>
              <a:prstGeom prst="rect">
                <a:avLst/>
              </a:prstGeom>
              <a:solidFill>
                <a:srgbClr val="ACB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
          <p:nvSpPr>
            <p:cNvPr id="12" name="文字方塊 11">
              <a:extLst>
                <a:ext uri="{FF2B5EF4-FFF2-40B4-BE49-F238E27FC236}">
                  <a16:creationId xmlns:a16="http://schemas.microsoft.com/office/drawing/2014/main" id="{17F82D58-5262-4203-9105-8EC64636297F}"/>
                </a:ext>
              </a:extLst>
            </p:cNvPr>
            <p:cNvSpPr txBox="1"/>
            <p:nvPr/>
          </p:nvSpPr>
          <p:spPr>
            <a:xfrm>
              <a:off x="223371" y="16305"/>
              <a:ext cx="1353256" cy="400110"/>
            </a:xfrm>
            <a:prstGeom prst="rect">
              <a:avLst/>
            </a:prstGeom>
            <a:noFill/>
          </p:spPr>
          <p:txBody>
            <a:bodyPr wrap="none" rtlCol="0">
              <a:spAutoFit/>
            </a:bodyPr>
            <a:lstStyle/>
            <a:p>
              <a:r>
                <a:rPr lang="en-US" altLang="zh-TW" sz="2000" b="1" dirty="0">
                  <a:solidFill>
                    <a:srgbClr val="7F5072"/>
                  </a:solidFill>
                  <a:latin typeface="Arial" panose="020B0604020202020204" pitchFamily="34" charset="0"/>
                  <a:cs typeface="Arial" panose="020B0604020202020204" pitchFamily="34" charset="0"/>
                </a:rPr>
                <a:t>Summary</a:t>
              </a:r>
              <a:endParaRPr lang="zh-TW" altLang="en-US" sz="2000" dirty="0">
                <a:solidFill>
                  <a:srgbClr val="7F5072"/>
                </a:solidFill>
              </a:endParaRPr>
            </a:p>
          </p:txBody>
        </p:sp>
      </p:grpSp>
      <p:pic>
        <p:nvPicPr>
          <p:cNvPr id="2" name="圖片 1">
            <a:extLst>
              <a:ext uri="{FF2B5EF4-FFF2-40B4-BE49-F238E27FC236}">
                <a16:creationId xmlns:a16="http://schemas.microsoft.com/office/drawing/2014/main" id="{74E180D7-5A54-4A75-B41C-3B0681ADFE1D}"/>
              </a:ext>
            </a:extLst>
          </p:cNvPr>
          <p:cNvPicPr>
            <a:picLocks noChangeAspect="1"/>
          </p:cNvPicPr>
          <p:nvPr/>
        </p:nvPicPr>
        <p:blipFill>
          <a:blip r:embed="rId3"/>
          <a:stretch>
            <a:fillRect/>
          </a:stretch>
        </p:blipFill>
        <p:spPr>
          <a:xfrm>
            <a:off x="3524823" y="969517"/>
            <a:ext cx="5384285" cy="5716136"/>
          </a:xfrm>
          <a:prstGeom prst="rect">
            <a:avLst/>
          </a:prstGeom>
        </p:spPr>
      </p:pic>
      <p:sp>
        <p:nvSpPr>
          <p:cNvPr id="3" name="矩形 2">
            <a:extLst>
              <a:ext uri="{FF2B5EF4-FFF2-40B4-BE49-F238E27FC236}">
                <a16:creationId xmlns:a16="http://schemas.microsoft.com/office/drawing/2014/main" id="{5F4A2BE0-35CA-44A4-8375-1DE786560E9C}"/>
              </a:ext>
            </a:extLst>
          </p:cNvPr>
          <p:cNvSpPr/>
          <p:nvPr/>
        </p:nvSpPr>
        <p:spPr>
          <a:xfrm>
            <a:off x="3524823" y="969517"/>
            <a:ext cx="275390" cy="280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388635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圓角 2">
            <a:extLst>
              <a:ext uri="{FF2B5EF4-FFF2-40B4-BE49-F238E27FC236}">
                <a16:creationId xmlns:a16="http://schemas.microsoft.com/office/drawing/2014/main" id="{17A57BF0-3731-441E-A649-F1EEDB8A6581}"/>
              </a:ext>
            </a:extLst>
          </p:cNvPr>
          <p:cNvSpPr/>
          <p:nvPr/>
        </p:nvSpPr>
        <p:spPr>
          <a:xfrm>
            <a:off x="345347" y="1792642"/>
            <a:ext cx="11501305" cy="3272716"/>
          </a:xfrm>
          <a:prstGeom prst="roundRect">
            <a:avLst/>
          </a:prstGeom>
          <a:solidFill>
            <a:srgbClr val="DBCBC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dirty="0">
              <a:solidFill>
                <a:srgbClr val="0070C0"/>
              </a:solidFill>
            </a:endParaRPr>
          </a:p>
        </p:txBody>
      </p:sp>
      <p:sp>
        <p:nvSpPr>
          <p:cNvPr id="4" name="文字方塊 3">
            <a:extLst>
              <a:ext uri="{FF2B5EF4-FFF2-40B4-BE49-F238E27FC236}">
                <a16:creationId xmlns:a16="http://schemas.microsoft.com/office/drawing/2014/main" id="{12F148BC-5B89-4E9B-878A-67E165BFB56B}"/>
              </a:ext>
            </a:extLst>
          </p:cNvPr>
          <p:cNvSpPr txBox="1"/>
          <p:nvPr/>
        </p:nvSpPr>
        <p:spPr>
          <a:xfrm>
            <a:off x="2816896" y="3013501"/>
            <a:ext cx="6558206" cy="830997"/>
          </a:xfrm>
          <a:prstGeom prst="rect">
            <a:avLst/>
          </a:prstGeom>
          <a:noFill/>
        </p:spPr>
        <p:txBody>
          <a:bodyPr wrap="none" rtlCol="0">
            <a:spAutoFit/>
          </a:bodyPr>
          <a:lstStyle/>
          <a:p>
            <a:r>
              <a:rPr lang="en-US" altLang="zh-TW" sz="4800" dirty="0">
                <a:solidFill>
                  <a:srgbClr val="7F5072"/>
                </a:solidFill>
                <a:latin typeface="Arial" panose="020B0604020202020204" pitchFamily="34" charset="0"/>
                <a:cs typeface="Arial" panose="020B0604020202020204" pitchFamily="34" charset="0"/>
              </a:rPr>
              <a:t>Thank you for listening!</a:t>
            </a:r>
            <a:endParaRPr lang="zh-TW" altLang="en-US" sz="4800" dirty="0">
              <a:solidFill>
                <a:srgbClr val="7F5072"/>
              </a:solidFill>
              <a:latin typeface="Arial" panose="020B0604020202020204" pitchFamily="34" charset="0"/>
              <a:cs typeface="Arial" panose="020B0604020202020204" pitchFamily="34" charset="0"/>
            </a:endParaRPr>
          </a:p>
        </p:txBody>
      </p:sp>
      <p:sp>
        <p:nvSpPr>
          <p:cNvPr id="5" name="投影片編號版面配置區 1">
            <a:extLst>
              <a:ext uri="{FF2B5EF4-FFF2-40B4-BE49-F238E27FC236}">
                <a16:creationId xmlns:a16="http://schemas.microsoft.com/office/drawing/2014/main" id="{C91451EF-CCC0-4058-85CE-669C1639BFDB}"/>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33</a:t>
            </a:fld>
            <a:endParaRPr lang="zh-TW" altLang="en-US"/>
          </a:p>
        </p:txBody>
      </p:sp>
    </p:spTree>
    <p:extLst>
      <p:ext uri="{BB962C8B-B14F-4D97-AF65-F5344CB8AC3E}">
        <p14:creationId xmlns:p14="http://schemas.microsoft.com/office/powerpoint/2010/main" val="248939756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D1C78413-E6E5-44B1-BEAC-4FB107E94F5C}"/>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4</a:t>
            </a:fld>
            <a:endParaRPr lang="zh-TW" altLang="en-US"/>
          </a:p>
        </p:txBody>
      </p:sp>
      <p:grpSp>
        <p:nvGrpSpPr>
          <p:cNvPr id="6" name="群組 5">
            <a:extLst>
              <a:ext uri="{FF2B5EF4-FFF2-40B4-BE49-F238E27FC236}">
                <a16:creationId xmlns:a16="http://schemas.microsoft.com/office/drawing/2014/main" id="{D70E5FA1-C775-45DD-B347-02F3541F84CD}"/>
              </a:ext>
            </a:extLst>
          </p:cNvPr>
          <p:cNvGrpSpPr/>
          <p:nvPr/>
        </p:nvGrpSpPr>
        <p:grpSpPr>
          <a:xfrm>
            <a:off x="0" y="0"/>
            <a:ext cx="1800000" cy="540000"/>
            <a:chOff x="-1" y="0"/>
            <a:chExt cx="1794295" cy="511612"/>
          </a:xfrm>
        </p:grpSpPr>
        <p:sp>
          <p:nvSpPr>
            <p:cNvPr id="7" name="矩形 6">
              <a:extLst>
                <a:ext uri="{FF2B5EF4-FFF2-40B4-BE49-F238E27FC236}">
                  <a16:creationId xmlns:a16="http://schemas.microsoft.com/office/drawing/2014/main" id="{2D56E5E3-47F8-48A6-8E03-3D6126E163C8}"/>
                </a:ext>
              </a:extLst>
            </p:cNvPr>
            <p:cNvSpPr/>
            <p:nvPr/>
          </p:nvSpPr>
          <p:spPr>
            <a:xfrm>
              <a:off x="0" y="0"/>
              <a:ext cx="1794294" cy="419934"/>
            </a:xfrm>
            <a:prstGeom prst="rect">
              <a:avLst/>
            </a:prstGeom>
            <a:solidFill>
              <a:srgbClr val="EFC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rgbClr val="957E80"/>
                  </a:solidFill>
                  <a:latin typeface="Arial" panose="020B0604020202020204" pitchFamily="34" charset="0"/>
                  <a:cs typeface="Arial" panose="020B0604020202020204" pitchFamily="34" charset="0"/>
                </a:rPr>
                <a:t>Introduction</a:t>
              </a:r>
              <a:endParaRPr lang="zh-TW" altLang="en-US" sz="2000" b="1" dirty="0">
                <a:solidFill>
                  <a:srgbClr val="957E80"/>
                </a:solidFill>
                <a:latin typeface="Arial" panose="020B0604020202020204" pitchFamily="34" charset="0"/>
                <a:cs typeface="Arial" panose="020B0604020202020204" pitchFamily="34" charset="0"/>
              </a:endParaRPr>
            </a:p>
          </p:txBody>
        </p:sp>
        <p:sp>
          <p:nvSpPr>
            <p:cNvPr id="8" name="矩形 7">
              <a:extLst>
                <a:ext uri="{FF2B5EF4-FFF2-40B4-BE49-F238E27FC236}">
                  <a16:creationId xmlns:a16="http://schemas.microsoft.com/office/drawing/2014/main" id="{2849195D-593A-458E-AEF5-ADB322CF9241}"/>
                </a:ext>
              </a:extLst>
            </p:cNvPr>
            <p:cNvSpPr/>
            <p:nvPr/>
          </p:nvSpPr>
          <p:spPr>
            <a:xfrm>
              <a:off x="-1" y="419934"/>
              <a:ext cx="1794293" cy="91678"/>
            </a:xfrm>
            <a:prstGeom prst="rect">
              <a:avLst/>
            </a:prstGeom>
            <a:solidFill>
              <a:srgbClr val="F5E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2" name="矩形 11">
            <a:extLst>
              <a:ext uri="{FF2B5EF4-FFF2-40B4-BE49-F238E27FC236}">
                <a16:creationId xmlns:a16="http://schemas.microsoft.com/office/drawing/2014/main" id="{C6A2812D-48A6-4DBD-B933-5682EC239002}"/>
              </a:ext>
            </a:extLst>
          </p:cNvPr>
          <p:cNvSpPr/>
          <p:nvPr/>
        </p:nvSpPr>
        <p:spPr>
          <a:xfrm>
            <a:off x="5593" y="6550223"/>
            <a:ext cx="1067069" cy="307777"/>
          </a:xfrm>
          <a:prstGeom prst="rect">
            <a:avLst/>
          </a:prstGeom>
        </p:spPr>
        <p:txBody>
          <a:bodyPr wrap="square">
            <a:spAutoFit/>
          </a:bodyPr>
          <a:lstStyle/>
          <a:p>
            <a:r>
              <a:rPr kumimoji="1" lang="en-US" altLang="zh-TW" sz="1400" i="1" dirty="0">
                <a:solidFill>
                  <a:schemeClr val="tx1">
                    <a:lumMod val="50000"/>
                    <a:lumOff val="50000"/>
                  </a:schemeClr>
                </a:solidFill>
                <a:latin typeface="Arial" panose="020B0604020202020204" pitchFamily="34" charset="0"/>
                <a:cs typeface="Arial" panose="020B0604020202020204" pitchFamily="34" charset="0"/>
              </a:rPr>
              <a:t>Cell, 2022</a:t>
            </a:r>
          </a:p>
        </p:txBody>
      </p:sp>
      <p:pic>
        <p:nvPicPr>
          <p:cNvPr id="19" name="圖片 18">
            <a:extLst>
              <a:ext uri="{FF2B5EF4-FFF2-40B4-BE49-F238E27FC236}">
                <a16:creationId xmlns:a16="http://schemas.microsoft.com/office/drawing/2014/main" id="{DA35439F-6788-46D8-83FB-89E7958847A9}"/>
              </a:ext>
            </a:extLst>
          </p:cNvPr>
          <p:cNvPicPr>
            <a:picLocks noChangeAspect="1"/>
          </p:cNvPicPr>
          <p:nvPr/>
        </p:nvPicPr>
        <p:blipFill>
          <a:blip r:embed="rId3"/>
          <a:srcRect l="24858" t="25144" r="25154" b="25438"/>
          <a:stretch>
            <a:fillRect/>
          </a:stretch>
        </p:blipFill>
        <p:spPr>
          <a:xfrm>
            <a:off x="4565009" y="2166090"/>
            <a:ext cx="3061982" cy="3033808"/>
          </a:xfrm>
          <a:custGeom>
            <a:avLst/>
            <a:gdLst>
              <a:gd name="connsiteX0" fmla="*/ 1530991 w 3061982"/>
              <a:gd name="connsiteY0" fmla="*/ 0 h 3033808"/>
              <a:gd name="connsiteX1" fmla="*/ 3061982 w 3061982"/>
              <a:gd name="connsiteY1" fmla="*/ 1516904 h 3033808"/>
              <a:gd name="connsiteX2" fmla="*/ 1530991 w 3061982"/>
              <a:gd name="connsiteY2" fmla="*/ 3033808 h 3033808"/>
              <a:gd name="connsiteX3" fmla="*/ 0 w 3061982"/>
              <a:gd name="connsiteY3" fmla="*/ 1516904 h 3033808"/>
              <a:gd name="connsiteX4" fmla="*/ 1530991 w 3061982"/>
              <a:gd name="connsiteY4" fmla="*/ 0 h 3033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982" h="3033808">
                <a:moveTo>
                  <a:pt x="1530991" y="0"/>
                </a:moveTo>
                <a:cubicBezTo>
                  <a:pt x="2376534" y="0"/>
                  <a:pt x="3061982" y="679141"/>
                  <a:pt x="3061982" y="1516904"/>
                </a:cubicBezTo>
                <a:cubicBezTo>
                  <a:pt x="3061982" y="2354667"/>
                  <a:pt x="2376534" y="3033808"/>
                  <a:pt x="1530991" y="3033808"/>
                </a:cubicBezTo>
                <a:cubicBezTo>
                  <a:pt x="685448" y="3033808"/>
                  <a:pt x="0" y="2354667"/>
                  <a:pt x="0" y="1516904"/>
                </a:cubicBezTo>
                <a:cubicBezTo>
                  <a:pt x="0" y="679141"/>
                  <a:pt x="685448" y="0"/>
                  <a:pt x="1530991" y="0"/>
                </a:cubicBezTo>
                <a:close/>
              </a:path>
            </a:pathLst>
          </a:custGeom>
        </p:spPr>
      </p:pic>
      <p:pic>
        <p:nvPicPr>
          <p:cNvPr id="90" name="圖片 89">
            <a:extLst>
              <a:ext uri="{FF2B5EF4-FFF2-40B4-BE49-F238E27FC236}">
                <a16:creationId xmlns:a16="http://schemas.microsoft.com/office/drawing/2014/main" id="{12BEAB7E-710A-4F6A-BEB6-8DDF9386EB1B}"/>
              </a:ext>
            </a:extLst>
          </p:cNvPr>
          <p:cNvPicPr>
            <a:picLocks noChangeAspect="1"/>
          </p:cNvPicPr>
          <p:nvPr/>
        </p:nvPicPr>
        <p:blipFill>
          <a:blip r:embed="rId3"/>
          <a:srcRect l="10538" t="410" r="6332" b="62010"/>
          <a:stretch>
            <a:fillRect/>
          </a:stretch>
        </p:blipFill>
        <p:spPr>
          <a:xfrm>
            <a:off x="3671003" y="676151"/>
            <a:ext cx="5087552" cy="2305006"/>
          </a:xfrm>
          <a:custGeom>
            <a:avLst/>
            <a:gdLst>
              <a:gd name="connsiteX0" fmla="*/ 2447197 w 5087552"/>
              <a:gd name="connsiteY0" fmla="*/ 173 h 2305006"/>
              <a:gd name="connsiteX1" fmla="*/ 2639276 w 5087552"/>
              <a:gd name="connsiteY1" fmla="*/ 8245 h 2305006"/>
              <a:gd name="connsiteX2" fmla="*/ 5087552 w 5087552"/>
              <a:gd name="connsiteY2" fmla="*/ 1569608 h 2305006"/>
              <a:gd name="connsiteX3" fmla="*/ 3768885 w 5087552"/>
              <a:gd name="connsiteY3" fmla="*/ 2305006 h 2305006"/>
              <a:gd name="connsiteX4" fmla="*/ 2528637 w 5087552"/>
              <a:gd name="connsiteY4" fmla="*/ 1514051 h 2305006"/>
              <a:gd name="connsiteX5" fmla="*/ 1781517 w 5087552"/>
              <a:gd name="connsiteY5" fmla="*/ 1645255 h 2305006"/>
              <a:gd name="connsiteX6" fmla="*/ 1676915 w 5087552"/>
              <a:gd name="connsiteY6" fmla="*/ 1700005 h 2305006"/>
              <a:gd name="connsiteX7" fmla="*/ 1676865 w 5087552"/>
              <a:gd name="connsiteY7" fmla="*/ 1700029 h 2305006"/>
              <a:gd name="connsiteX8" fmla="*/ 1676836 w 5087552"/>
              <a:gd name="connsiteY8" fmla="*/ 1700047 h 2305006"/>
              <a:gd name="connsiteX9" fmla="*/ 1613432 w 5087552"/>
              <a:gd name="connsiteY9" fmla="*/ 1733233 h 2305006"/>
              <a:gd name="connsiteX10" fmla="*/ 1557716 w 5087552"/>
              <a:gd name="connsiteY10" fmla="*/ 1771749 h 2305006"/>
              <a:gd name="connsiteX11" fmla="*/ 1550746 w 5087552"/>
              <a:gd name="connsiteY11" fmla="*/ 1775944 h 2305006"/>
              <a:gd name="connsiteX12" fmla="*/ 1538194 w 5087552"/>
              <a:gd name="connsiteY12" fmla="*/ 1785244 h 2305006"/>
              <a:gd name="connsiteX13" fmla="*/ 1456832 w 5087552"/>
              <a:gd name="connsiteY13" fmla="*/ 1841488 h 2305006"/>
              <a:gd name="connsiteX14" fmla="*/ 1313721 w 5087552"/>
              <a:gd name="connsiteY14" fmla="*/ 1969122 h 2305006"/>
              <a:gd name="connsiteX15" fmla="*/ 1250059 w 5087552"/>
              <a:gd name="connsiteY15" fmla="*/ 2042012 h 2305006"/>
              <a:gd name="connsiteX16" fmla="*/ 1225637 w 5087552"/>
              <a:gd name="connsiteY16" fmla="*/ 2068635 h 2305006"/>
              <a:gd name="connsiteX17" fmla="*/ 1218206 w 5087552"/>
              <a:gd name="connsiteY17" fmla="*/ 2078481 h 2305006"/>
              <a:gd name="connsiteX18" fmla="*/ 1196947 w 5087552"/>
              <a:gd name="connsiteY18" fmla="*/ 2102821 h 2305006"/>
              <a:gd name="connsiteX19" fmla="*/ 0 w 5087552"/>
              <a:gd name="connsiteY19" fmla="*/ 1181632 h 2305006"/>
              <a:gd name="connsiteX20" fmla="*/ 103112 w 5087552"/>
              <a:gd name="connsiteY20" fmla="*/ 1055365 h 2305006"/>
              <a:gd name="connsiteX21" fmla="*/ 2447197 w 5087552"/>
              <a:gd name="connsiteY21" fmla="*/ 173 h 230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7552" h="2305006">
                <a:moveTo>
                  <a:pt x="2447197" y="173"/>
                </a:moveTo>
                <a:cubicBezTo>
                  <a:pt x="2511048" y="851"/>
                  <a:pt x="2575102" y="3530"/>
                  <a:pt x="2639276" y="8245"/>
                </a:cubicBezTo>
                <a:cubicBezTo>
                  <a:pt x="3666068" y="83688"/>
                  <a:pt x="4586093" y="670425"/>
                  <a:pt x="5087552" y="1569608"/>
                </a:cubicBezTo>
                <a:lnTo>
                  <a:pt x="3768885" y="2305006"/>
                </a:lnTo>
                <a:cubicBezTo>
                  <a:pt x="3514855" y="1849497"/>
                  <a:pt x="3048789" y="1552269"/>
                  <a:pt x="2528637" y="1514051"/>
                </a:cubicBezTo>
                <a:cubicBezTo>
                  <a:pt x="2268561" y="1494942"/>
                  <a:pt x="2012397" y="1541867"/>
                  <a:pt x="1781517" y="1645255"/>
                </a:cubicBezTo>
                <a:lnTo>
                  <a:pt x="1676915" y="1700005"/>
                </a:lnTo>
                <a:lnTo>
                  <a:pt x="1676865" y="1700029"/>
                </a:lnTo>
                <a:lnTo>
                  <a:pt x="1676836" y="1700047"/>
                </a:lnTo>
                <a:lnTo>
                  <a:pt x="1613432" y="1733233"/>
                </a:lnTo>
                <a:lnTo>
                  <a:pt x="1557716" y="1771749"/>
                </a:lnTo>
                <a:lnTo>
                  <a:pt x="1550746" y="1775944"/>
                </a:lnTo>
                <a:lnTo>
                  <a:pt x="1538194" y="1785244"/>
                </a:lnTo>
                <a:lnTo>
                  <a:pt x="1456832" y="1841488"/>
                </a:lnTo>
                <a:cubicBezTo>
                  <a:pt x="1406769" y="1880853"/>
                  <a:pt x="1358954" y="1923447"/>
                  <a:pt x="1313721" y="1969122"/>
                </a:cubicBezTo>
                <a:lnTo>
                  <a:pt x="1250059" y="2042012"/>
                </a:lnTo>
                <a:lnTo>
                  <a:pt x="1225637" y="2068635"/>
                </a:lnTo>
                <a:lnTo>
                  <a:pt x="1218206" y="2078481"/>
                </a:lnTo>
                <a:lnTo>
                  <a:pt x="1196947" y="2102821"/>
                </a:lnTo>
                <a:lnTo>
                  <a:pt x="0" y="1181632"/>
                </a:lnTo>
                <a:lnTo>
                  <a:pt x="103112" y="1055365"/>
                </a:lnTo>
                <a:cubicBezTo>
                  <a:pt x="691552" y="376565"/>
                  <a:pt x="1549296" y="-9371"/>
                  <a:pt x="2447197" y="173"/>
                </a:cubicBezTo>
                <a:close/>
              </a:path>
            </a:pathLst>
          </a:custGeom>
        </p:spPr>
      </p:pic>
      <p:pic>
        <p:nvPicPr>
          <p:cNvPr id="89" name="圖片 88">
            <a:extLst>
              <a:ext uri="{FF2B5EF4-FFF2-40B4-BE49-F238E27FC236}">
                <a16:creationId xmlns:a16="http://schemas.microsoft.com/office/drawing/2014/main" id="{369EEA4B-6FE1-4A4C-B2A0-7940645A2174}"/>
              </a:ext>
            </a:extLst>
          </p:cNvPr>
          <p:cNvPicPr>
            <a:picLocks noChangeAspect="1"/>
          </p:cNvPicPr>
          <p:nvPr/>
        </p:nvPicPr>
        <p:blipFill>
          <a:blip r:embed="rId3"/>
          <a:srcRect l="154" t="19631" r="69874" b="24281"/>
          <a:stretch>
            <a:fillRect/>
          </a:stretch>
        </p:blipFill>
        <p:spPr>
          <a:xfrm>
            <a:off x="3066967" y="1837280"/>
            <a:ext cx="1834289" cy="3440256"/>
          </a:xfrm>
          <a:custGeom>
            <a:avLst/>
            <a:gdLst>
              <a:gd name="connsiteX0" fmla="*/ 632016 w 1834289"/>
              <a:gd name="connsiteY0" fmla="*/ 0 h 3440256"/>
              <a:gd name="connsiteX1" fmla="*/ 635515 w 1834289"/>
              <a:gd name="connsiteY1" fmla="*/ 2693 h 3440256"/>
              <a:gd name="connsiteX2" fmla="*/ 624598 w 1834289"/>
              <a:gd name="connsiteY2" fmla="*/ 16061 h 3440256"/>
              <a:gd name="connsiteX3" fmla="*/ 1821617 w 1834289"/>
              <a:gd name="connsiteY3" fmla="*/ 936299 h 3440256"/>
              <a:gd name="connsiteX4" fmla="*/ 1832462 w 1834289"/>
              <a:gd name="connsiteY4" fmla="*/ 923882 h 3440256"/>
              <a:gd name="connsiteX5" fmla="*/ 1834289 w 1834289"/>
              <a:gd name="connsiteY5" fmla="*/ 925289 h 3440256"/>
              <a:gd name="connsiteX6" fmla="*/ 1773095 w 1834289"/>
              <a:gd name="connsiteY6" fmla="*/ 1006369 h 3440256"/>
              <a:gd name="connsiteX7" fmla="*/ 1511856 w 1834289"/>
              <a:gd name="connsiteY7" fmla="*/ 1853738 h 3440256"/>
              <a:gd name="connsiteX8" fmla="*/ 1580626 w 1834289"/>
              <a:gd name="connsiteY8" fmla="*/ 2304422 h 3440256"/>
              <a:gd name="connsiteX9" fmla="*/ 1590569 w 1834289"/>
              <a:gd name="connsiteY9" fmla="*/ 2331339 h 3440256"/>
              <a:gd name="connsiteX10" fmla="*/ 1594554 w 1834289"/>
              <a:gd name="connsiteY10" fmla="*/ 2345944 h 3440256"/>
              <a:gd name="connsiteX11" fmla="*/ 1680119 w 1834289"/>
              <a:gd name="connsiteY11" fmla="*/ 2561996 h 3440256"/>
              <a:gd name="connsiteX12" fmla="*/ 1732235 w 1834289"/>
              <a:gd name="connsiteY12" fmla="*/ 2660027 h 3440256"/>
              <a:gd name="connsiteX13" fmla="*/ 1489410 w 1834289"/>
              <a:gd name="connsiteY13" fmla="*/ 2811966 h 3440256"/>
              <a:gd name="connsiteX14" fmla="*/ 430003 w 1834289"/>
              <a:gd name="connsiteY14" fmla="*/ 3440256 h 3440256"/>
              <a:gd name="connsiteX15" fmla="*/ 379164 w 1834289"/>
              <a:gd name="connsiteY15" fmla="*/ 3356384 h 3440256"/>
              <a:gd name="connsiteX16" fmla="*/ 341232 w 1834289"/>
              <a:gd name="connsiteY16" fmla="*/ 3285769 h 3440256"/>
              <a:gd name="connsiteX17" fmla="*/ 281463 w 1834289"/>
              <a:gd name="connsiteY17" fmla="*/ 3161418 h 3440256"/>
              <a:gd name="connsiteX18" fmla="*/ 220914 w 1834289"/>
              <a:gd name="connsiteY18" fmla="*/ 3025003 h 3440256"/>
              <a:gd name="connsiteX19" fmla="*/ 632016 w 1834289"/>
              <a:gd name="connsiteY19" fmla="*/ 0 h 344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34289" h="3440256">
                <a:moveTo>
                  <a:pt x="632016" y="0"/>
                </a:moveTo>
                <a:lnTo>
                  <a:pt x="635515" y="2693"/>
                </a:lnTo>
                <a:lnTo>
                  <a:pt x="624598" y="16061"/>
                </a:lnTo>
                <a:lnTo>
                  <a:pt x="1821617" y="936299"/>
                </a:lnTo>
                <a:lnTo>
                  <a:pt x="1832462" y="923882"/>
                </a:lnTo>
                <a:lnTo>
                  <a:pt x="1834289" y="925289"/>
                </a:lnTo>
                <a:lnTo>
                  <a:pt x="1773095" y="1006369"/>
                </a:lnTo>
                <a:cubicBezTo>
                  <a:pt x="1608162" y="1248256"/>
                  <a:pt x="1511856" y="1539854"/>
                  <a:pt x="1511856" y="1853738"/>
                </a:cubicBezTo>
                <a:cubicBezTo>
                  <a:pt x="1511856" y="2010681"/>
                  <a:pt x="1535933" y="2162051"/>
                  <a:pt x="1580626" y="2304422"/>
                </a:cubicBezTo>
                <a:lnTo>
                  <a:pt x="1590569" y="2331339"/>
                </a:lnTo>
                <a:lnTo>
                  <a:pt x="1594554" y="2345944"/>
                </a:lnTo>
                <a:cubicBezTo>
                  <a:pt x="1617522" y="2419411"/>
                  <a:pt x="1646031" y="2491637"/>
                  <a:pt x="1680119" y="2561996"/>
                </a:cubicBezTo>
                <a:lnTo>
                  <a:pt x="1732235" y="2660027"/>
                </a:lnTo>
                <a:lnTo>
                  <a:pt x="1489410" y="2811966"/>
                </a:lnTo>
                <a:lnTo>
                  <a:pt x="430003" y="3440256"/>
                </a:lnTo>
                <a:lnTo>
                  <a:pt x="379164" y="3356384"/>
                </a:lnTo>
                <a:lnTo>
                  <a:pt x="341232" y="3285769"/>
                </a:lnTo>
                <a:lnTo>
                  <a:pt x="281463" y="3161418"/>
                </a:lnTo>
                <a:lnTo>
                  <a:pt x="220914" y="3025003"/>
                </a:lnTo>
                <a:cubicBezTo>
                  <a:pt x="-178657" y="2025328"/>
                  <a:pt x="-33015" y="873402"/>
                  <a:pt x="632016" y="0"/>
                </a:cubicBezTo>
                <a:close/>
              </a:path>
            </a:pathLst>
          </a:custGeom>
        </p:spPr>
      </p:pic>
      <p:pic>
        <p:nvPicPr>
          <p:cNvPr id="87" name="圖片 86">
            <a:extLst>
              <a:ext uri="{FF2B5EF4-FFF2-40B4-BE49-F238E27FC236}">
                <a16:creationId xmlns:a16="http://schemas.microsoft.com/office/drawing/2014/main" id="{A3493995-A32E-4838-83C4-2446BD4B2489}"/>
              </a:ext>
            </a:extLst>
          </p:cNvPr>
          <p:cNvPicPr>
            <a:picLocks noChangeAspect="1"/>
          </p:cNvPicPr>
          <p:nvPr/>
        </p:nvPicPr>
        <p:blipFill>
          <a:blip r:embed="rId3"/>
          <a:srcRect l="72010" t="26592" r="830" b="29001"/>
          <a:stretch>
            <a:fillRect/>
          </a:stretch>
        </p:blipFill>
        <p:spPr>
          <a:xfrm>
            <a:off x="7422342" y="2266944"/>
            <a:ext cx="1662145" cy="2723807"/>
          </a:xfrm>
          <a:custGeom>
            <a:avLst/>
            <a:gdLst>
              <a:gd name="connsiteX0" fmla="*/ 1304143 w 1662145"/>
              <a:gd name="connsiteY0" fmla="*/ 0 h 2723807"/>
              <a:gd name="connsiteX1" fmla="*/ 1400007 w 1662145"/>
              <a:gd name="connsiteY1" fmla="*/ 2723807 h 2723807"/>
              <a:gd name="connsiteX2" fmla="*/ 429435 w 1662145"/>
              <a:gd name="connsiteY2" fmla="*/ 2276151 h 2723807"/>
              <a:gd name="connsiteX3" fmla="*/ 48887 w 1662145"/>
              <a:gd name="connsiteY3" fmla="*/ 2092200 h 2723807"/>
              <a:gd name="connsiteX4" fmla="*/ 105416 w 1662145"/>
              <a:gd name="connsiteY4" fmla="*/ 1930712 h 2723807"/>
              <a:gd name="connsiteX5" fmla="*/ 171912 w 1662145"/>
              <a:gd name="connsiteY5" fmla="*/ 1471589 h 2723807"/>
              <a:gd name="connsiteX6" fmla="*/ 171625 w 1662145"/>
              <a:gd name="connsiteY6" fmla="*/ 1464454 h 2723807"/>
              <a:gd name="connsiteX7" fmla="*/ 173546 w 1662145"/>
              <a:gd name="connsiteY7" fmla="*/ 1426762 h 2723807"/>
              <a:gd name="connsiteX8" fmla="*/ 53339 w 1662145"/>
              <a:gd name="connsiteY8" fmla="*/ 836834 h 2723807"/>
              <a:gd name="connsiteX9" fmla="*/ 20523 w 1662145"/>
              <a:gd name="connsiteY9" fmla="*/ 769340 h 2723807"/>
              <a:gd name="connsiteX10" fmla="*/ 0 w 1662145"/>
              <a:gd name="connsiteY10" fmla="*/ 722354 h 2723807"/>
              <a:gd name="connsiteX11" fmla="*/ 1304143 w 1662145"/>
              <a:gd name="connsiteY11" fmla="*/ 0 h 272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62145" h="2723807">
                <a:moveTo>
                  <a:pt x="1304143" y="0"/>
                </a:moveTo>
                <a:cubicBezTo>
                  <a:pt x="1745172" y="843400"/>
                  <a:pt x="1780591" y="1849778"/>
                  <a:pt x="1400007" y="2723807"/>
                </a:cubicBezTo>
                <a:lnTo>
                  <a:pt x="429435" y="2276151"/>
                </a:lnTo>
                <a:lnTo>
                  <a:pt x="48887" y="2092200"/>
                </a:lnTo>
                <a:lnTo>
                  <a:pt x="105416" y="1930712"/>
                </a:lnTo>
                <a:cubicBezTo>
                  <a:pt x="148937" y="1780935"/>
                  <a:pt x="171046" y="1626221"/>
                  <a:pt x="171912" y="1471589"/>
                </a:cubicBezTo>
                <a:lnTo>
                  <a:pt x="171625" y="1464454"/>
                </a:lnTo>
                <a:lnTo>
                  <a:pt x="173546" y="1426762"/>
                </a:lnTo>
                <a:cubicBezTo>
                  <a:pt x="173546" y="1217506"/>
                  <a:pt x="130743" y="1018155"/>
                  <a:pt x="53339" y="836834"/>
                </a:cubicBezTo>
                <a:lnTo>
                  <a:pt x="20523" y="769340"/>
                </a:lnTo>
                <a:lnTo>
                  <a:pt x="0" y="722354"/>
                </a:lnTo>
                <a:lnTo>
                  <a:pt x="1304143" y="0"/>
                </a:lnTo>
                <a:close/>
              </a:path>
            </a:pathLst>
          </a:custGeom>
          <a:ln w="12700">
            <a:solidFill>
              <a:schemeClr val="tx1"/>
            </a:solidFill>
          </a:ln>
        </p:spPr>
      </p:pic>
      <p:pic>
        <p:nvPicPr>
          <p:cNvPr id="86" name="圖片 85">
            <a:extLst>
              <a:ext uri="{FF2B5EF4-FFF2-40B4-BE49-F238E27FC236}">
                <a16:creationId xmlns:a16="http://schemas.microsoft.com/office/drawing/2014/main" id="{0E1532E7-07E7-4677-BEF4-33BAB3B246FF}"/>
              </a:ext>
            </a:extLst>
          </p:cNvPr>
          <p:cNvPicPr>
            <a:picLocks noChangeAspect="1"/>
          </p:cNvPicPr>
          <p:nvPr/>
        </p:nvPicPr>
        <p:blipFill>
          <a:blip r:embed="rId3"/>
          <a:srcRect l="54785" t="60540" r="4914" b="924"/>
          <a:stretch>
            <a:fillRect/>
          </a:stretch>
        </p:blipFill>
        <p:spPr>
          <a:xfrm>
            <a:off x="6364999" y="4329217"/>
            <a:ext cx="2466438" cy="2363713"/>
          </a:xfrm>
          <a:custGeom>
            <a:avLst/>
            <a:gdLst>
              <a:gd name="connsiteX0" fmla="*/ 1082497 w 2466438"/>
              <a:gd name="connsiteY0" fmla="*/ 0 h 2363713"/>
              <a:gd name="connsiteX1" fmla="*/ 1103092 w 2466438"/>
              <a:gd name="connsiteY1" fmla="*/ 9955 h 2363713"/>
              <a:gd name="connsiteX2" fmla="*/ 1100551 w 2466438"/>
              <a:gd name="connsiteY2" fmla="*/ 17214 h 2363713"/>
              <a:gd name="connsiteX3" fmla="*/ 1483640 w 2466438"/>
              <a:gd name="connsiteY3" fmla="*/ 193906 h 2363713"/>
              <a:gd name="connsiteX4" fmla="*/ 2466438 w 2466438"/>
              <a:gd name="connsiteY4" fmla="*/ 668974 h 2363713"/>
              <a:gd name="connsiteX5" fmla="*/ 1435230 w 2466438"/>
              <a:gd name="connsiteY5" fmla="*/ 1881332 h 2363713"/>
              <a:gd name="connsiteX6" fmla="*/ 1312450 w 2466438"/>
              <a:gd name="connsiteY6" fmla="*/ 1960898 h 2363713"/>
              <a:gd name="connsiteX7" fmla="*/ 1261322 w 2466438"/>
              <a:gd name="connsiteY7" fmla="*/ 1992029 h 2363713"/>
              <a:gd name="connsiteX8" fmla="*/ 1132267 w 2466438"/>
              <a:gd name="connsiteY8" fmla="*/ 2065401 h 2363713"/>
              <a:gd name="connsiteX9" fmla="*/ 1043227 w 2466438"/>
              <a:gd name="connsiteY9" fmla="*/ 2109375 h 2363713"/>
              <a:gd name="connsiteX10" fmla="*/ 959833 w 2466438"/>
              <a:gd name="connsiteY10" fmla="*/ 2149638 h 2363713"/>
              <a:gd name="connsiteX11" fmla="*/ 832978 w 2466438"/>
              <a:gd name="connsiteY11" fmla="*/ 2203312 h 2363713"/>
              <a:gd name="connsiteX12" fmla="*/ 688193 w 2466438"/>
              <a:gd name="connsiteY12" fmla="*/ 2256422 h 2363713"/>
              <a:gd name="connsiteX13" fmla="*/ 640057 w 2466438"/>
              <a:gd name="connsiteY13" fmla="*/ 2273533 h 2363713"/>
              <a:gd name="connsiteX14" fmla="*/ 546485 w 2466438"/>
              <a:gd name="connsiteY14" fmla="*/ 2300696 h 2363713"/>
              <a:gd name="connsiteX15" fmla="*/ 383413 w 2466438"/>
              <a:gd name="connsiteY15" fmla="*/ 2342720 h 2363713"/>
              <a:gd name="connsiteX16" fmla="*/ 290925 w 2466438"/>
              <a:gd name="connsiteY16" fmla="*/ 2363713 h 2363713"/>
              <a:gd name="connsiteX17" fmla="*/ 0 w 2466438"/>
              <a:gd name="connsiteY17" fmla="*/ 854385 h 2363713"/>
              <a:gd name="connsiteX18" fmla="*/ 1082497 w 2466438"/>
              <a:gd name="connsiteY18" fmla="*/ 0 h 236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66438" h="2363713">
                <a:moveTo>
                  <a:pt x="1082497" y="0"/>
                </a:moveTo>
                <a:lnTo>
                  <a:pt x="1103092" y="9955"/>
                </a:lnTo>
                <a:lnTo>
                  <a:pt x="1100551" y="17214"/>
                </a:lnTo>
                <a:lnTo>
                  <a:pt x="1483640" y="193906"/>
                </a:lnTo>
                <a:lnTo>
                  <a:pt x="2466438" y="668974"/>
                </a:lnTo>
                <a:cubicBezTo>
                  <a:pt x="2231041" y="1164000"/>
                  <a:pt x="1872775" y="1579438"/>
                  <a:pt x="1435230" y="1881332"/>
                </a:cubicBezTo>
                <a:lnTo>
                  <a:pt x="1312450" y="1960898"/>
                </a:lnTo>
                <a:lnTo>
                  <a:pt x="1261322" y="1992029"/>
                </a:lnTo>
                <a:lnTo>
                  <a:pt x="1132267" y="2065401"/>
                </a:lnTo>
                <a:lnTo>
                  <a:pt x="1043227" y="2109375"/>
                </a:lnTo>
                <a:lnTo>
                  <a:pt x="959833" y="2149638"/>
                </a:lnTo>
                <a:lnTo>
                  <a:pt x="832978" y="2203312"/>
                </a:lnTo>
                <a:lnTo>
                  <a:pt x="688193" y="2256422"/>
                </a:lnTo>
                <a:lnTo>
                  <a:pt x="640057" y="2273533"/>
                </a:lnTo>
                <a:lnTo>
                  <a:pt x="546485" y="2300696"/>
                </a:lnTo>
                <a:lnTo>
                  <a:pt x="383413" y="2342720"/>
                </a:lnTo>
                <a:lnTo>
                  <a:pt x="290925" y="2363713"/>
                </a:lnTo>
                <a:lnTo>
                  <a:pt x="0" y="854385"/>
                </a:lnTo>
                <a:cubicBezTo>
                  <a:pt x="473630" y="760048"/>
                  <a:pt x="875234" y="443073"/>
                  <a:pt x="1082497" y="0"/>
                </a:cubicBezTo>
                <a:close/>
              </a:path>
            </a:pathLst>
          </a:custGeom>
        </p:spPr>
      </p:pic>
      <p:pic>
        <p:nvPicPr>
          <p:cNvPr id="85" name="圖片 84">
            <a:extLst>
              <a:ext uri="{FF2B5EF4-FFF2-40B4-BE49-F238E27FC236}">
                <a16:creationId xmlns:a16="http://schemas.microsoft.com/office/drawing/2014/main" id="{5C1B5236-DA06-4FC1-97C2-ABD0873C0AB6}"/>
              </a:ext>
            </a:extLst>
          </p:cNvPr>
          <p:cNvPicPr>
            <a:picLocks noChangeAspect="1"/>
          </p:cNvPicPr>
          <p:nvPr/>
        </p:nvPicPr>
        <p:blipFill>
          <a:blip r:embed="rId3"/>
          <a:srcRect l="7487" t="62928" r="40763" b="185"/>
          <a:stretch>
            <a:fillRect/>
          </a:stretch>
        </p:blipFill>
        <p:spPr>
          <a:xfrm>
            <a:off x="3494868" y="4475019"/>
            <a:ext cx="3167093" cy="2262543"/>
          </a:xfrm>
          <a:custGeom>
            <a:avLst/>
            <a:gdLst>
              <a:gd name="connsiteX0" fmla="*/ 1290387 w 3167093"/>
              <a:gd name="connsiteY0" fmla="*/ 0 h 2262543"/>
              <a:gd name="connsiteX1" fmla="*/ 2889889 w 3167093"/>
              <a:gd name="connsiteY1" fmla="*/ 713570 h 2262543"/>
              <a:gd name="connsiteX2" fmla="*/ 3167093 w 3167093"/>
              <a:gd name="connsiteY2" fmla="*/ 2210268 h 2262543"/>
              <a:gd name="connsiteX3" fmla="*/ 0 w 3167093"/>
              <a:gd name="connsiteY3" fmla="*/ 807412 h 2262543"/>
              <a:gd name="connsiteX4" fmla="*/ 1040662 w 3167093"/>
              <a:gd name="connsiteY4" fmla="*/ 156257 h 2262543"/>
              <a:gd name="connsiteX5" fmla="*/ 1286692 w 3167093"/>
              <a:gd name="connsiteY5" fmla="*/ 10346 h 2262543"/>
              <a:gd name="connsiteX6" fmla="*/ 1283487 w 3167093"/>
              <a:gd name="connsiteY6" fmla="*/ 4318 h 2262543"/>
              <a:gd name="connsiteX7" fmla="*/ 1290387 w 3167093"/>
              <a:gd name="connsiteY7" fmla="*/ 0 h 226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7093" h="2262543">
                <a:moveTo>
                  <a:pt x="1290387" y="0"/>
                </a:moveTo>
                <a:cubicBezTo>
                  <a:pt x="1626607" y="548839"/>
                  <a:pt x="2262077" y="832335"/>
                  <a:pt x="2889889" y="713570"/>
                </a:cubicBezTo>
                <a:lnTo>
                  <a:pt x="3167093" y="2210268"/>
                </a:lnTo>
                <a:cubicBezTo>
                  <a:pt x="1924793" y="2442829"/>
                  <a:pt x="667707" y="1886006"/>
                  <a:pt x="0" y="807412"/>
                </a:cubicBezTo>
                <a:lnTo>
                  <a:pt x="1040662" y="156257"/>
                </a:lnTo>
                <a:lnTo>
                  <a:pt x="1286692" y="10346"/>
                </a:lnTo>
                <a:lnTo>
                  <a:pt x="1283487" y="4318"/>
                </a:lnTo>
                <a:lnTo>
                  <a:pt x="1290387" y="0"/>
                </a:lnTo>
                <a:close/>
              </a:path>
            </a:pathLst>
          </a:custGeom>
        </p:spPr>
      </p:pic>
      <p:sp>
        <p:nvSpPr>
          <p:cNvPr id="91" name="矩形 90">
            <a:extLst>
              <a:ext uri="{FF2B5EF4-FFF2-40B4-BE49-F238E27FC236}">
                <a16:creationId xmlns:a16="http://schemas.microsoft.com/office/drawing/2014/main" id="{40A11DAC-B63D-400D-956B-EA4A76CD0328}"/>
              </a:ext>
            </a:extLst>
          </p:cNvPr>
          <p:cNvSpPr/>
          <p:nvPr/>
        </p:nvSpPr>
        <p:spPr>
          <a:xfrm>
            <a:off x="1724147" y="152931"/>
            <a:ext cx="8760552" cy="523220"/>
          </a:xfrm>
          <a:prstGeom prst="rect">
            <a:avLst/>
          </a:prstGeom>
        </p:spPr>
        <p:txBody>
          <a:bodyPr wrap="square">
            <a:spAutoFit/>
          </a:bodyPr>
          <a:lstStyle/>
          <a:p>
            <a:pPr algn="ctr"/>
            <a:r>
              <a:rPr lang="en-US" altLang="zh-TW" sz="2800" b="1" dirty="0">
                <a:latin typeface="Arial" panose="020B0604020202020204" pitchFamily="34" charset="0"/>
                <a:cs typeface="Arial" panose="020B0604020202020204" pitchFamily="34" charset="0"/>
              </a:rPr>
              <a:t>Functions of </a:t>
            </a:r>
            <a:r>
              <a:rPr lang="en-US" altLang="zh-TW" sz="2800" b="1" dirty="0" err="1">
                <a:latin typeface="Arial" panose="020B0604020202020204" pitchFamily="34" charset="0"/>
                <a:cs typeface="Arial" panose="020B0604020202020204" pitchFamily="34" charset="0"/>
              </a:rPr>
              <a:t>CircRNA</a:t>
            </a:r>
            <a:r>
              <a:rPr lang="en-US" altLang="zh-TW" sz="2800" b="1" dirty="0">
                <a:latin typeface="Arial" panose="020B0604020202020204" pitchFamily="34" charset="0"/>
                <a:cs typeface="Arial" panose="020B0604020202020204" pitchFamily="34" charset="0"/>
              </a:rPr>
              <a:t>  </a:t>
            </a:r>
            <a:endParaRPr lang="zh-TW" alt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095406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橢圓 14">
            <a:extLst>
              <a:ext uri="{FF2B5EF4-FFF2-40B4-BE49-F238E27FC236}">
                <a16:creationId xmlns:a16="http://schemas.microsoft.com/office/drawing/2014/main" id="{753C4268-3F08-4AA8-A168-EF9AF1A15B4A}"/>
              </a:ext>
            </a:extLst>
          </p:cNvPr>
          <p:cNvSpPr/>
          <p:nvPr/>
        </p:nvSpPr>
        <p:spPr>
          <a:xfrm>
            <a:off x="2004969" y="2667699"/>
            <a:ext cx="2139192" cy="210563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
        <p:nvSpPr>
          <p:cNvPr id="4" name="投影片編號版面配置區 3">
            <a:extLst>
              <a:ext uri="{FF2B5EF4-FFF2-40B4-BE49-F238E27FC236}">
                <a16:creationId xmlns:a16="http://schemas.microsoft.com/office/drawing/2014/main" id="{D1C78413-E6E5-44B1-BEAC-4FB107E94F5C}"/>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5</a:t>
            </a:fld>
            <a:endParaRPr lang="zh-TW" altLang="en-US"/>
          </a:p>
        </p:txBody>
      </p:sp>
      <p:grpSp>
        <p:nvGrpSpPr>
          <p:cNvPr id="6" name="群組 5">
            <a:extLst>
              <a:ext uri="{FF2B5EF4-FFF2-40B4-BE49-F238E27FC236}">
                <a16:creationId xmlns:a16="http://schemas.microsoft.com/office/drawing/2014/main" id="{D70E5FA1-C775-45DD-B347-02F3541F84CD}"/>
              </a:ext>
            </a:extLst>
          </p:cNvPr>
          <p:cNvGrpSpPr/>
          <p:nvPr/>
        </p:nvGrpSpPr>
        <p:grpSpPr>
          <a:xfrm>
            <a:off x="0" y="0"/>
            <a:ext cx="1800000" cy="540000"/>
            <a:chOff x="-1" y="0"/>
            <a:chExt cx="1794295" cy="511612"/>
          </a:xfrm>
        </p:grpSpPr>
        <p:sp>
          <p:nvSpPr>
            <p:cNvPr id="7" name="矩形 6">
              <a:extLst>
                <a:ext uri="{FF2B5EF4-FFF2-40B4-BE49-F238E27FC236}">
                  <a16:creationId xmlns:a16="http://schemas.microsoft.com/office/drawing/2014/main" id="{2D56E5E3-47F8-48A6-8E03-3D6126E163C8}"/>
                </a:ext>
              </a:extLst>
            </p:cNvPr>
            <p:cNvSpPr/>
            <p:nvPr/>
          </p:nvSpPr>
          <p:spPr>
            <a:xfrm>
              <a:off x="0" y="0"/>
              <a:ext cx="1794294" cy="419934"/>
            </a:xfrm>
            <a:prstGeom prst="rect">
              <a:avLst/>
            </a:prstGeom>
            <a:solidFill>
              <a:srgbClr val="EFC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rgbClr val="957E80"/>
                  </a:solidFill>
                  <a:latin typeface="Arial" panose="020B0604020202020204" pitchFamily="34" charset="0"/>
                  <a:cs typeface="Arial" panose="020B0604020202020204" pitchFamily="34" charset="0"/>
                </a:rPr>
                <a:t>Introduction</a:t>
              </a:r>
              <a:endParaRPr lang="zh-TW" altLang="en-US" sz="2000" b="1" dirty="0">
                <a:solidFill>
                  <a:srgbClr val="957E80"/>
                </a:solidFill>
                <a:latin typeface="Arial" panose="020B0604020202020204" pitchFamily="34" charset="0"/>
                <a:cs typeface="Arial" panose="020B0604020202020204" pitchFamily="34" charset="0"/>
              </a:endParaRPr>
            </a:p>
          </p:txBody>
        </p:sp>
        <p:sp>
          <p:nvSpPr>
            <p:cNvPr id="8" name="矩形 7">
              <a:extLst>
                <a:ext uri="{FF2B5EF4-FFF2-40B4-BE49-F238E27FC236}">
                  <a16:creationId xmlns:a16="http://schemas.microsoft.com/office/drawing/2014/main" id="{2849195D-593A-458E-AEF5-ADB322CF9241}"/>
                </a:ext>
              </a:extLst>
            </p:cNvPr>
            <p:cNvSpPr/>
            <p:nvPr/>
          </p:nvSpPr>
          <p:spPr>
            <a:xfrm>
              <a:off x="-1" y="419934"/>
              <a:ext cx="1794293" cy="91678"/>
            </a:xfrm>
            <a:prstGeom prst="rect">
              <a:avLst/>
            </a:prstGeom>
            <a:solidFill>
              <a:srgbClr val="F5E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 name="矩形 10">
            <a:extLst>
              <a:ext uri="{FF2B5EF4-FFF2-40B4-BE49-F238E27FC236}">
                <a16:creationId xmlns:a16="http://schemas.microsoft.com/office/drawing/2014/main" id="{C2823C62-FBAE-4C8C-A424-6ADF52B644B9}"/>
              </a:ext>
            </a:extLst>
          </p:cNvPr>
          <p:cNvSpPr/>
          <p:nvPr/>
        </p:nvSpPr>
        <p:spPr>
          <a:xfrm>
            <a:off x="1724147" y="152931"/>
            <a:ext cx="8760552" cy="523220"/>
          </a:xfrm>
          <a:prstGeom prst="rect">
            <a:avLst/>
          </a:prstGeom>
        </p:spPr>
        <p:txBody>
          <a:bodyPr wrap="square">
            <a:spAutoFit/>
          </a:bodyPr>
          <a:lstStyle/>
          <a:p>
            <a:pPr algn="ctr"/>
            <a:r>
              <a:rPr lang="en-US" altLang="zh-TW" sz="2800" b="1" dirty="0">
                <a:latin typeface="Arial" panose="020B0604020202020204" pitchFamily="34" charset="0"/>
                <a:cs typeface="Arial" panose="020B0604020202020204" pitchFamily="34" charset="0"/>
              </a:rPr>
              <a:t>Functions of CircRNA  </a:t>
            </a:r>
            <a:endParaRPr lang="zh-TW" altLang="en-US" sz="2800" b="1" dirty="0">
              <a:latin typeface="Arial" panose="020B0604020202020204" pitchFamily="34" charset="0"/>
              <a:cs typeface="Arial" panose="020B0604020202020204" pitchFamily="34" charset="0"/>
            </a:endParaRPr>
          </a:p>
        </p:txBody>
      </p:sp>
      <p:sp>
        <p:nvSpPr>
          <p:cNvPr id="12" name="矩形 11">
            <a:extLst>
              <a:ext uri="{FF2B5EF4-FFF2-40B4-BE49-F238E27FC236}">
                <a16:creationId xmlns:a16="http://schemas.microsoft.com/office/drawing/2014/main" id="{C6A2812D-48A6-4DBD-B933-5682EC239002}"/>
              </a:ext>
            </a:extLst>
          </p:cNvPr>
          <p:cNvSpPr/>
          <p:nvPr/>
        </p:nvSpPr>
        <p:spPr>
          <a:xfrm>
            <a:off x="5593" y="6550223"/>
            <a:ext cx="1067069" cy="307777"/>
          </a:xfrm>
          <a:prstGeom prst="rect">
            <a:avLst/>
          </a:prstGeom>
        </p:spPr>
        <p:txBody>
          <a:bodyPr wrap="square">
            <a:spAutoFit/>
          </a:bodyPr>
          <a:lstStyle/>
          <a:p>
            <a:r>
              <a:rPr kumimoji="1" lang="en-US" altLang="zh-TW" sz="1400" i="1" dirty="0">
                <a:solidFill>
                  <a:schemeClr val="tx1">
                    <a:lumMod val="50000"/>
                    <a:lumOff val="50000"/>
                  </a:schemeClr>
                </a:solidFill>
                <a:latin typeface="Arial" panose="020B0604020202020204" pitchFamily="34" charset="0"/>
                <a:cs typeface="Arial" panose="020B0604020202020204" pitchFamily="34" charset="0"/>
              </a:rPr>
              <a:t>Cell, 2022</a:t>
            </a:r>
          </a:p>
        </p:txBody>
      </p:sp>
      <p:pic>
        <p:nvPicPr>
          <p:cNvPr id="107" name="圖片 106">
            <a:extLst>
              <a:ext uri="{FF2B5EF4-FFF2-40B4-BE49-F238E27FC236}">
                <a16:creationId xmlns:a16="http://schemas.microsoft.com/office/drawing/2014/main" id="{FC784BE0-23C6-404A-8ED0-B41AB1B226F7}"/>
              </a:ext>
            </a:extLst>
          </p:cNvPr>
          <p:cNvPicPr>
            <a:picLocks noChangeAspect="1"/>
          </p:cNvPicPr>
          <p:nvPr/>
        </p:nvPicPr>
        <p:blipFill>
          <a:blip r:embed="rId3"/>
          <a:srcRect l="24858" t="25144" r="25154" b="25438"/>
          <a:stretch>
            <a:fillRect/>
          </a:stretch>
        </p:blipFill>
        <p:spPr>
          <a:xfrm>
            <a:off x="3661423" y="1205085"/>
            <a:ext cx="4654330" cy="4611504"/>
          </a:xfrm>
          <a:custGeom>
            <a:avLst/>
            <a:gdLst>
              <a:gd name="connsiteX0" fmla="*/ 1530991 w 3061982"/>
              <a:gd name="connsiteY0" fmla="*/ 0 h 3033808"/>
              <a:gd name="connsiteX1" fmla="*/ 3061982 w 3061982"/>
              <a:gd name="connsiteY1" fmla="*/ 1516904 h 3033808"/>
              <a:gd name="connsiteX2" fmla="*/ 1530991 w 3061982"/>
              <a:gd name="connsiteY2" fmla="*/ 3033808 h 3033808"/>
              <a:gd name="connsiteX3" fmla="*/ 0 w 3061982"/>
              <a:gd name="connsiteY3" fmla="*/ 1516904 h 3033808"/>
              <a:gd name="connsiteX4" fmla="*/ 1530991 w 3061982"/>
              <a:gd name="connsiteY4" fmla="*/ 0 h 3033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982" h="3033808">
                <a:moveTo>
                  <a:pt x="1530991" y="0"/>
                </a:moveTo>
                <a:cubicBezTo>
                  <a:pt x="2376534" y="0"/>
                  <a:pt x="3061982" y="679141"/>
                  <a:pt x="3061982" y="1516904"/>
                </a:cubicBezTo>
                <a:cubicBezTo>
                  <a:pt x="3061982" y="2354667"/>
                  <a:pt x="2376534" y="3033808"/>
                  <a:pt x="1530991" y="3033808"/>
                </a:cubicBezTo>
                <a:cubicBezTo>
                  <a:pt x="685448" y="3033808"/>
                  <a:pt x="0" y="2354667"/>
                  <a:pt x="0" y="1516904"/>
                </a:cubicBezTo>
                <a:cubicBezTo>
                  <a:pt x="0" y="679141"/>
                  <a:pt x="685448" y="0"/>
                  <a:pt x="1530991" y="0"/>
                </a:cubicBezTo>
                <a:close/>
              </a:path>
            </a:pathLst>
          </a:custGeom>
        </p:spPr>
      </p:pic>
      <p:pic>
        <p:nvPicPr>
          <p:cNvPr id="108" name="圖片 107">
            <a:extLst>
              <a:ext uri="{FF2B5EF4-FFF2-40B4-BE49-F238E27FC236}">
                <a16:creationId xmlns:a16="http://schemas.microsoft.com/office/drawing/2014/main" id="{8EC47EDF-13E6-4F48-98B9-B045BCAF2915}"/>
              </a:ext>
            </a:extLst>
          </p:cNvPr>
          <p:cNvPicPr>
            <a:picLocks noChangeAspect="1"/>
          </p:cNvPicPr>
          <p:nvPr/>
        </p:nvPicPr>
        <p:blipFill>
          <a:blip r:embed="rId3"/>
          <a:srcRect l="10538" t="410" r="6332" b="62010"/>
          <a:stretch>
            <a:fillRect/>
          </a:stretch>
        </p:blipFill>
        <p:spPr>
          <a:xfrm>
            <a:off x="3560647" y="-2395419"/>
            <a:ext cx="5087552" cy="2305006"/>
          </a:xfrm>
          <a:custGeom>
            <a:avLst/>
            <a:gdLst>
              <a:gd name="connsiteX0" fmla="*/ 2447197 w 5087552"/>
              <a:gd name="connsiteY0" fmla="*/ 173 h 2305006"/>
              <a:gd name="connsiteX1" fmla="*/ 2639276 w 5087552"/>
              <a:gd name="connsiteY1" fmla="*/ 8245 h 2305006"/>
              <a:gd name="connsiteX2" fmla="*/ 5087552 w 5087552"/>
              <a:gd name="connsiteY2" fmla="*/ 1569608 h 2305006"/>
              <a:gd name="connsiteX3" fmla="*/ 3768885 w 5087552"/>
              <a:gd name="connsiteY3" fmla="*/ 2305006 h 2305006"/>
              <a:gd name="connsiteX4" fmla="*/ 2528637 w 5087552"/>
              <a:gd name="connsiteY4" fmla="*/ 1514051 h 2305006"/>
              <a:gd name="connsiteX5" fmla="*/ 1781517 w 5087552"/>
              <a:gd name="connsiteY5" fmla="*/ 1645255 h 2305006"/>
              <a:gd name="connsiteX6" fmla="*/ 1676915 w 5087552"/>
              <a:gd name="connsiteY6" fmla="*/ 1700005 h 2305006"/>
              <a:gd name="connsiteX7" fmla="*/ 1676865 w 5087552"/>
              <a:gd name="connsiteY7" fmla="*/ 1700029 h 2305006"/>
              <a:gd name="connsiteX8" fmla="*/ 1676836 w 5087552"/>
              <a:gd name="connsiteY8" fmla="*/ 1700047 h 2305006"/>
              <a:gd name="connsiteX9" fmla="*/ 1613432 w 5087552"/>
              <a:gd name="connsiteY9" fmla="*/ 1733233 h 2305006"/>
              <a:gd name="connsiteX10" fmla="*/ 1557716 w 5087552"/>
              <a:gd name="connsiteY10" fmla="*/ 1771749 h 2305006"/>
              <a:gd name="connsiteX11" fmla="*/ 1550746 w 5087552"/>
              <a:gd name="connsiteY11" fmla="*/ 1775944 h 2305006"/>
              <a:gd name="connsiteX12" fmla="*/ 1538194 w 5087552"/>
              <a:gd name="connsiteY12" fmla="*/ 1785244 h 2305006"/>
              <a:gd name="connsiteX13" fmla="*/ 1456832 w 5087552"/>
              <a:gd name="connsiteY13" fmla="*/ 1841488 h 2305006"/>
              <a:gd name="connsiteX14" fmla="*/ 1313721 w 5087552"/>
              <a:gd name="connsiteY14" fmla="*/ 1969122 h 2305006"/>
              <a:gd name="connsiteX15" fmla="*/ 1250059 w 5087552"/>
              <a:gd name="connsiteY15" fmla="*/ 2042012 h 2305006"/>
              <a:gd name="connsiteX16" fmla="*/ 1225637 w 5087552"/>
              <a:gd name="connsiteY16" fmla="*/ 2068635 h 2305006"/>
              <a:gd name="connsiteX17" fmla="*/ 1218206 w 5087552"/>
              <a:gd name="connsiteY17" fmla="*/ 2078481 h 2305006"/>
              <a:gd name="connsiteX18" fmla="*/ 1196947 w 5087552"/>
              <a:gd name="connsiteY18" fmla="*/ 2102821 h 2305006"/>
              <a:gd name="connsiteX19" fmla="*/ 0 w 5087552"/>
              <a:gd name="connsiteY19" fmla="*/ 1181632 h 2305006"/>
              <a:gd name="connsiteX20" fmla="*/ 103112 w 5087552"/>
              <a:gd name="connsiteY20" fmla="*/ 1055365 h 2305006"/>
              <a:gd name="connsiteX21" fmla="*/ 2447197 w 5087552"/>
              <a:gd name="connsiteY21" fmla="*/ 173 h 230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7552" h="2305006">
                <a:moveTo>
                  <a:pt x="2447197" y="173"/>
                </a:moveTo>
                <a:cubicBezTo>
                  <a:pt x="2511048" y="851"/>
                  <a:pt x="2575102" y="3530"/>
                  <a:pt x="2639276" y="8245"/>
                </a:cubicBezTo>
                <a:cubicBezTo>
                  <a:pt x="3666068" y="83688"/>
                  <a:pt x="4586093" y="670425"/>
                  <a:pt x="5087552" y="1569608"/>
                </a:cubicBezTo>
                <a:lnTo>
                  <a:pt x="3768885" y="2305006"/>
                </a:lnTo>
                <a:cubicBezTo>
                  <a:pt x="3514855" y="1849497"/>
                  <a:pt x="3048789" y="1552269"/>
                  <a:pt x="2528637" y="1514051"/>
                </a:cubicBezTo>
                <a:cubicBezTo>
                  <a:pt x="2268561" y="1494942"/>
                  <a:pt x="2012397" y="1541867"/>
                  <a:pt x="1781517" y="1645255"/>
                </a:cubicBezTo>
                <a:lnTo>
                  <a:pt x="1676915" y="1700005"/>
                </a:lnTo>
                <a:lnTo>
                  <a:pt x="1676865" y="1700029"/>
                </a:lnTo>
                <a:lnTo>
                  <a:pt x="1676836" y="1700047"/>
                </a:lnTo>
                <a:lnTo>
                  <a:pt x="1613432" y="1733233"/>
                </a:lnTo>
                <a:lnTo>
                  <a:pt x="1557716" y="1771749"/>
                </a:lnTo>
                <a:lnTo>
                  <a:pt x="1550746" y="1775944"/>
                </a:lnTo>
                <a:lnTo>
                  <a:pt x="1538194" y="1785244"/>
                </a:lnTo>
                <a:lnTo>
                  <a:pt x="1456832" y="1841488"/>
                </a:lnTo>
                <a:cubicBezTo>
                  <a:pt x="1406769" y="1880853"/>
                  <a:pt x="1358954" y="1923447"/>
                  <a:pt x="1313721" y="1969122"/>
                </a:cubicBezTo>
                <a:lnTo>
                  <a:pt x="1250059" y="2042012"/>
                </a:lnTo>
                <a:lnTo>
                  <a:pt x="1225637" y="2068635"/>
                </a:lnTo>
                <a:lnTo>
                  <a:pt x="1218206" y="2078481"/>
                </a:lnTo>
                <a:lnTo>
                  <a:pt x="1196947" y="2102821"/>
                </a:lnTo>
                <a:lnTo>
                  <a:pt x="0" y="1181632"/>
                </a:lnTo>
                <a:lnTo>
                  <a:pt x="103112" y="1055365"/>
                </a:lnTo>
                <a:cubicBezTo>
                  <a:pt x="691552" y="376565"/>
                  <a:pt x="1549296" y="-9371"/>
                  <a:pt x="2447197" y="173"/>
                </a:cubicBezTo>
                <a:close/>
              </a:path>
            </a:pathLst>
          </a:custGeom>
        </p:spPr>
      </p:pic>
      <p:pic>
        <p:nvPicPr>
          <p:cNvPr id="109" name="圖片 108">
            <a:extLst>
              <a:ext uri="{FF2B5EF4-FFF2-40B4-BE49-F238E27FC236}">
                <a16:creationId xmlns:a16="http://schemas.microsoft.com/office/drawing/2014/main" id="{C815A68A-74C5-47AE-86B0-45D3C6DE6481}"/>
              </a:ext>
            </a:extLst>
          </p:cNvPr>
          <p:cNvPicPr>
            <a:picLocks noChangeAspect="1"/>
          </p:cNvPicPr>
          <p:nvPr/>
        </p:nvPicPr>
        <p:blipFill>
          <a:blip r:embed="rId3"/>
          <a:srcRect l="154" t="19631" r="69874" b="24281"/>
          <a:stretch>
            <a:fillRect/>
          </a:stretch>
        </p:blipFill>
        <p:spPr>
          <a:xfrm>
            <a:off x="-2446597" y="1908719"/>
            <a:ext cx="1834289" cy="3440256"/>
          </a:xfrm>
          <a:custGeom>
            <a:avLst/>
            <a:gdLst>
              <a:gd name="connsiteX0" fmla="*/ 632016 w 1834289"/>
              <a:gd name="connsiteY0" fmla="*/ 0 h 3440256"/>
              <a:gd name="connsiteX1" fmla="*/ 635515 w 1834289"/>
              <a:gd name="connsiteY1" fmla="*/ 2693 h 3440256"/>
              <a:gd name="connsiteX2" fmla="*/ 624598 w 1834289"/>
              <a:gd name="connsiteY2" fmla="*/ 16061 h 3440256"/>
              <a:gd name="connsiteX3" fmla="*/ 1821617 w 1834289"/>
              <a:gd name="connsiteY3" fmla="*/ 936299 h 3440256"/>
              <a:gd name="connsiteX4" fmla="*/ 1832462 w 1834289"/>
              <a:gd name="connsiteY4" fmla="*/ 923882 h 3440256"/>
              <a:gd name="connsiteX5" fmla="*/ 1834289 w 1834289"/>
              <a:gd name="connsiteY5" fmla="*/ 925289 h 3440256"/>
              <a:gd name="connsiteX6" fmla="*/ 1773095 w 1834289"/>
              <a:gd name="connsiteY6" fmla="*/ 1006369 h 3440256"/>
              <a:gd name="connsiteX7" fmla="*/ 1511856 w 1834289"/>
              <a:gd name="connsiteY7" fmla="*/ 1853738 h 3440256"/>
              <a:gd name="connsiteX8" fmla="*/ 1580626 w 1834289"/>
              <a:gd name="connsiteY8" fmla="*/ 2304422 h 3440256"/>
              <a:gd name="connsiteX9" fmla="*/ 1590569 w 1834289"/>
              <a:gd name="connsiteY9" fmla="*/ 2331339 h 3440256"/>
              <a:gd name="connsiteX10" fmla="*/ 1594554 w 1834289"/>
              <a:gd name="connsiteY10" fmla="*/ 2345944 h 3440256"/>
              <a:gd name="connsiteX11" fmla="*/ 1680119 w 1834289"/>
              <a:gd name="connsiteY11" fmla="*/ 2561996 h 3440256"/>
              <a:gd name="connsiteX12" fmla="*/ 1732235 w 1834289"/>
              <a:gd name="connsiteY12" fmla="*/ 2660027 h 3440256"/>
              <a:gd name="connsiteX13" fmla="*/ 1489410 w 1834289"/>
              <a:gd name="connsiteY13" fmla="*/ 2811966 h 3440256"/>
              <a:gd name="connsiteX14" fmla="*/ 430003 w 1834289"/>
              <a:gd name="connsiteY14" fmla="*/ 3440256 h 3440256"/>
              <a:gd name="connsiteX15" fmla="*/ 379164 w 1834289"/>
              <a:gd name="connsiteY15" fmla="*/ 3356384 h 3440256"/>
              <a:gd name="connsiteX16" fmla="*/ 341232 w 1834289"/>
              <a:gd name="connsiteY16" fmla="*/ 3285769 h 3440256"/>
              <a:gd name="connsiteX17" fmla="*/ 281463 w 1834289"/>
              <a:gd name="connsiteY17" fmla="*/ 3161418 h 3440256"/>
              <a:gd name="connsiteX18" fmla="*/ 220914 w 1834289"/>
              <a:gd name="connsiteY18" fmla="*/ 3025003 h 3440256"/>
              <a:gd name="connsiteX19" fmla="*/ 632016 w 1834289"/>
              <a:gd name="connsiteY19" fmla="*/ 0 h 344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34289" h="3440256">
                <a:moveTo>
                  <a:pt x="632016" y="0"/>
                </a:moveTo>
                <a:lnTo>
                  <a:pt x="635515" y="2693"/>
                </a:lnTo>
                <a:lnTo>
                  <a:pt x="624598" y="16061"/>
                </a:lnTo>
                <a:lnTo>
                  <a:pt x="1821617" y="936299"/>
                </a:lnTo>
                <a:lnTo>
                  <a:pt x="1832462" y="923882"/>
                </a:lnTo>
                <a:lnTo>
                  <a:pt x="1834289" y="925289"/>
                </a:lnTo>
                <a:lnTo>
                  <a:pt x="1773095" y="1006369"/>
                </a:lnTo>
                <a:cubicBezTo>
                  <a:pt x="1608162" y="1248256"/>
                  <a:pt x="1511856" y="1539854"/>
                  <a:pt x="1511856" y="1853738"/>
                </a:cubicBezTo>
                <a:cubicBezTo>
                  <a:pt x="1511856" y="2010681"/>
                  <a:pt x="1535933" y="2162051"/>
                  <a:pt x="1580626" y="2304422"/>
                </a:cubicBezTo>
                <a:lnTo>
                  <a:pt x="1590569" y="2331339"/>
                </a:lnTo>
                <a:lnTo>
                  <a:pt x="1594554" y="2345944"/>
                </a:lnTo>
                <a:cubicBezTo>
                  <a:pt x="1617522" y="2419411"/>
                  <a:pt x="1646031" y="2491637"/>
                  <a:pt x="1680119" y="2561996"/>
                </a:cubicBezTo>
                <a:lnTo>
                  <a:pt x="1732235" y="2660027"/>
                </a:lnTo>
                <a:lnTo>
                  <a:pt x="1489410" y="2811966"/>
                </a:lnTo>
                <a:lnTo>
                  <a:pt x="430003" y="3440256"/>
                </a:lnTo>
                <a:lnTo>
                  <a:pt x="379164" y="3356384"/>
                </a:lnTo>
                <a:lnTo>
                  <a:pt x="341232" y="3285769"/>
                </a:lnTo>
                <a:lnTo>
                  <a:pt x="281463" y="3161418"/>
                </a:lnTo>
                <a:lnTo>
                  <a:pt x="220914" y="3025003"/>
                </a:lnTo>
                <a:cubicBezTo>
                  <a:pt x="-178657" y="2025328"/>
                  <a:pt x="-33015" y="873402"/>
                  <a:pt x="632016" y="0"/>
                </a:cubicBezTo>
                <a:close/>
              </a:path>
            </a:pathLst>
          </a:custGeom>
        </p:spPr>
      </p:pic>
      <p:pic>
        <p:nvPicPr>
          <p:cNvPr id="110" name="圖片 109">
            <a:extLst>
              <a:ext uri="{FF2B5EF4-FFF2-40B4-BE49-F238E27FC236}">
                <a16:creationId xmlns:a16="http://schemas.microsoft.com/office/drawing/2014/main" id="{BCBB4DF3-955E-41C8-91A9-C99EA7045537}"/>
              </a:ext>
            </a:extLst>
          </p:cNvPr>
          <p:cNvPicPr>
            <a:picLocks noChangeAspect="1"/>
          </p:cNvPicPr>
          <p:nvPr/>
        </p:nvPicPr>
        <p:blipFill>
          <a:blip r:embed="rId3"/>
          <a:srcRect l="72010" t="26592" r="830" b="29001"/>
          <a:stretch>
            <a:fillRect/>
          </a:stretch>
        </p:blipFill>
        <p:spPr>
          <a:xfrm>
            <a:off x="12700398" y="2166090"/>
            <a:ext cx="1662145" cy="2723807"/>
          </a:xfrm>
          <a:custGeom>
            <a:avLst/>
            <a:gdLst>
              <a:gd name="connsiteX0" fmla="*/ 1304143 w 1662145"/>
              <a:gd name="connsiteY0" fmla="*/ 0 h 2723807"/>
              <a:gd name="connsiteX1" fmla="*/ 1400007 w 1662145"/>
              <a:gd name="connsiteY1" fmla="*/ 2723807 h 2723807"/>
              <a:gd name="connsiteX2" fmla="*/ 429435 w 1662145"/>
              <a:gd name="connsiteY2" fmla="*/ 2276151 h 2723807"/>
              <a:gd name="connsiteX3" fmla="*/ 48887 w 1662145"/>
              <a:gd name="connsiteY3" fmla="*/ 2092200 h 2723807"/>
              <a:gd name="connsiteX4" fmla="*/ 105416 w 1662145"/>
              <a:gd name="connsiteY4" fmla="*/ 1930712 h 2723807"/>
              <a:gd name="connsiteX5" fmla="*/ 171912 w 1662145"/>
              <a:gd name="connsiteY5" fmla="*/ 1471589 h 2723807"/>
              <a:gd name="connsiteX6" fmla="*/ 171625 w 1662145"/>
              <a:gd name="connsiteY6" fmla="*/ 1464454 h 2723807"/>
              <a:gd name="connsiteX7" fmla="*/ 173546 w 1662145"/>
              <a:gd name="connsiteY7" fmla="*/ 1426762 h 2723807"/>
              <a:gd name="connsiteX8" fmla="*/ 53339 w 1662145"/>
              <a:gd name="connsiteY8" fmla="*/ 836834 h 2723807"/>
              <a:gd name="connsiteX9" fmla="*/ 20523 w 1662145"/>
              <a:gd name="connsiteY9" fmla="*/ 769340 h 2723807"/>
              <a:gd name="connsiteX10" fmla="*/ 0 w 1662145"/>
              <a:gd name="connsiteY10" fmla="*/ 722354 h 2723807"/>
              <a:gd name="connsiteX11" fmla="*/ 1304143 w 1662145"/>
              <a:gd name="connsiteY11" fmla="*/ 0 h 272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62145" h="2723807">
                <a:moveTo>
                  <a:pt x="1304143" y="0"/>
                </a:moveTo>
                <a:cubicBezTo>
                  <a:pt x="1745172" y="843400"/>
                  <a:pt x="1780591" y="1849778"/>
                  <a:pt x="1400007" y="2723807"/>
                </a:cubicBezTo>
                <a:lnTo>
                  <a:pt x="429435" y="2276151"/>
                </a:lnTo>
                <a:lnTo>
                  <a:pt x="48887" y="2092200"/>
                </a:lnTo>
                <a:lnTo>
                  <a:pt x="105416" y="1930712"/>
                </a:lnTo>
                <a:cubicBezTo>
                  <a:pt x="148937" y="1780935"/>
                  <a:pt x="171046" y="1626221"/>
                  <a:pt x="171912" y="1471589"/>
                </a:cubicBezTo>
                <a:lnTo>
                  <a:pt x="171625" y="1464454"/>
                </a:lnTo>
                <a:lnTo>
                  <a:pt x="173546" y="1426762"/>
                </a:lnTo>
                <a:cubicBezTo>
                  <a:pt x="173546" y="1217506"/>
                  <a:pt x="130743" y="1018155"/>
                  <a:pt x="53339" y="836834"/>
                </a:cubicBezTo>
                <a:lnTo>
                  <a:pt x="20523" y="769340"/>
                </a:lnTo>
                <a:lnTo>
                  <a:pt x="0" y="722354"/>
                </a:lnTo>
                <a:lnTo>
                  <a:pt x="1304143" y="0"/>
                </a:lnTo>
                <a:close/>
              </a:path>
            </a:pathLst>
          </a:custGeom>
          <a:ln w="12700">
            <a:solidFill>
              <a:schemeClr val="tx1"/>
            </a:solidFill>
          </a:ln>
        </p:spPr>
      </p:pic>
      <p:pic>
        <p:nvPicPr>
          <p:cNvPr id="111" name="圖片 110">
            <a:extLst>
              <a:ext uri="{FF2B5EF4-FFF2-40B4-BE49-F238E27FC236}">
                <a16:creationId xmlns:a16="http://schemas.microsoft.com/office/drawing/2014/main" id="{7314B8BF-54AE-4FBC-B76D-D4DBA8ECA86B}"/>
              </a:ext>
            </a:extLst>
          </p:cNvPr>
          <p:cNvPicPr>
            <a:picLocks noChangeAspect="1"/>
          </p:cNvPicPr>
          <p:nvPr/>
        </p:nvPicPr>
        <p:blipFill>
          <a:blip r:embed="rId3"/>
          <a:srcRect l="54785" t="60540" r="4914" b="924"/>
          <a:stretch>
            <a:fillRect/>
          </a:stretch>
        </p:blipFill>
        <p:spPr>
          <a:xfrm>
            <a:off x="6531554" y="7191446"/>
            <a:ext cx="2466438" cy="2363713"/>
          </a:xfrm>
          <a:custGeom>
            <a:avLst/>
            <a:gdLst>
              <a:gd name="connsiteX0" fmla="*/ 1082497 w 2466438"/>
              <a:gd name="connsiteY0" fmla="*/ 0 h 2363713"/>
              <a:gd name="connsiteX1" fmla="*/ 1103092 w 2466438"/>
              <a:gd name="connsiteY1" fmla="*/ 9955 h 2363713"/>
              <a:gd name="connsiteX2" fmla="*/ 1100551 w 2466438"/>
              <a:gd name="connsiteY2" fmla="*/ 17214 h 2363713"/>
              <a:gd name="connsiteX3" fmla="*/ 1483640 w 2466438"/>
              <a:gd name="connsiteY3" fmla="*/ 193906 h 2363713"/>
              <a:gd name="connsiteX4" fmla="*/ 2466438 w 2466438"/>
              <a:gd name="connsiteY4" fmla="*/ 668974 h 2363713"/>
              <a:gd name="connsiteX5" fmla="*/ 1435230 w 2466438"/>
              <a:gd name="connsiteY5" fmla="*/ 1881332 h 2363713"/>
              <a:gd name="connsiteX6" fmla="*/ 1312450 w 2466438"/>
              <a:gd name="connsiteY6" fmla="*/ 1960898 h 2363713"/>
              <a:gd name="connsiteX7" fmla="*/ 1261322 w 2466438"/>
              <a:gd name="connsiteY7" fmla="*/ 1992029 h 2363713"/>
              <a:gd name="connsiteX8" fmla="*/ 1132267 w 2466438"/>
              <a:gd name="connsiteY8" fmla="*/ 2065401 h 2363713"/>
              <a:gd name="connsiteX9" fmla="*/ 1043227 w 2466438"/>
              <a:gd name="connsiteY9" fmla="*/ 2109375 h 2363713"/>
              <a:gd name="connsiteX10" fmla="*/ 959833 w 2466438"/>
              <a:gd name="connsiteY10" fmla="*/ 2149638 h 2363713"/>
              <a:gd name="connsiteX11" fmla="*/ 832978 w 2466438"/>
              <a:gd name="connsiteY11" fmla="*/ 2203312 h 2363713"/>
              <a:gd name="connsiteX12" fmla="*/ 688193 w 2466438"/>
              <a:gd name="connsiteY12" fmla="*/ 2256422 h 2363713"/>
              <a:gd name="connsiteX13" fmla="*/ 640057 w 2466438"/>
              <a:gd name="connsiteY13" fmla="*/ 2273533 h 2363713"/>
              <a:gd name="connsiteX14" fmla="*/ 546485 w 2466438"/>
              <a:gd name="connsiteY14" fmla="*/ 2300696 h 2363713"/>
              <a:gd name="connsiteX15" fmla="*/ 383413 w 2466438"/>
              <a:gd name="connsiteY15" fmla="*/ 2342720 h 2363713"/>
              <a:gd name="connsiteX16" fmla="*/ 290925 w 2466438"/>
              <a:gd name="connsiteY16" fmla="*/ 2363713 h 2363713"/>
              <a:gd name="connsiteX17" fmla="*/ 0 w 2466438"/>
              <a:gd name="connsiteY17" fmla="*/ 854385 h 2363713"/>
              <a:gd name="connsiteX18" fmla="*/ 1082497 w 2466438"/>
              <a:gd name="connsiteY18" fmla="*/ 0 h 236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66438" h="2363713">
                <a:moveTo>
                  <a:pt x="1082497" y="0"/>
                </a:moveTo>
                <a:lnTo>
                  <a:pt x="1103092" y="9955"/>
                </a:lnTo>
                <a:lnTo>
                  <a:pt x="1100551" y="17214"/>
                </a:lnTo>
                <a:lnTo>
                  <a:pt x="1483640" y="193906"/>
                </a:lnTo>
                <a:lnTo>
                  <a:pt x="2466438" y="668974"/>
                </a:lnTo>
                <a:cubicBezTo>
                  <a:pt x="2231041" y="1164000"/>
                  <a:pt x="1872775" y="1579438"/>
                  <a:pt x="1435230" y="1881332"/>
                </a:cubicBezTo>
                <a:lnTo>
                  <a:pt x="1312450" y="1960898"/>
                </a:lnTo>
                <a:lnTo>
                  <a:pt x="1261322" y="1992029"/>
                </a:lnTo>
                <a:lnTo>
                  <a:pt x="1132267" y="2065401"/>
                </a:lnTo>
                <a:lnTo>
                  <a:pt x="1043227" y="2109375"/>
                </a:lnTo>
                <a:lnTo>
                  <a:pt x="959833" y="2149638"/>
                </a:lnTo>
                <a:lnTo>
                  <a:pt x="832978" y="2203312"/>
                </a:lnTo>
                <a:lnTo>
                  <a:pt x="688193" y="2256422"/>
                </a:lnTo>
                <a:lnTo>
                  <a:pt x="640057" y="2273533"/>
                </a:lnTo>
                <a:lnTo>
                  <a:pt x="546485" y="2300696"/>
                </a:lnTo>
                <a:lnTo>
                  <a:pt x="383413" y="2342720"/>
                </a:lnTo>
                <a:lnTo>
                  <a:pt x="290925" y="2363713"/>
                </a:lnTo>
                <a:lnTo>
                  <a:pt x="0" y="854385"/>
                </a:lnTo>
                <a:cubicBezTo>
                  <a:pt x="473630" y="760048"/>
                  <a:pt x="875234" y="443073"/>
                  <a:pt x="1082497" y="0"/>
                </a:cubicBezTo>
                <a:close/>
              </a:path>
            </a:pathLst>
          </a:custGeom>
        </p:spPr>
      </p:pic>
      <p:pic>
        <p:nvPicPr>
          <p:cNvPr id="112" name="圖片 111">
            <a:extLst>
              <a:ext uri="{FF2B5EF4-FFF2-40B4-BE49-F238E27FC236}">
                <a16:creationId xmlns:a16="http://schemas.microsoft.com/office/drawing/2014/main" id="{F4B8AB2A-6F2A-4820-8CC9-D61B5F6A05B6}"/>
              </a:ext>
            </a:extLst>
          </p:cNvPr>
          <p:cNvPicPr>
            <a:picLocks noChangeAspect="1"/>
          </p:cNvPicPr>
          <p:nvPr/>
        </p:nvPicPr>
        <p:blipFill>
          <a:blip r:embed="rId3"/>
          <a:srcRect l="7487" t="62928" r="40763" b="185"/>
          <a:stretch>
            <a:fillRect/>
          </a:stretch>
        </p:blipFill>
        <p:spPr>
          <a:xfrm>
            <a:off x="3661423" y="7337248"/>
            <a:ext cx="3167093" cy="2262543"/>
          </a:xfrm>
          <a:custGeom>
            <a:avLst/>
            <a:gdLst>
              <a:gd name="connsiteX0" fmla="*/ 1290387 w 3167093"/>
              <a:gd name="connsiteY0" fmla="*/ 0 h 2262543"/>
              <a:gd name="connsiteX1" fmla="*/ 2889889 w 3167093"/>
              <a:gd name="connsiteY1" fmla="*/ 713570 h 2262543"/>
              <a:gd name="connsiteX2" fmla="*/ 3167093 w 3167093"/>
              <a:gd name="connsiteY2" fmla="*/ 2210268 h 2262543"/>
              <a:gd name="connsiteX3" fmla="*/ 0 w 3167093"/>
              <a:gd name="connsiteY3" fmla="*/ 807412 h 2262543"/>
              <a:gd name="connsiteX4" fmla="*/ 1040662 w 3167093"/>
              <a:gd name="connsiteY4" fmla="*/ 156257 h 2262543"/>
              <a:gd name="connsiteX5" fmla="*/ 1286692 w 3167093"/>
              <a:gd name="connsiteY5" fmla="*/ 10346 h 2262543"/>
              <a:gd name="connsiteX6" fmla="*/ 1283487 w 3167093"/>
              <a:gd name="connsiteY6" fmla="*/ 4318 h 2262543"/>
              <a:gd name="connsiteX7" fmla="*/ 1290387 w 3167093"/>
              <a:gd name="connsiteY7" fmla="*/ 0 h 226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7093" h="2262543">
                <a:moveTo>
                  <a:pt x="1290387" y="0"/>
                </a:moveTo>
                <a:cubicBezTo>
                  <a:pt x="1626607" y="548839"/>
                  <a:pt x="2262077" y="832335"/>
                  <a:pt x="2889889" y="713570"/>
                </a:cubicBezTo>
                <a:lnTo>
                  <a:pt x="3167093" y="2210268"/>
                </a:lnTo>
                <a:cubicBezTo>
                  <a:pt x="1924793" y="2442829"/>
                  <a:pt x="667707" y="1886006"/>
                  <a:pt x="0" y="807412"/>
                </a:cubicBezTo>
                <a:lnTo>
                  <a:pt x="1040662" y="156257"/>
                </a:lnTo>
                <a:lnTo>
                  <a:pt x="1286692" y="10346"/>
                </a:lnTo>
                <a:lnTo>
                  <a:pt x="1283487" y="4318"/>
                </a:lnTo>
                <a:lnTo>
                  <a:pt x="1290387" y="0"/>
                </a:lnTo>
                <a:close/>
              </a:path>
            </a:pathLst>
          </a:custGeom>
        </p:spPr>
      </p:pic>
    </p:spTree>
    <p:extLst>
      <p:ext uri="{BB962C8B-B14F-4D97-AF65-F5344CB8AC3E}">
        <p14:creationId xmlns:p14="http://schemas.microsoft.com/office/powerpoint/2010/main" val="396363626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橢圓 14">
            <a:extLst>
              <a:ext uri="{FF2B5EF4-FFF2-40B4-BE49-F238E27FC236}">
                <a16:creationId xmlns:a16="http://schemas.microsoft.com/office/drawing/2014/main" id="{753C4268-3F08-4AA8-A168-EF9AF1A15B4A}"/>
              </a:ext>
            </a:extLst>
          </p:cNvPr>
          <p:cNvSpPr/>
          <p:nvPr/>
        </p:nvSpPr>
        <p:spPr>
          <a:xfrm>
            <a:off x="2004969" y="2667699"/>
            <a:ext cx="2139192" cy="210563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
        <p:nvSpPr>
          <p:cNvPr id="4" name="投影片編號版面配置區 3">
            <a:extLst>
              <a:ext uri="{FF2B5EF4-FFF2-40B4-BE49-F238E27FC236}">
                <a16:creationId xmlns:a16="http://schemas.microsoft.com/office/drawing/2014/main" id="{D1C78413-E6E5-44B1-BEAC-4FB107E94F5C}"/>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6</a:t>
            </a:fld>
            <a:endParaRPr lang="zh-TW" altLang="en-US"/>
          </a:p>
        </p:txBody>
      </p:sp>
      <p:grpSp>
        <p:nvGrpSpPr>
          <p:cNvPr id="6" name="群組 5">
            <a:extLst>
              <a:ext uri="{FF2B5EF4-FFF2-40B4-BE49-F238E27FC236}">
                <a16:creationId xmlns:a16="http://schemas.microsoft.com/office/drawing/2014/main" id="{D70E5FA1-C775-45DD-B347-02F3541F84CD}"/>
              </a:ext>
            </a:extLst>
          </p:cNvPr>
          <p:cNvGrpSpPr/>
          <p:nvPr/>
        </p:nvGrpSpPr>
        <p:grpSpPr>
          <a:xfrm>
            <a:off x="0" y="0"/>
            <a:ext cx="1800000" cy="540000"/>
            <a:chOff x="-1" y="0"/>
            <a:chExt cx="1794295" cy="511612"/>
          </a:xfrm>
        </p:grpSpPr>
        <p:sp>
          <p:nvSpPr>
            <p:cNvPr id="7" name="矩形 6">
              <a:extLst>
                <a:ext uri="{FF2B5EF4-FFF2-40B4-BE49-F238E27FC236}">
                  <a16:creationId xmlns:a16="http://schemas.microsoft.com/office/drawing/2014/main" id="{2D56E5E3-47F8-48A6-8E03-3D6126E163C8}"/>
                </a:ext>
              </a:extLst>
            </p:cNvPr>
            <p:cNvSpPr/>
            <p:nvPr/>
          </p:nvSpPr>
          <p:spPr>
            <a:xfrm>
              <a:off x="0" y="0"/>
              <a:ext cx="1794294" cy="419934"/>
            </a:xfrm>
            <a:prstGeom prst="rect">
              <a:avLst/>
            </a:prstGeom>
            <a:solidFill>
              <a:srgbClr val="EFC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rgbClr val="957E80"/>
                  </a:solidFill>
                  <a:latin typeface="Arial" panose="020B0604020202020204" pitchFamily="34" charset="0"/>
                  <a:cs typeface="Arial" panose="020B0604020202020204" pitchFamily="34" charset="0"/>
                </a:rPr>
                <a:t>Introduction</a:t>
              </a:r>
              <a:endParaRPr lang="zh-TW" altLang="en-US" sz="2000" b="1" dirty="0">
                <a:solidFill>
                  <a:srgbClr val="957E80"/>
                </a:solidFill>
                <a:latin typeface="Arial" panose="020B0604020202020204" pitchFamily="34" charset="0"/>
                <a:cs typeface="Arial" panose="020B0604020202020204" pitchFamily="34" charset="0"/>
              </a:endParaRPr>
            </a:p>
          </p:txBody>
        </p:sp>
        <p:sp>
          <p:nvSpPr>
            <p:cNvPr id="8" name="矩形 7">
              <a:extLst>
                <a:ext uri="{FF2B5EF4-FFF2-40B4-BE49-F238E27FC236}">
                  <a16:creationId xmlns:a16="http://schemas.microsoft.com/office/drawing/2014/main" id="{2849195D-593A-458E-AEF5-ADB322CF9241}"/>
                </a:ext>
              </a:extLst>
            </p:cNvPr>
            <p:cNvSpPr/>
            <p:nvPr/>
          </p:nvSpPr>
          <p:spPr>
            <a:xfrm>
              <a:off x="-1" y="419934"/>
              <a:ext cx="1794293" cy="91678"/>
            </a:xfrm>
            <a:prstGeom prst="rect">
              <a:avLst/>
            </a:prstGeom>
            <a:solidFill>
              <a:srgbClr val="F5E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 name="矩形 10">
            <a:extLst>
              <a:ext uri="{FF2B5EF4-FFF2-40B4-BE49-F238E27FC236}">
                <a16:creationId xmlns:a16="http://schemas.microsoft.com/office/drawing/2014/main" id="{C2823C62-FBAE-4C8C-A424-6ADF52B644B9}"/>
              </a:ext>
            </a:extLst>
          </p:cNvPr>
          <p:cNvSpPr/>
          <p:nvPr/>
        </p:nvSpPr>
        <p:spPr>
          <a:xfrm>
            <a:off x="1724147" y="152931"/>
            <a:ext cx="8760552" cy="523220"/>
          </a:xfrm>
          <a:prstGeom prst="rect">
            <a:avLst/>
          </a:prstGeom>
        </p:spPr>
        <p:txBody>
          <a:bodyPr wrap="square">
            <a:spAutoFit/>
          </a:bodyPr>
          <a:lstStyle/>
          <a:p>
            <a:pPr algn="ctr"/>
            <a:r>
              <a:rPr lang="en-US" altLang="zh-TW" sz="2800" b="1" dirty="0">
                <a:latin typeface="Arial" panose="020B0604020202020204" pitchFamily="34" charset="0"/>
                <a:cs typeface="Arial" panose="020B0604020202020204" pitchFamily="34" charset="0"/>
              </a:rPr>
              <a:t>Functions of CircRNA  </a:t>
            </a:r>
            <a:endParaRPr lang="zh-TW" altLang="en-US" sz="2800" b="1" dirty="0">
              <a:latin typeface="Arial" panose="020B0604020202020204" pitchFamily="34" charset="0"/>
              <a:cs typeface="Arial" panose="020B0604020202020204" pitchFamily="34" charset="0"/>
            </a:endParaRPr>
          </a:p>
        </p:txBody>
      </p:sp>
      <p:sp>
        <p:nvSpPr>
          <p:cNvPr id="12" name="矩形 11">
            <a:extLst>
              <a:ext uri="{FF2B5EF4-FFF2-40B4-BE49-F238E27FC236}">
                <a16:creationId xmlns:a16="http://schemas.microsoft.com/office/drawing/2014/main" id="{C6A2812D-48A6-4DBD-B933-5682EC239002}"/>
              </a:ext>
            </a:extLst>
          </p:cNvPr>
          <p:cNvSpPr/>
          <p:nvPr/>
        </p:nvSpPr>
        <p:spPr>
          <a:xfrm>
            <a:off x="5593" y="6550223"/>
            <a:ext cx="1067069" cy="307777"/>
          </a:xfrm>
          <a:prstGeom prst="rect">
            <a:avLst/>
          </a:prstGeom>
        </p:spPr>
        <p:txBody>
          <a:bodyPr wrap="square">
            <a:spAutoFit/>
          </a:bodyPr>
          <a:lstStyle/>
          <a:p>
            <a:r>
              <a:rPr kumimoji="1" lang="en-US" altLang="zh-TW" sz="1400" i="1" dirty="0">
                <a:solidFill>
                  <a:schemeClr val="tx1">
                    <a:lumMod val="50000"/>
                    <a:lumOff val="50000"/>
                  </a:schemeClr>
                </a:solidFill>
                <a:latin typeface="Arial" panose="020B0604020202020204" pitchFamily="34" charset="0"/>
                <a:cs typeface="Arial" panose="020B0604020202020204" pitchFamily="34" charset="0"/>
              </a:rPr>
              <a:t>Cell, 2022</a:t>
            </a:r>
          </a:p>
        </p:txBody>
      </p:sp>
      <p:pic>
        <p:nvPicPr>
          <p:cNvPr id="108" name="圖片 107">
            <a:extLst>
              <a:ext uri="{FF2B5EF4-FFF2-40B4-BE49-F238E27FC236}">
                <a16:creationId xmlns:a16="http://schemas.microsoft.com/office/drawing/2014/main" id="{8EC47EDF-13E6-4F48-98B9-B045BCAF2915}"/>
              </a:ext>
            </a:extLst>
          </p:cNvPr>
          <p:cNvPicPr>
            <a:picLocks noChangeAspect="1"/>
          </p:cNvPicPr>
          <p:nvPr/>
        </p:nvPicPr>
        <p:blipFill>
          <a:blip r:embed="rId3"/>
          <a:srcRect l="10538" t="410" r="6332" b="62010"/>
          <a:stretch>
            <a:fillRect/>
          </a:stretch>
        </p:blipFill>
        <p:spPr>
          <a:xfrm>
            <a:off x="3062949" y="729277"/>
            <a:ext cx="6211341" cy="2814159"/>
          </a:xfrm>
          <a:custGeom>
            <a:avLst/>
            <a:gdLst>
              <a:gd name="connsiteX0" fmla="*/ 2447197 w 5087552"/>
              <a:gd name="connsiteY0" fmla="*/ 173 h 2305006"/>
              <a:gd name="connsiteX1" fmla="*/ 2639276 w 5087552"/>
              <a:gd name="connsiteY1" fmla="*/ 8245 h 2305006"/>
              <a:gd name="connsiteX2" fmla="*/ 5087552 w 5087552"/>
              <a:gd name="connsiteY2" fmla="*/ 1569608 h 2305006"/>
              <a:gd name="connsiteX3" fmla="*/ 3768885 w 5087552"/>
              <a:gd name="connsiteY3" fmla="*/ 2305006 h 2305006"/>
              <a:gd name="connsiteX4" fmla="*/ 2528637 w 5087552"/>
              <a:gd name="connsiteY4" fmla="*/ 1514051 h 2305006"/>
              <a:gd name="connsiteX5" fmla="*/ 1781517 w 5087552"/>
              <a:gd name="connsiteY5" fmla="*/ 1645255 h 2305006"/>
              <a:gd name="connsiteX6" fmla="*/ 1676915 w 5087552"/>
              <a:gd name="connsiteY6" fmla="*/ 1700005 h 2305006"/>
              <a:gd name="connsiteX7" fmla="*/ 1676865 w 5087552"/>
              <a:gd name="connsiteY7" fmla="*/ 1700029 h 2305006"/>
              <a:gd name="connsiteX8" fmla="*/ 1676836 w 5087552"/>
              <a:gd name="connsiteY8" fmla="*/ 1700047 h 2305006"/>
              <a:gd name="connsiteX9" fmla="*/ 1613432 w 5087552"/>
              <a:gd name="connsiteY9" fmla="*/ 1733233 h 2305006"/>
              <a:gd name="connsiteX10" fmla="*/ 1557716 w 5087552"/>
              <a:gd name="connsiteY10" fmla="*/ 1771749 h 2305006"/>
              <a:gd name="connsiteX11" fmla="*/ 1550746 w 5087552"/>
              <a:gd name="connsiteY11" fmla="*/ 1775944 h 2305006"/>
              <a:gd name="connsiteX12" fmla="*/ 1538194 w 5087552"/>
              <a:gd name="connsiteY12" fmla="*/ 1785244 h 2305006"/>
              <a:gd name="connsiteX13" fmla="*/ 1456832 w 5087552"/>
              <a:gd name="connsiteY13" fmla="*/ 1841488 h 2305006"/>
              <a:gd name="connsiteX14" fmla="*/ 1313721 w 5087552"/>
              <a:gd name="connsiteY14" fmla="*/ 1969122 h 2305006"/>
              <a:gd name="connsiteX15" fmla="*/ 1250059 w 5087552"/>
              <a:gd name="connsiteY15" fmla="*/ 2042012 h 2305006"/>
              <a:gd name="connsiteX16" fmla="*/ 1225637 w 5087552"/>
              <a:gd name="connsiteY16" fmla="*/ 2068635 h 2305006"/>
              <a:gd name="connsiteX17" fmla="*/ 1218206 w 5087552"/>
              <a:gd name="connsiteY17" fmla="*/ 2078481 h 2305006"/>
              <a:gd name="connsiteX18" fmla="*/ 1196947 w 5087552"/>
              <a:gd name="connsiteY18" fmla="*/ 2102821 h 2305006"/>
              <a:gd name="connsiteX19" fmla="*/ 0 w 5087552"/>
              <a:gd name="connsiteY19" fmla="*/ 1181632 h 2305006"/>
              <a:gd name="connsiteX20" fmla="*/ 103112 w 5087552"/>
              <a:gd name="connsiteY20" fmla="*/ 1055365 h 2305006"/>
              <a:gd name="connsiteX21" fmla="*/ 2447197 w 5087552"/>
              <a:gd name="connsiteY21" fmla="*/ 173 h 230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7552" h="2305006">
                <a:moveTo>
                  <a:pt x="2447197" y="173"/>
                </a:moveTo>
                <a:cubicBezTo>
                  <a:pt x="2511048" y="851"/>
                  <a:pt x="2575102" y="3530"/>
                  <a:pt x="2639276" y="8245"/>
                </a:cubicBezTo>
                <a:cubicBezTo>
                  <a:pt x="3666068" y="83688"/>
                  <a:pt x="4586093" y="670425"/>
                  <a:pt x="5087552" y="1569608"/>
                </a:cubicBezTo>
                <a:lnTo>
                  <a:pt x="3768885" y="2305006"/>
                </a:lnTo>
                <a:cubicBezTo>
                  <a:pt x="3514855" y="1849497"/>
                  <a:pt x="3048789" y="1552269"/>
                  <a:pt x="2528637" y="1514051"/>
                </a:cubicBezTo>
                <a:cubicBezTo>
                  <a:pt x="2268561" y="1494942"/>
                  <a:pt x="2012397" y="1541867"/>
                  <a:pt x="1781517" y="1645255"/>
                </a:cubicBezTo>
                <a:lnTo>
                  <a:pt x="1676915" y="1700005"/>
                </a:lnTo>
                <a:lnTo>
                  <a:pt x="1676865" y="1700029"/>
                </a:lnTo>
                <a:lnTo>
                  <a:pt x="1676836" y="1700047"/>
                </a:lnTo>
                <a:lnTo>
                  <a:pt x="1613432" y="1733233"/>
                </a:lnTo>
                <a:lnTo>
                  <a:pt x="1557716" y="1771749"/>
                </a:lnTo>
                <a:lnTo>
                  <a:pt x="1550746" y="1775944"/>
                </a:lnTo>
                <a:lnTo>
                  <a:pt x="1538194" y="1785244"/>
                </a:lnTo>
                <a:lnTo>
                  <a:pt x="1456832" y="1841488"/>
                </a:lnTo>
                <a:cubicBezTo>
                  <a:pt x="1406769" y="1880853"/>
                  <a:pt x="1358954" y="1923447"/>
                  <a:pt x="1313721" y="1969122"/>
                </a:cubicBezTo>
                <a:lnTo>
                  <a:pt x="1250059" y="2042012"/>
                </a:lnTo>
                <a:lnTo>
                  <a:pt x="1225637" y="2068635"/>
                </a:lnTo>
                <a:lnTo>
                  <a:pt x="1218206" y="2078481"/>
                </a:lnTo>
                <a:lnTo>
                  <a:pt x="1196947" y="2102821"/>
                </a:lnTo>
                <a:lnTo>
                  <a:pt x="0" y="1181632"/>
                </a:lnTo>
                <a:lnTo>
                  <a:pt x="103112" y="1055365"/>
                </a:lnTo>
                <a:cubicBezTo>
                  <a:pt x="691552" y="376565"/>
                  <a:pt x="1549296" y="-9371"/>
                  <a:pt x="2447197" y="173"/>
                </a:cubicBezTo>
                <a:close/>
              </a:path>
            </a:pathLst>
          </a:custGeom>
        </p:spPr>
      </p:pic>
      <p:pic>
        <p:nvPicPr>
          <p:cNvPr id="109" name="圖片 108">
            <a:extLst>
              <a:ext uri="{FF2B5EF4-FFF2-40B4-BE49-F238E27FC236}">
                <a16:creationId xmlns:a16="http://schemas.microsoft.com/office/drawing/2014/main" id="{C815A68A-74C5-47AE-86B0-45D3C6DE6481}"/>
              </a:ext>
            </a:extLst>
          </p:cNvPr>
          <p:cNvPicPr>
            <a:picLocks noChangeAspect="1"/>
          </p:cNvPicPr>
          <p:nvPr/>
        </p:nvPicPr>
        <p:blipFill>
          <a:blip r:embed="rId3"/>
          <a:srcRect l="154" t="19631" r="69874" b="24281"/>
          <a:stretch>
            <a:fillRect/>
          </a:stretch>
        </p:blipFill>
        <p:spPr>
          <a:xfrm>
            <a:off x="343052" y="1005512"/>
            <a:ext cx="2485252" cy="4661154"/>
          </a:xfrm>
          <a:custGeom>
            <a:avLst/>
            <a:gdLst>
              <a:gd name="connsiteX0" fmla="*/ 632016 w 1834289"/>
              <a:gd name="connsiteY0" fmla="*/ 0 h 3440256"/>
              <a:gd name="connsiteX1" fmla="*/ 635515 w 1834289"/>
              <a:gd name="connsiteY1" fmla="*/ 2693 h 3440256"/>
              <a:gd name="connsiteX2" fmla="*/ 624598 w 1834289"/>
              <a:gd name="connsiteY2" fmla="*/ 16061 h 3440256"/>
              <a:gd name="connsiteX3" fmla="*/ 1821617 w 1834289"/>
              <a:gd name="connsiteY3" fmla="*/ 936299 h 3440256"/>
              <a:gd name="connsiteX4" fmla="*/ 1832462 w 1834289"/>
              <a:gd name="connsiteY4" fmla="*/ 923882 h 3440256"/>
              <a:gd name="connsiteX5" fmla="*/ 1834289 w 1834289"/>
              <a:gd name="connsiteY5" fmla="*/ 925289 h 3440256"/>
              <a:gd name="connsiteX6" fmla="*/ 1773095 w 1834289"/>
              <a:gd name="connsiteY6" fmla="*/ 1006369 h 3440256"/>
              <a:gd name="connsiteX7" fmla="*/ 1511856 w 1834289"/>
              <a:gd name="connsiteY7" fmla="*/ 1853738 h 3440256"/>
              <a:gd name="connsiteX8" fmla="*/ 1580626 w 1834289"/>
              <a:gd name="connsiteY8" fmla="*/ 2304422 h 3440256"/>
              <a:gd name="connsiteX9" fmla="*/ 1590569 w 1834289"/>
              <a:gd name="connsiteY9" fmla="*/ 2331339 h 3440256"/>
              <a:gd name="connsiteX10" fmla="*/ 1594554 w 1834289"/>
              <a:gd name="connsiteY10" fmla="*/ 2345944 h 3440256"/>
              <a:gd name="connsiteX11" fmla="*/ 1680119 w 1834289"/>
              <a:gd name="connsiteY11" fmla="*/ 2561996 h 3440256"/>
              <a:gd name="connsiteX12" fmla="*/ 1732235 w 1834289"/>
              <a:gd name="connsiteY12" fmla="*/ 2660027 h 3440256"/>
              <a:gd name="connsiteX13" fmla="*/ 1489410 w 1834289"/>
              <a:gd name="connsiteY13" fmla="*/ 2811966 h 3440256"/>
              <a:gd name="connsiteX14" fmla="*/ 430003 w 1834289"/>
              <a:gd name="connsiteY14" fmla="*/ 3440256 h 3440256"/>
              <a:gd name="connsiteX15" fmla="*/ 379164 w 1834289"/>
              <a:gd name="connsiteY15" fmla="*/ 3356384 h 3440256"/>
              <a:gd name="connsiteX16" fmla="*/ 341232 w 1834289"/>
              <a:gd name="connsiteY16" fmla="*/ 3285769 h 3440256"/>
              <a:gd name="connsiteX17" fmla="*/ 281463 w 1834289"/>
              <a:gd name="connsiteY17" fmla="*/ 3161418 h 3440256"/>
              <a:gd name="connsiteX18" fmla="*/ 220914 w 1834289"/>
              <a:gd name="connsiteY18" fmla="*/ 3025003 h 3440256"/>
              <a:gd name="connsiteX19" fmla="*/ 632016 w 1834289"/>
              <a:gd name="connsiteY19" fmla="*/ 0 h 344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34289" h="3440256">
                <a:moveTo>
                  <a:pt x="632016" y="0"/>
                </a:moveTo>
                <a:lnTo>
                  <a:pt x="635515" y="2693"/>
                </a:lnTo>
                <a:lnTo>
                  <a:pt x="624598" y="16061"/>
                </a:lnTo>
                <a:lnTo>
                  <a:pt x="1821617" y="936299"/>
                </a:lnTo>
                <a:lnTo>
                  <a:pt x="1832462" y="923882"/>
                </a:lnTo>
                <a:lnTo>
                  <a:pt x="1834289" y="925289"/>
                </a:lnTo>
                <a:lnTo>
                  <a:pt x="1773095" y="1006369"/>
                </a:lnTo>
                <a:cubicBezTo>
                  <a:pt x="1608162" y="1248256"/>
                  <a:pt x="1511856" y="1539854"/>
                  <a:pt x="1511856" y="1853738"/>
                </a:cubicBezTo>
                <a:cubicBezTo>
                  <a:pt x="1511856" y="2010681"/>
                  <a:pt x="1535933" y="2162051"/>
                  <a:pt x="1580626" y="2304422"/>
                </a:cubicBezTo>
                <a:lnTo>
                  <a:pt x="1590569" y="2331339"/>
                </a:lnTo>
                <a:lnTo>
                  <a:pt x="1594554" y="2345944"/>
                </a:lnTo>
                <a:cubicBezTo>
                  <a:pt x="1617522" y="2419411"/>
                  <a:pt x="1646031" y="2491637"/>
                  <a:pt x="1680119" y="2561996"/>
                </a:cubicBezTo>
                <a:lnTo>
                  <a:pt x="1732235" y="2660027"/>
                </a:lnTo>
                <a:lnTo>
                  <a:pt x="1489410" y="2811966"/>
                </a:lnTo>
                <a:lnTo>
                  <a:pt x="430003" y="3440256"/>
                </a:lnTo>
                <a:lnTo>
                  <a:pt x="379164" y="3356384"/>
                </a:lnTo>
                <a:lnTo>
                  <a:pt x="341232" y="3285769"/>
                </a:lnTo>
                <a:lnTo>
                  <a:pt x="281463" y="3161418"/>
                </a:lnTo>
                <a:lnTo>
                  <a:pt x="220914" y="3025003"/>
                </a:lnTo>
                <a:cubicBezTo>
                  <a:pt x="-178657" y="2025328"/>
                  <a:pt x="-33015" y="873402"/>
                  <a:pt x="632016" y="0"/>
                </a:cubicBezTo>
                <a:close/>
              </a:path>
            </a:pathLst>
          </a:custGeom>
        </p:spPr>
      </p:pic>
      <p:pic>
        <p:nvPicPr>
          <p:cNvPr id="110" name="圖片 109">
            <a:extLst>
              <a:ext uri="{FF2B5EF4-FFF2-40B4-BE49-F238E27FC236}">
                <a16:creationId xmlns:a16="http://schemas.microsoft.com/office/drawing/2014/main" id="{BCBB4DF3-955E-41C8-91A9-C99EA7045537}"/>
              </a:ext>
            </a:extLst>
          </p:cNvPr>
          <p:cNvPicPr>
            <a:picLocks noChangeAspect="1"/>
          </p:cNvPicPr>
          <p:nvPr/>
        </p:nvPicPr>
        <p:blipFill>
          <a:blip r:embed="rId3"/>
          <a:srcRect l="72010" t="26592" r="830" b="29001"/>
          <a:stretch>
            <a:fillRect/>
          </a:stretch>
        </p:blipFill>
        <p:spPr>
          <a:xfrm>
            <a:off x="9508935" y="1577468"/>
            <a:ext cx="2399380" cy="3931936"/>
          </a:xfrm>
          <a:custGeom>
            <a:avLst/>
            <a:gdLst>
              <a:gd name="connsiteX0" fmla="*/ 1304143 w 1662145"/>
              <a:gd name="connsiteY0" fmla="*/ 0 h 2723807"/>
              <a:gd name="connsiteX1" fmla="*/ 1400007 w 1662145"/>
              <a:gd name="connsiteY1" fmla="*/ 2723807 h 2723807"/>
              <a:gd name="connsiteX2" fmla="*/ 429435 w 1662145"/>
              <a:gd name="connsiteY2" fmla="*/ 2276151 h 2723807"/>
              <a:gd name="connsiteX3" fmla="*/ 48887 w 1662145"/>
              <a:gd name="connsiteY3" fmla="*/ 2092200 h 2723807"/>
              <a:gd name="connsiteX4" fmla="*/ 105416 w 1662145"/>
              <a:gd name="connsiteY4" fmla="*/ 1930712 h 2723807"/>
              <a:gd name="connsiteX5" fmla="*/ 171912 w 1662145"/>
              <a:gd name="connsiteY5" fmla="*/ 1471589 h 2723807"/>
              <a:gd name="connsiteX6" fmla="*/ 171625 w 1662145"/>
              <a:gd name="connsiteY6" fmla="*/ 1464454 h 2723807"/>
              <a:gd name="connsiteX7" fmla="*/ 173546 w 1662145"/>
              <a:gd name="connsiteY7" fmla="*/ 1426762 h 2723807"/>
              <a:gd name="connsiteX8" fmla="*/ 53339 w 1662145"/>
              <a:gd name="connsiteY8" fmla="*/ 836834 h 2723807"/>
              <a:gd name="connsiteX9" fmla="*/ 20523 w 1662145"/>
              <a:gd name="connsiteY9" fmla="*/ 769340 h 2723807"/>
              <a:gd name="connsiteX10" fmla="*/ 0 w 1662145"/>
              <a:gd name="connsiteY10" fmla="*/ 722354 h 2723807"/>
              <a:gd name="connsiteX11" fmla="*/ 1304143 w 1662145"/>
              <a:gd name="connsiteY11" fmla="*/ 0 h 272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62145" h="2723807">
                <a:moveTo>
                  <a:pt x="1304143" y="0"/>
                </a:moveTo>
                <a:cubicBezTo>
                  <a:pt x="1745172" y="843400"/>
                  <a:pt x="1780591" y="1849778"/>
                  <a:pt x="1400007" y="2723807"/>
                </a:cubicBezTo>
                <a:lnTo>
                  <a:pt x="429435" y="2276151"/>
                </a:lnTo>
                <a:lnTo>
                  <a:pt x="48887" y="2092200"/>
                </a:lnTo>
                <a:lnTo>
                  <a:pt x="105416" y="1930712"/>
                </a:lnTo>
                <a:cubicBezTo>
                  <a:pt x="148937" y="1780935"/>
                  <a:pt x="171046" y="1626221"/>
                  <a:pt x="171912" y="1471589"/>
                </a:cubicBezTo>
                <a:lnTo>
                  <a:pt x="171625" y="1464454"/>
                </a:lnTo>
                <a:lnTo>
                  <a:pt x="173546" y="1426762"/>
                </a:lnTo>
                <a:cubicBezTo>
                  <a:pt x="173546" y="1217506"/>
                  <a:pt x="130743" y="1018155"/>
                  <a:pt x="53339" y="836834"/>
                </a:cubicBezTo>
                <a:lnTo>
                  <a:pt x="20523" y="769340"/>
                </a:lnTo>
                <a:lnTo>
                  <a:pt x="0" y="722354"/>
                </a:lnTo>
                <a:lnTo>
                  <a:pt x="1304143" y="0"/>
                </a:lnTo>
                <a:close/>
              </a:path>
            </a:pathLst>
          </a:custGeom>
          <a:ln w="12700">
            <a:solidFill>
              <a:schemeClr val="tx1"/>
            </a:solidFill>
          </a:ln>
        </p:spPr>
      </p:pic>
      <p:pic>
        <p:nvPicPr>
          <p:cNvPr id="111" name="圖片 110">
            <a:extLst>
              <a:ext uri="{FF2B5EF4-FFF2-40B4-BE49-F238E27FC236}">
                <a16:creationId xmlns:a16="http://schemas.microsoft.com/office/drawing/2014/main" id="{7314B8BF-54AE-4FBC-B76D-D4DBA8ECA86B}"/>
              </a:ext>
            </a:extLst>
          </p:cNvPr>
          <p:cNvPicPr>
            <a:picLocks noChangeAspect="1"/>
          </p:cNvPicPr>
          <p:nvPr/>
        </p:nvPicPr>
        <p:blipFill>
          <a:blip r:embed="rId3"/>
          <a:srcRect l="54785" t="60540" r="4914" b="924"/>
          <a:stretch>
            <a:fillRect/>
          </a:stretch>
        </p:blipFill>
        <p:spPr>
          <a:xfrm>
            <a:off x="6429423" y="3604505"/>
            <a:ext cx="3138946" cy="3008210"/>
          </a:xfrm>
          <a:custGeom>
            <a:avLst/>
            <a:gdLst>
              <a:gd name="connsiteX0" fmla="*/ 1082497 w 2466438"/>
              <a:gd name="connsiteY0" fmla="*/ 0 h 2363713"/>
              <a:gd name="connsiteX1" fmla="*/ 1103092 w 2466438"/>
              <a:gd name="connsiteY1" fmla="*/ 9955 h 2363713"/>
              <a:gd name="connsiteX2" fmla="*/ 1100551 w 2466438"/>
              <a:gd name="connsiteY2" fmla="*/ 17214 h 2363713"/>
              <a:gd name="connsiteX3" fmla="*/ 1483640 w 2466438"/>
              <a:gd name="connsiteY3" fmla="*/ 193906 h 2363713"/>
              <a:gd name="connsiteX4" fmla="*/ 2466438 w 2466438"/>
              <a:gd name="connsiteY4" fmla="*/ 668974 h 2363713"/>
              <a:gd name="connsiteX5" fmla="*/ 1435230 w 2466438"/>
              <a:gd name="connsiteY5" fmla="*/ 1881332 h 2363713"/>
              <a:gd name="connsiteX6" fmla="*/ 1312450 w 2466438"/>
              <a:gd name="connsiteY6" fmla="*/ 1960898 h 2363713"/>
              <a:gd name="connsiteX7" fmla="*/ 1261322 w 2466438"/>
              <a:gd name="connsiteY7" fmla="*/ 1992029 h 2363713"/>
              <a:gd name="connsiteX8" fmla="*/ 1132267 w 2466438"/>
              <a:gd name="connsiteY8" fmla="*/ 2065401 h 2363713"/>
              <a:gd name="connsiteX9" fmla="*/ 1043227 w 2466438"/>
              <a:gd name="connsiteY9" fmla="*/ 2109375 h 2363713"/>
              <a:gd name="connsiteX10" fmla="*/ 959833 w 2466438"/>
              <a:gd name="connsiteY10" fmla="*/ 2149638 h 2363713"/>
              <a:gd name="connsiteX11" fmla="*/ 832978 w 2466438"/>
              <a:gd name="connsiteY11" fmla="*/ 2203312 h 2363713"/>
              <a:gd name="connsiteX12" fmla="*/ 688193 w 2466438"/>
              <a:gd name="connsiteY12" fmla="*/ 2256422 h 2363713"/>
              <a:gd name="connsiteX13" fmla="*/ 640057 w 2466438"/>
              <a:gd name="connsiteY13" fmla="*/ 2273533 h 2363713"/>
              <a:gd name="connsiteX14" fmla="*/ 546485 w 2466438"/>
              <a:gd name="connsiteY14" fmla="*/ 2300696 h 2363713"/>
              <a:gd name="connsiteX15" fmla="*/ 383413 w 2466438"/>
              <a:gd name="connsiteY15" fmla="*/ 2342720 h 2363713"/>
              <a:gd name="connsiteX16" fmla="*/ 290925 w 2466438"/>
              <a:gd name="connsiteY16" fmla="*/ 2363713 h 2363713"/>
              <a:gd name="connsiteX17" fmla="*/ 0 w 2466438"/>
              <a:gd name="connsiteY17" fmla="*/ 854385 h 2363713"/>
              <a:gd name="connsiteX18" fmla="*/ 1082497 w 2466438"/>
              <a:gd name="connsiteY18" fmla="*/ 0 h 236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66438" h="2363713">
                <a:moveTo>
                  <a:pt x="1082497" y="0"/>
                </a:moveTo>
                <a:lnTo>
                  <a:pt x="1103092" y="9955"/>
                </a:lnTo>
                <a:lnTo>
                  <a:pt x="1100551" y="17214"/>
                </a:lnTo>
                <a:lnTo>
                  <a:pt x="1483640" y="193906"/>
                </a:lnTo>
                <a:lnTo>
                  <a:pt x="2466438" y="668974"/>
                </a:lnTo>
                <a:cubicBezTo>
                  <a:pt x="2231041" y="1164000"/>
                  <a:pt x="1872775" y="1579438"/>
                  <a:pt x="1435230" y="1881332"/>
                </a:cubicBezTo>
                <a:lnTo>
                  <a:pt x="1312450" y="1960898"/>
                </a:lnTo>
                <a:lnTo>
                  <a:pt x="1261322" y="1992029"/>
                </a:lnTo>
                <a:lnTo>
                  <a:pt x="1132267" y="2065401"/>
                </a:lnTo>
                <a:lnTo>
                  <a:pt x="1043227" y="2109375"/>
                </a:lnTo>
                <a:lnTo>
                  <a:pt x="959833" y="2149638"/>
                </a:lnTo>
                <a:lnTo>
                  <a:pt x="832978" y="2203312"/>
                </a:lnTo>
                <a:lnTo>
                  <a:pt x="688193" y="2256422"/>
                </a:lnTo>
                <a:lnTo>
                  <a:pt x="640057" y="2273533"/>
                </a:lnTo>
                <a:lnTo>
                  <a:pt x="546485" y="2300696"/>
                </a:lnTo>
                <a:lnTo>
                  <a:pt x="383413" y="2342720"/>
                </a:lnTo>
                <a:lnTo>
                  <a:pt x="290925" y="2363713"/>
                </a:lnTo>
                <a:lnTo>
                  <a:pt x="0" y="854385"/>
                </a:lnTo>
                <a:cubicBezTo>
                  <a:pt x="473630" y="760048"/>
                  <a:pt x="875234" y="443073"/>
                  <a:pt x="1082497" y="0"/>
                </a:cubicBezTo>
                <a:close/>
              </a:path>
            </a:pathLst>
          </a:custGeom>
        </p:spPr>
      </p:pic>
      <p:pic>
        <p:nvPicPr>
          <p:cNvPr id="112" name="圖片 111">
            <a:extLst>
              <a:ext uri="{FF2B5EF4-FFF2-40B4-BE49-F238E27FC236}">
                <a16:creationId xmlns:a16="http://schemas.microsoft.com/office/drawing/2014/main" id="{F4B8AB2A-6F2A-4820-8CC9-D61B5F6A05B6}"/>
              </a:ext>
            </a:extLst>
          </p:cNvPr>
          <p:cNvPicPr>
            <a:picLocks noChangeAspect="1"/>
          </p:cNvPicPr>
          <p:nvPr/>
        </p:nvPicPr>
        <p:blipFill>
          <a:blip r:embed="rId3"/>
          <a:srcRect l="7487" t="62928" r="40763" b="185"/>
          <a:stretch>
            <a:fillRect/>
          </a:stretch>
        </p:blipFill>
        <p:spPr>
          <a:xfrm>
            <a:off x="2667043" y="3742794"/>
            <a:ext cx="4030644" cy="2879454"/>
          </a:xfrm>
          <a:custGeom>
            <a:avLst/>
            <a:gdLst>
              <a:gd name="connsiteX0" fmla="*/ 1290387 w 3167093"/>
              <a:gd name="connsiteY0" fmla="*/ 0 h 2262543"/>
              <a:gd name="connsiteX1" fmla="*/ 2889889 w 3167093"/>
              <a:gd name="connsiteY1" fmla="*/ 713570 h 2262543"/>
              <a:gd name="connsiteX2" fmla="*/ 3167093 w 3167093"/>
              <a:gd name="connsiteY2" fmla="*/ 2210268 h 2262543"/>
              <a:gd name="connsiteX3" fmla="*/ 0 w 3167093"/>
              <a:gd name="connsiteY3" fmla="*/ 807412 h 2262543"/>
              <a:gd name="connsiteX4" fmla="*/ 1040662 w 3167093"/>
              <a:gd name="connsiteY4" fmla="*/ 156257 h 2262543"/>
              <a:gd name="connsiteX5" fmla="*/ 1286692 w 3167093"/>
              <a:gd name="connsiteY5" fmla="*/ 10346 h 2262543"/>
              <a:gd name="connsiteX6" fmla="*/ 1283487 w 3167093"/>
              <a:gd name="connsiteY6" fmla="*/ 4318 h 2262543"/>
              <a:gd name="connsiteX7" fmla="*/ 1290387 w 3167093"/>
              <a:gd name="connsiteY7" fmla="*/ 0 h 226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7093" h="2262543">
                <a:moveTo>
                  <a:pt x="1290387" y="0"/>
                </a:moveTo>
                <a:cubicBezTo>
                  <a:pt x="1626607" y="548839"/>
                  <a:pt x="2262077" y="832335"/>
                  <a:pt x="2889889" y="713570"/>
                </a:cubicBezTo>
                <a:lnTo>
                  <a:pt x="3167093" y="2210268"/>
                </a:lnTo>
                <a:cubicBezTo>
                  <a:pt x="1924793" y="2442829"/>
                  <a:pt x="667707" y="1886006"/>
                  <a:pt x="0" y="807412"/>
                </a:cubicBezTo>
                <a:lnTo>
                  <a:pt x="1040662" y="156257"/>
                </a:lnTo>
                <a:lnTo>
                  <a:pt x="1286692" y="10346"/>
                </a:lnTo>
                <a:lnTo>
                  <a:pt x="1283487" y="4318"/>
                </a:lnTo>
                <a:lnTo>
                  <a:pt x="1290387" y="0"/>
                </a:lnTo>
                <a:close/>
              </a:path>
            </a:pathLst>
          </a:custGeom>
        </p:spPr>
      </p:pic>
    </p:spTree>
    <p:extLst>
      <p:ext uri="{BB962C8B-B14F-4D97-AF65-F5344CB8AC3E}">
        <p14:creationId xmlns:p14="http://schemas.microsoft.com/office/powerpoint/2010/main" val="372035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84D03556-79EA-4491-8359-77BE9A6FC762}"/>
              </a:ext>
            </a:extLst>
          </p:cNvPr>
          <p:cNvPicPr>
            <a:picLocks noChangeAspect="1"/>
          </p:cNvPicPr>
          <p:nvPr/>
        </p:nvPicPr>
        <p:blipFill>
          <a:blip r:embed="rId3"/>
          <a:stretch>
            <a:fillRect/>
          </a:stretch>
        </p:blipFill>
        <p:spPr>
          <a:xfrm>
            <a:off x="0" y="1563486"/>
            <a:ext cx="3877216" cy="4048690"/>
          </a:xfrm>
          <a:prstGeom prst="rect">
            <a:avLst/>
          </a:prstGeom>
        </p:spPr>
      </p:pic>
      <p:pic>
        <p:nvPicPr>
          <p:cNvPr id="5" name="圖片 4">
            <a:extLst>
              <a:ext uri="{FF2B5EF4-FFF2-40B4-BE49-F238E27FC236}">
                <a16:creationId xmlns:a16="http://schemas.microsoft.com/office/drawing/2014/main" id="{F91D0A18-3051-430C-BB4B-5369A651CF8D}"/>
              </a:ext>
            </a:extLst>
          </p:cNvPr>
          <p:cNvPicPr>
            <a:picLocks noChangeAspect="1"/>
          </p:cNvPicPr>
          <p:nvPr/>
        </p:nvPicPr>
        <p:blipFill>
          <a:blip r:embed="rId4"/>
          <a:stretch>
            <a:fillRect/>
          </a:stretch>
        </p:blipFill>
        <p:spPr>
          <a:xfrm>
            <a:off x="7154228" y="1563486"/>
            <a:ext cx="3867690" cy="4134427"/>
          </a:xfrm>
          <a:prstGeom prst="rect">
            <a:avLst/>
          </a:prstGeom>
        </p:spPr>
      </p:pic>
      <p:pic>
        <p:nvPicPr>
          <p:cNvPr id="13" name="圖片 12">
            <a:extLst>
              <a:ext uri="{FF2B5EF4-FFF2-40B4-BE49-F238E27FC236}">
                <a16:creationId xmlns:a16="http://schemas.microsoft.com/office/drawing/2014/main" id="{900364C2-69F2-4F6C-B213-323E55D7B4F0}"/>
              </a:ext>
            </a:extLst>
          </p:cNvPr>
          <p:cNvPicPr>
            <a:picLocks noChangeAspect="1"/>
          </p:cNvPicPr>
          <p:nvPr/>
        </p:nvPicPr>
        <p:blipFill>
          <a:blip r:embed="rId5"/>
          <a:stretch>
            <a:fillRect/>
          </a:stretch>
        </p:blipFill>
        <p:spPr>
          <a:xfrm>
            <a:off x="4027364" y="2513789"/>
            <a:ext cx="2972215" cy="543001"/>
          </a:xfrm>
          <a:prstGeom prst="rect">
            <a:avLst/>
          </a:prstGeom>
        </p:spPr>
      </p:pic>
      <p:pic>
        <p:nvPicPr>
          <p:cNvPr id="14" name="圖片 13">
            <a:extLst>
              <a:ext uri="{FF2B5EF4-FFF2-40B4-BE49-F238E27FC236}">
                <a16:creationId xmlns:a16="http://schemas.microsoft.com/office/drawing/2014/main" id="{45748B4E-9AE8-43D0-BBC0-87C160BA2D74}"/>
              </a:ext>
            </a:extLst>
          </p:cNvPr>
          <p:cNvPicPr>
            <a:picLocks noChangeAspect="1"/>
          </p:cNvPicPr>
          <p:nvPr/>
        </p:nvPicPr>
        <p:blipFill>
          <a:blip r:embed="rId5"/>
          <a:stretch>
            <a:fillRect/>
          </a:stretch>
        </p:blipFill>
        <p:spPr>
          <a:xfrm rot="10800000">
            <a:off x="4052579" y="3780791"/>
            <a:ext cx="2972215" cy="543001"/>
          </a:xfrm>
          <a:prstGeom prst="rect">
            <a:avLst/>
          </a:prstGeom>
        </p:spPr>
      </p:pic>
      <p:pic>
        <p:nvPicPr>
          <p:cNvPr id="15" name="圖片 14">
            <a:extLst>
              <a:ext uri="{FF2B5EF4-FFF2-40B4-BE49-F238E27FC236}">
                <a16:creationId xmlns:a16="http://schemas.microsoft.com/office/drawing/2014/main" id="{7B4DB91C-7368-4600-8059-926E5651E473}"/>
              </a:ext>
            </a:extLst>
          </p:cNvPr>
          <p:cNvPicPr>
            <a:picLocks noChangeAspect="1"/>
          </p:cNvPicPr>
          <p:nvPr/>
        </p:nvPicPr>
        <p:blipFill>
          <a:blip r:embed="rId6"/>
          <a:stretch>
            <a:fillRect/>
          </a:stretch>
        </p:blipFill>
        <p:spPr>
          <a:xfrm>
            <a:off x="4790870" y="1707496"/>
            <a:ext cx="1495634" cy="666843"/>
          </a:xfrm>
          <a:prstGeom prst="rect">
            <a:avLst/>
          </a:prstGeom>
        </p:spPr>
      </p:pic>
      <p:pic>
        <p:nvPicPr>
          <p:cNvPr id="16" name="圖片 15">
            <a:extLst>
              <a:ext uri="{FF2B5EF4-FFF2-40B4-BE49-F238E27FC236}">
                <a16:creationId xmlns:a16="http://schemas.microsoft.com/office/drawing/2014/main" id="{BC324EAC-7F5A-42F4-B3A8-2049CC21168C}"/>
              </a:ext>
            </a:extLst>
          </p:cNvPr>
          <p:cNvPicPr>
            <a:picLocks noChangeAspect="1"/>
          </p:cNvPicPr>
          <p:nvPr/>
        </p:nvPicPr>
        <p:blipFill>
          <a:blip r:embed="rId7"/>
          <a:stretch>
            <a:fillRect/>
          </a:stretch>
        </p:blipFill>
        <p:spPr>
          <a:xfrm>
            <a:off x="4828976" y="4503774"/>
            <a:ext cx="1457528" cy="724001"/>
          </a:xfrm>
          <a:prstGeom prst="rect">
            <a:avLst/>
          </a:prstGeom>
        </p:spPr>
      </p:pic>
      <p:sp>
        <p:nvSpPr>
          <p:cNvPr id="17" name="文字方塊 16">
            <a:extLst>
              <a:ext uri="{FF2B5EF4-FFF2-40B4-BE49-F238E27FC236}">
                <a16:creationId xmlns:a16="http://schemas.microsoft.com/office/drawing/2014/main" id="{05EF3B0C-C757-4AFD-A80B-96A5D459F42F}"/>
              </a:ext>
            </a:extLst>
          </p:cNvPr>
          <p:cNvSpPr txBox="1"/>
          <p:nvPr/>
        </p:nvSpPr>
        <p:spPr>
          <a:xfrm>
            <a:off x="1799997" y="21562"/>
            <a:ext cx="8614003" cy="461665"/>
          </a:xfrm>
          <a:prstGeom prst="rect">
            <a:avLst/>
          </a:prstGeom>
          <a:noFill/>
        </p:spPr>
        <p:txBody>
          <a:bodyPr wrap="square" rtlCol="0">
            <a:spAutoFit/>
          </a:bodyPr>
          <a:lstStyle/>
          <a:p>
            <a:pPr algn="ctr"/>
            <a:r>
              <a:rPr lang="en-US" altLang="zh-TW" sz="2400" b="1" dirty="0">
                <a:latin typeface="Arial" panose="020B0604020202020204" pitchFamily="34" charset="0"/>
                <a:cs typeface="Arial" panose="020B0604020202020204" pitchFamily="34" charset="0"/>
              </a:rPr>
              <a:t>RNA</a:t>
            </a:r>
            <a:r>
              <a:rPr lang="en-US" altLang="zh-TW" sz="2400" b="1" dirty="0">
                <a:solidFill>
                  <a:srgbClr val="FF0000"/>
                </a:solidFill>
                <a:latin typeface="Arial" panose="020B0604020202020204" pitchFamily="34" charset="0"/>
                <a:cs typeface="Arial" panose="020B0604020202020204" pitchFamily="34" charset="0"/>
              </a:rPr>
              <a:t> </a:t>
            </a:r>
            <a:r>
              <a:rPr lang="en-US" altLang="zh-TW" sz="2400" b="1" dirty="0">
                <a:latin typeface="Arial" panose="020B0604020202020204" pitchFamily="34" charset="0"/>
                <a:cs typeface="Arial" panose="020B0604020202020204" pitchFamily="34" charset="0"/>
              </a:rPr>
              <a:t>N</a:t>
            </a:r>
            <a:r>
              <a:rPr lang="en-US" altLang="zh-TW" sz="2400" b="1" baseline="30000" dirty="0">
                <a:latin typeface="Arial" panose="020B0604020202020204" pitchFamily="34" charset="0"/>
                <a:cs typeface="Arial" panose="020B0604020202020204" pitchFamily="34" charset="0"/>
              </a:rPr>
              <a:t>6</a:t>
            </a:r>
            <a:r>
              <a:rPr lang="en-US" altLang="zh-TW" sz="2400" b="1" dirty="0">
                <a:latin typeface="Arial" panose="020B0604020202020204" pitchFamily="34" charset="0"/>
                <a:cs typeface="Arial" panose="020B0604020202020204" pitchFamily="34" charset="0"/>
              </a:rPr>
              <a:t>-Methyladenosine Modification</a:t>
            </a:r>
            <a:endParaRPr lang="zh-TW" altLang="en-US" sz="2400" dirty="0"/>
          </a:p>
        </p:txBody>
      </p:sp>
      <p:pic>
        <p:nvPicPr>
          <p:cNvPr id="25" name="圖片 24">
            <a:extLst>
              <a:ext uri="{FF2B5EF4-FFF2-40B4-BE49-F238E27FC236}">
                <a16:creationId xmlns:a16="http://schemas.microsoft.com/office/drawing/2014/main" id="{B96BF19C-2FC6-4487-B453-10DEB7C7160E}"/>
              </a:ext>
            </a:extLst>
          </p:cNvPr>
          <p:cNvPicPr>
            <a:picLocks noChangeAspect="1"/>
          </p:cNvPicPr>
          <p:nvPr/>
        </p:nvPicPr>
        <p:blipFill>
          <a:blip r:embed="rId8"/>
          <a:stretch>
            <a:fillRect/>
          </a:stretch>
        </p:blipFill>
        <p:spPr>
          <a:xfrm>
            <a:off x="9944216" y="1092058"/>
            <a:ext cx="1552792" cy="666843"/>
          </a:xfrm>
          <a:prstGeom prst="rect">
            <a:avLst/>
          </a:prstGeom>
        </p:spPr>
      </p:pic>
      <p:sp>
        <p:nvSpPr>
          <p:cNvPr id="7" name="文字方塊 6">
            <a:extLst>
              <a:ext uri="{FF2B5EF4-FFF2-40B4-BE49-F238E27FC236}">
                <a16:creationId xmlns:a16="http://schemas.microsoft.com/office/drawing/2014/main" id="{1DF7EEB3-24B3-44CB-845E-0F7B87677032}"/>
              </a:ext>
            </a:extLst>
          </p:cNvPr>
          <p:cNvSpPr txBox="1"/>
          <p:nvPr/>
        </p:nvSpPr>
        <p:spPr>
          <a:xfrm>
            <a:off x="4805153" y="1303302"/>
            <a:ext cx="1467068" cy="369332"/>
          </a:xfrm>
          <a:prstGeom prst="rect">
            <a:avLst/>
          </a:prstGeom>
          <a:noFill/>
        </p:spPr>
        <p:txBody>
          <a:bodyPr wrap="none" rtlCol="0">
            <a:spAutoFit/>
          </a:bodyPr>
          <a:lstStyle/>
          <a:p>
            <a:r>
              <a:rPr lang="en-US" altLang="zh-TW" b="1" dirty="0"/>
              <a:t>Methylation</a:t>
            </a:r>
            <a:endParaRPr lang="zh-TW" altLang="en-US" b="1" dirty="0"/>
          </a:p>
        </p:txBody>
      </p:sp>
      <p:sp>
        <p:nvSpPr>
          <p:cNvPr id="26" name="文字方塊 25">
            <a:extLst>
              <a:ext uri="{FF2B5EF4-FFF2-40B4-BE49-F238E27FC236}">
                <a16:creationId xmlns:a16="http://schemas.microsoft.com/office/drawing/2014/main" id="{EF4FF141-AB03-4B11-9A6F-D72EF9C7C949}"/>
              </a:ext>
            </a:extLst>
          </p:cNvPr>
          <p:cNvSpPr txBox="1"/>
          <p:nvPr/>
        </p:nvSpPr>
        <p:spPr>
          <a:xfrm>
            <a:off x="4670318" y="5227775"/>
            <a:ext cx="1774845" cy="369332"/>
          </a:xfrm>
          <a:prstGeom prst="rect">
            <a:avLst/>
          </a:prstGeom>
          <a:noFill/>
        </p:spPr>
        <p:txBody>
          <a:bodyPr wrap="none" rtlCol="0">
            <a:spAutoFit/>
          </a:bodyPr>
          <a:lstStyle/>
          <a:p>
            <a:r>
              <a:rPr lang="en-US" altLang="zh-TW" b="1" dirty="0"/>
              <a:t>Demethylation</a:t>
            </a:r>
            <a:endParaRPr lang="zh-TW" altLang="en-US" b="1" dirty="0"/>
          </a:p>
        </p:txBody>
      </p:sp>
      <p:sp>
        <p:nvSpPr>
          <p:cNvPr id="20" name="投影片編號版面配置區 7">
            <a:extLst>
              <a:ext uri="{FF2B5EF4-FFF2-40B4-BE49-F238E27FC236}">
                <a16:creationId xmlns:a16="http://schemas.microsoft.com/office/drawing/2014/main" id="{A5CC8AF4-9D63-44E3-AECF-C70824D7E26F}"/>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7</a:t>
            </a:fld>
            <a:endParaRPr lang="zh-TW" altLang="en-US" dirty="0"/>
          </a:p>
        </p:txBody>
      </p:sp>
      <p:sp>
        <p:nvSpPr>
          <p:cNvPr id="18" name="文字方塊 17">
            <a:extLst>
              <a:ext uri="{FF2B5EF4-FFF2-40B4-BE49-F238E27FC236}">
                <a16:creationId xmlns:a16="http://schemas.microsoft.com/office/drawing/2014/main" id="{4D174916-2E88-4287-BAB6-7D89D73965BB}"/>
              </a:ext>
            </a:extLst>
          </p:cNvPr>
          <p:cNvSpPr txBox="1"/>
          <p:nvPr/>
        </p:nvSpPr>
        <p:spPr>
          <a:xfrm>
            <a:off x="11021918" y="1787050"/>
            <a:ext cx="1184940" cy="1200329"/>
          </a:xfrm>
          <a:prstGeom prst="rect">
            <a:avLst/>
          </a:prstGeom>
          <a:noFill/>
        </p:spPr>
        <p:txBody>
          <a:bodyPr wrap="none" rtlCol="0">
            <a:spAutoFit/>
          </a:bodyPr>
          <a:lstStyle/>
          <a:p>
            <a:r>
              <a:rPr lang="en-US" altLang="zh-TW" b="1" dirty="0">
                <a:solidFill>
                  <a:srgbClr val="947928"/>
                </a:solidFill>
              </a:rPr>
              <a:t>HNRNPL</a:t>
            </a:r>
          </a:p>
          <a:p>
            <a:r>
              <a:rPr lang="en-US" altLang="zh-TW" b="1" dirty="0">
                <a:solidFill>
                  <a:srgbClr val="947928"/>
                </a:solidFill>
              </a:rPr>
              <a:t>YTHDC1</a:t>
            </a:r>
          </a:p>
          <a:p>
            <a:r>
              <a:rPr lang="en-US" altLang="zh-TW" b="1" dirty="0">
                <a:solidFill>
                  <a:srgbClr val="947928"/>
                </a:solidFill>
              </a:rPr>
              <a:t>YTHDF1</a:t>
            </a:r>
          </a:p>
          <a:p>
            <a:r>
              <a:rPr lang="en-US" altLang="zh-TW" b="1" dirty="0">
                <a:solidFill>
                  <a:srgbClr val="947928"/>
                </a:solidFill>
              </a:rPr>
              <a:t>YTHDF2</a:t>
            </a:r>
            <a:endParaRPr lang="zh-TW" altLang="en-US" b="1" dirty="0">
              <a:solidFill>
                <a:srgbClr val="947928"/>
              </a:solidFill>
            </a:endParaRPr>
          </a:p>
        </p:txBody>
      </p:sp>
      <p:sp>
        <p:nvSpPr>
          <p:cNvPr id="24" name="文字方塊 23">
            <a:extLst>
              <a:ext uri="{FF2B5EF4-FFF2-40B4-BE49-F238E27FC236}">
                <a16:creationId xmlns:a16="http://schemas.microsoft.com/office/drawing/2014/main" id="{497AE35D-BE90-4240-95CE-BE618A9C0D64}"/>
              </a:ext>
            </a:extLst>
          </p:cNvPr>
          <p:cNvSpPr txBox="1"/>
          <p:nvPr/>
        </p:nvSpPr>
        <p:spPr>
          <a:xfrm>
            <a:off x="6329353" y="1707496"/>
            <a:ext cx="1210588" cy="646331"/>
          </a:xfrm>
          <a:prstGeom prst="rect">
            <a:avLst/>
          </a:prstGeom>
          <a:noFill/>
        </p:spPr>
        <p:txBody>
          <a:bodyPr wrap="none" rtlCol="0">
            <a:spAutoFit/>
          </a:bodyPr>
          <a:lstStyle/>
          <a:p>
            <a:r>
              <a:rPr lang="en-US" altLang="zh-TW" b="1" dirty="0">
                <a:solidFill>
                  <a:srgbClr val="52629D"/>
                </a:solidFill>
              </a:rPr>
              <a:t>METTL3</a:t>
            </a:r>
          </a:p>
          <a:p>
            <a:r>
              <a:rPr lang="en-US" altLang="zh-TW" b="1" dirty="0">
                <a:solidFill>
                  <a:srgbClr val="52629D"/>
                </a:solidFill>
              </a:rPr>
              <a:t>METTL14</a:t>
            </a:r>
            <a:endParaRPr lang="zh-TW" altLang="en-US" b="1" dirty="0">
              <a:solidFill>
                <a:srgbClr val="52629D"/>
              </a:solidFill>
            </a:endParaRPr>
          </a:p>
        </p:txBody>
      </p:sp>
      <p:sp>
        <p:nvSpPr>
          <p:cNvPr id="27" name="文字方塊 26">
            <a:extLst>
              <a:ext uri="{FF2B5EF4-FFF2-40B4-BE49-F238E27FC236}">
                <a16:creationId xmlns:a16="http://schemas.microsoft.com/office/drawing/2014/main" id="{D576CD5E-9785-4993-9137-3C084B0B4FB9}"/>
              </a:ext>
            </a:extLst>
          </p:cNvPr>
          <p:cNvSpPr txBox="1"/>
          <p:nvPr/>
        </p:nvSpPr>
        <p:spPr>
          <a:xfrm>
            <a:off x="6390275" y="4504173"/>
            <a:ext cx="1120820" cy="646331"/>
          </a:xfrm>
          <a:prstGeom prst="rect">
            <a:avLst/>
          </a:prstGeom>
          <a:noFill/>
        </p:spPr>
        <p:txBody>
          <a:bodyPr wrap="none" rtlCol="0">
            <a:spAutoFit/>
          </a:bodyPr>
          <a:lstStyle/>
          <a:p>
            <a:r>
              <a:rPr lang="en-US" altLang="zh-TW" b="1" dirty="0">
                <a:solidFill>
                  <a:srgbClr val="457D8D"/>
                </a:solidFill>
              </a:rPr>
              <a:t>FTO</a:t>
            </a:r>
          </a:p>
          <a:p>
            <a:r>
              <a:rPr lang="en-US" altLang="zh-TW" b="1" dirty="0">
                <a:solidFill>
                  <a:srgbClr val="457D8D"/>
                </a:solidFill>
              </a:rPr>
              <a:t>ALKBH5</a:t>
            </a:r>
            <a:endParaRPr lang="zh-TW" altLang="en-US" b="1" dirty="0">
              <a:solidFill>
                <a:srgbClr val="457D8D"/>
              </a:solidFill>
            </a:endParaRPr>
          </a:p>
        </p:txBody>
      </p:sp>
      <p:grpSp>
        <p:nvGrpSpPr>
          <p:cNvPr id="31" name="群組 30">
            <a:extLst>
              <a:ext uri="{FF2B5EF4-FFF2-40B4-BE49-F238E27FC236}">
                <a16:creationId xmlns:a16="http://schemas.microsoft.com/office/drawing/2014/main" id="{61ADA5C5-3616-4A6C-A481-4E447AC90010}"/>
              </a:ext>
            </a:extLst>
          </p:cNvPr>
          <p:cNvGrpSpPr/>
          <p:nvPr/>
        </p:nvGrpSpPr>
        <p:grpSpPr>
          <a:xfrm>
            <a:off x="0" y="0"/>
            <a:ext cx="1800000" cy="540000"/>
            <a:chOff x="-1" y="0"/>
            <a:chExt cx="1794295" cy="511612"/>
          </a:xfrm>
        </p:grpSpPr>
        <p:sp>
          <p:nvSpPr>
            <p:cNvPr id="32" name="矩形 31">
              <a:extLst>
                <a:ext uri="{FF2B5EF4-FFF2-40B4-BE49-F238E27FC236}">
                  <a16:creationId xmlns:a16="http://schemas.microsoft.com/office/drawing/2014/main" id="{8B37EC28-9DC1-48E6-BDBB-99342435DBA0}"/>
                </a:ext>
              </a:extLst>
            </p:cNvPr>
            <p:cNvSpPr/>
            <p:nvPr/>
          </p:nvSpPr>
          <p:spPr>
            <a:xfrm>
              <a:off x="0" y="0"/>
              <a:ext cx="1794294" cy="419934"/>
            </a:xfrm>
            <a:prstGeom prst="rect">
              <a:avLst/>
            </a:prstGeom>
            <a:solidFill>
              <a:srgbClr val="EFC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rgbClr val="957E80"/>
                  </a:solidFill>
                  <a:latin typeface="Arial" panose="020B0604020202020204" pitchFamily="34" charset="0"/>
                  <a:cs typeface="Arial" panose="020B0604020202020204" pitchFamily="34" charset="0"/>
                </a:rPr>
                <a:t>Introduction</a:t>
              </a:r>
              <a:endParaRPr lang="zh-TW" altLang="en-US" sz="2000" b="1" dirty="0">
                <a:solidFill>
                  <a:srgbClr val="957E80"/>
                </a:solidFill>
                <a:latin typeface="Arial" panose="020B0604020202020204" pitchFamily="34" charset="0"/>
                <a:cs typeface="Arial" panose="020B0604020202020204" pitchFamily="34" charset="0"/>
              </a:endParaRPr>
            </a:p>
          </p:txBody>
        </p:sp>
        <p:sp>
          <p:nvSpPr>
            <p:cNvPr id="33" name="矩形 32">
              <a:extLst>
                <a:ext uri="{FF2B5EF4-FFF2-40B4-BE49-F238E27FC236}">
                  <a16:creationId xmlns:a16="http://schemas.microsoft.com/office/drawing/2014/main" id="{B3AA005E-010A-4874-928C-9E9AE1238171}"/>
                </a:ext>
              </a:extLst>
            </p:cNvPr>
            <p:cNvSpPr/>
            <p:nvPr/>
          </p:nvSpPr>
          <p:spPr>
            <a:xfrm>
              <a:off x="-1" y="419934"/>
              <a:ext cx="1794293" cy="91678"/>
            </a:xfrm>
            <a:prstGeom prst="rect">
              <a:avLst/>
            </a:prstGeom>
            <a:solidFill>
              <a:srgbClr val="F5E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38022162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anim calcmode="lin" valueType="num">
                                      <p:cBhvr>
                                        <p:cTn id="15" dur="500" fill="hold"/>
                                        <p:tgtEl>
                                          <p:spTgt spid="27"/>
                                        </p:tgtEl>
                                        <p:attrNameLst>
                                          <p:attrName>ppt_x</p:attrName>
                                        </p:attrNameLst>
                                      </p:cBhvr>
                                      <p:tavLst>
                                        <p:tav tm="0">
                                          <p:val>
                                            <p:strVal val="#ppt_x"/>
                                          </p:val>
                                        </p:tav>
                                        <p:tav tm="100000">
                                          <p:val>
                                            <p:strVal val="#ppt_x"/>
                                          </p:val>
                                        </p:tav>
                                      </p:tavLst>
                                    </p:anim>
                                    <p:anim calcmode="lin" valueType="num">
                                      <p:cBhvr>
                                        <p:cTn id="16"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anim calcmode="lin" valueType="num">
                                      <p:cBhvr>
                                        <p:cTn id="22" dur="500" fill="hold"/>
                                        <p:tgtEl>
                                          <p:spTgt spid="18"/>
                                        </p:tgtEl>
                                        <p:attrNameLst>
                                          <p:attrName>ppt_x</p:attrName>
                                        </p:attrNameLst>
                                      </p:cBhvr>
                                      <p:tavLst>
                                        <p:tav tm="0">
                                          <p:val>
                                            <p:strVal val="#ppt_x"/>
                                          </p:val>
                                        </p:tav>
                                        <p:tav tm="100000">
                                          <p:val>
                                            <p:strVal val="#ppt_x"/>
                                          </p:val>
                                        </p:tav>
                                      </p:tavLst>
                                    </p:anim>
                                    <p:anim calcmode="lin" valueType="num">
                                      <p:cBhvr>
                                        <p:cTn id="2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4"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9448800" y="6492875"/>
            <a:ext cx="2743200" cy="365125"/>
          </a:xfrm>
        </p:spPr>
        <p:txBody>
          <a:bodyPr/>
          <a:lstStyle/>
          <a:p>
            <a:fld id="{0C4D0668-C53B-4A51-870C-8A290EF953AE}" type="slidenum">
              <a:rPr lang="zh-TW" altLang="en-US" smtClean="0"/>
              <a:t>8</a:t>
            </a:fld>
            <a:endParaRPr lang="zh-TW" altLang="en-US"/>
          </a:p>
        </p:txBody>
      </p:sp>
      <p:sp>
        <p:nvSpPr>
          <p:cNvPr id="23" name="矩形 13">
            <a:extLst>
              <a:ext uri="{FF2B5EF4-FFF2-40B4-BE49-F238E27FC236}">
                <a16:creationId xmlns:a16="http://schemas.microsoft.com/office/drawing/2014/main" id="{BEFF2082-51C0-4962-81B7-D67D786B4AA1}"/>
              </a:ext>
            </a:extLst>
          </p:cNvPr>
          <p:cNvSpPr/>
          <p:nvPr/>
        </p:nvSpPr>
        <p:spPr>
          <a:xfrm>
            <a:off x="0" y="6550223"/>
            <a:ext cx="2555251" cy="307777"/>
          </a:xfrm>
          <a:prstGeom prst="rect">
            <a:avLst/>
          </a:prstGeom>
        </p:spPr>
        <p:txBody>
          <a:bodyPr wrap="none">
            <a:spAutoFit/>
          </a:bodyPr>
          <a:lstStyle/>
          <a:p>
            <a:r>
              <a:rPr kumimoji="1" lang="pt-BR" altLang="zh-TW" sz="1400" i="1" dirty="0">
                <a:solidFill>
                  <a:schemeClr val="tx1">
                    <a:lumMod val="50000"/>
                    <a:lumOff val="50000"/>
                  </a:schemeClr>
                </a:solidFill>
                <a:latin typeface="Arial" panose="020B0604020202020204" pitchFamily="34" charset="0"/>
                <a:cs typeface="Arial" panose="020B0604020202020204" pitchFamily="34" charset="0"/>
              </a:rPr>
              <a:t>He L, et al. Mol Cancer</a:t>
            </a:r>
            <a:r>
              <a:rPr kumimoji="1" lang="en-US" altLang="zh-TW" sz="1400" i="1" dirty="0">
                <a:solidFill>
                  <a:schemeClr val="tx1">
                    <a:lumMod val="50000"/>
                    <a:lumOff val="50000"/>
                  </a:schemeClr>
                </a:solidFill>
                <a:latin typeface="Arial" panose="020B0604020202020204" pitchFamily="34" charset="0"/>
                <a:cs typeface="Arial" panose="020B0604020202020204" pitchFamily="34" charset="0"/>
              </a:rPr>
              <a:t>, </a:t>
            </a:r>
            <a:r>
              <a:rPr kumimoji="1" lang="pt-BR" altLang="zh-TW" sz="1400" i="1" dirty="0">
                <a:solidFill>
                  <a:schemeClr val="tx1">
                    <a:lumMod val="50000"/>
                    <a:lumOff val="50000"/>
                  </a:schemeClr>
                </a:solidFill>
                <a:latin typeface="Arial" panose="020B0604020202020204" pitchFamily="34" charset="0"/>
                <a:cs typeface="Arial" panose="020B0604020202020204" pitchFamily="34" charset="0"/>
              </a:rPr>
              <a:t>2019</a:t>
            </a:r>
          </a:p>
        </p:txBody>
      </p:sp>
      <p:sp>
        <p:nvSpPr>
          <p:cNvPr id="11" name="文字方塊 10">
            <a:extLst>
              <a:ext uri="{FF2B5EF4-FFF2-40B4-BE49-F238E27FC236}">
                <a16:creationId xmlns:a16="http://schemas.microsoft.com/office/drawing/2014/main" id="{B7ACF921-44FD-44F1-9448-5B4601AE7F4C}"/>
              </a:ext>
            </a:extLst>
          </p:cNvPr>
          <p:cNvSpPr txBox="1"/>
          <p:nvPr/>
        </p:nvSpPr>
        <p:spPr>
          <a:xfrm>
            <a:off x="1799997" y="21562"/>
            <a:ext cx="8614003" cy="461665"/>
          </a:xfrm>
          <a:prstGeom prst="rect">
            <a:avLst/>
          </a:prstGeom>
          <a:noFill/>
        </p:spPr>
        <p:txBody>
          <a:bodyPr wrap="square" rtlCol="0">
            <a:spAutoFit/>
          </a:bodyPr>
          <a:lstStyle/>
          <a:p>
            <a:pPr algn="ctr"/>
            <a:r>
              <a:rPr lang="en-US" altLang="zh-TW" sz="2400" b="1" dirty="0">
                <a:latin typeface="Arial" panose="020B0604020202020204" pitchFamily="34" charset="0"/>
                <a:cs typeface="Arial" panose="020B0604020202020204" pitchFamily="34" charset="0"/>
              </a:rPr>
              <a:t>Writer, Eraser, and Reader</a:t>
            </a:r>
            <a:endParaRPr lang="zh-TW" altLang="en-US" sz="2400" dirty="0"/>
          </a:p>
        </p:txBody>
      </p:sp>
      <p:pic>
        <p:nvPicPr>
          <p:cNvPr id="5" name="圖片 4">
            <a:extLst>
              <a:ext uri="{FF2B5EF4-FFF2-40B4-BE49-F238E27FC236}">
                <a16:creationId xmlns:a16="http://schemas.microsoft.com/office/drawing/2014/main" id="{650D9BF6-49B5-4111-AD33-51CC19C3D404}"/>
              </a:ext>
            </a:extLst>
          </p:cNvPr>
          <p:cNvPicPr>
            <a:picLocks noChangeAspect="1"/>
          </p:cNvPicPr>
          <p:nvPr/>
        </p:nvPicPr>
        <p:blipFill>
          <a:blip r:embed="rId3"/>
          <a:stretch>
            <a:fillRect/>
          </a:stretch>
        </p:blipFill>
        <p:spPr>
          <a:xfrm>
            <a:off x="2655564" y="590449"/>
            <a:ext cx="8339617" cy="6245989"/>
          </a:xfrm>
          <a:prstGeom prst="rect">
            <a:avLst/>
          </a:prstGeom>
        </p:spPr>
      </p:pic>
      <p:sp>
        <p:nvSpPr>
          <p:cNvPr id="3" name="文字方塊 2">
            <a:extLst>
              <a:ext uri="{FF2B5EF4-FFF2-40B4-BE49-F238E27FC236}">
                <a16:creationId xmlns:a16="http://schemas.microsoft.com/office/drawing/2014/main" id="{F557231D-DB77-49AD-ACC5-6032D9C654A1}"/>
              </a:ext>
            </a:extLst>
          </p:cNvPr>
          <p:cNvSpPr txBox="1"/>
          <p:nvPr/>
        </p:nvSpPr>
        <p:spPr>
          <a:xfrm>
            <a:off x="433216" y="3398398"/>
            <a:ext cx="1851789" cy="646331"/>
          </a:xfrm>
          <a:prstGeom prst="rect">
            <a:avLst/>
          </a:prstGeom>
          <a:noFill/>
        </p:spPr>
        <p:txBody>
          <a:bodyPr wrap="none" rtlCol="0">
            <a:spAutoFit/>
          </a:bodyPr>
          <a:lstStyle/>
          <a:p>
            <a:r>
              <a:rPr lang="en-US" altLang="zh-TW" sz="3600" b="1" dirty="0">
                <a:solidFill>
                  <a:schemeClr val="accent1"/>
                </a:solidFill>
              </a:rPr>
              <a:t>RR</a:t>
            </a:r>
            <a:r>
              <a:rPr lang="en-US" altLang="zh-TW" sz="3600" b="1" dirty="0">
                <a:solidFill>
                  <a:srgbClr val="FF0000"/>
                </a:solidFill>
              </a:rPr>
              <a:t>A</a:t>
            </a:r>
            <a:r>
              <a:rPr lang="en-US" altLang="zh-TW" sz="3600" b="1" dirty="0">
                <a:solidFill>
                  <a:srgbClr val="00B050"/>
                </a:solidFill>
              </a:rPr>
              <a:t>C</a:t>
            </a:r>
            <a:r>
              <a:rPr lang="en-US" altLang="zh-TW" sz="3600" b="1" dirty="0">
                <a:solidFill>
                  <a:srgbClr val="FBB75A"/>
                </a:solidFill>
              </a:rPr>
              <a:t>H</a:t>
            </a:r>
            <a:endParaRPr lang="zh-TW" altLang="en-US" sz="3600" b="1" dirty="0">
              <a:solidFill>
                <a:srgbClr val="FBB75A"/>
              </a:solidFill>
            </a:endParaRPr>
          </a:p>
        </p:txBody>
      </p:sp>
      <p:sp>
        <p:nvSpPr>
          <p:cNvPr id="6" name="文字方塊 5">
            <a:extLst>
              <a:ext uri="{FF2B5EF4-FFF2-40B4-BE49-F238E27FC236}">
                <a16:creationId xmlns:a16="http://schemas.microsoft.com/office/drawing/2014/main" id="{4DE02A12-D740-4505-A93A-C79C253F5CE9}"/>
              </a:ext>
            </a:extLst>
          </p:cNvPr>
          <p:cNvSpPr txBox="1"/>
          <p:nvPr/>
        </p:nvSpPr>
        <p:spPr>
          <a:xfrm>
            <a:off x="548727" y="2863861"/>
            <a:ext cx="1620765" cy="461665"/>
          </a:xfrm>
          <a:prstGeom prst="rect">
            <a:avLst/>
          </a:prstGeom>
          <a:noFill/>
        </p:spPr>
        <p:txBody>
          <a:bodyPr wrap="none" rtlCol="0">
            <a:spAutoFit/>
          </a:bodyPr>
          <a:lstStyle/>
          <a:p>
            <a:r>
              <a:rPr lang="en-US" altLang="zh-TW" sz="2400" b="1" dirty="0"/>
              <a:t>m</a:t>
            </a:r>
            <a:r>
              <a:rPr lang="en-US" altLang="zh-TW" sz="2400" b="1" baseline="30000" dirty="0"/>
              <a:t>6</a:t>
            </a:r>
            <a:r>
              <a:rPr lang="en-US" altLang="zh-TW" sz="2400" b="1" dirty="0"/>
              <a:t>A motif</a:t>
            </a:r>
            <a:endParaRPr lang="zh-TW" altLang="en-US" sz="2400" b="1" dirty="0"/>
          </a:p>
        </p:txBody>
      </p:sp>
      <p:grpSp>
        <p:nvGrpSpPr>
          <p:cNvPr id="13" name="群組 12">
            <a:extLst>
              <a:ext uri="{FF2B5EF4-FFF2-40B4-BE49-F238E27FC236}">
                <a16:creationId xmlns:a16="http://schemas.microsoft.com/office/drawing/2014/main" id="{C38B604E-BAB9-420C-84E5-D1E5D2B03BB5}"/>
              </a:ext>
            </a:extLst>
          </p:cNvPr>
          <p:cNvGrpSpPr/>
          <p:nvPr/>
        </p:nvGrpSpPr>
        <p:grpSpPr>
          <a:xfrm>
            <a:off x="0" y="0"/>
            <a:ext cx="1800000" cy="540000"/>
            <a:chOff x="-1" y="0"/>
            <a:chExt cx="1794295" cy="511612"/>
          </a:xfrm>
        </p:grpSpPr>
        <p:sp>
          <p:nvSpPr>
            <p:cNvPr id="14" name="矩形 13">
              <a:extLst>
                <a:ext uri="{FF2B5EF4-FFF2-40B4-BE49-F238E27FC236}">
                  <a16:creationId xmlns:a16="http://schemas.microsoft.com/office/drawing/2014/main" id="{D564FD07-899A-46D1-9146-077F2343AFC3}"/>
                </a:ext>
              </a:extLst>
            </p:cNvPr>
            <p:cNvSpPr/>
            <p:nvPr/>
          </p:nvSpPr>
          <p:spPr>
            <a:xfrm>
              <a:off x="0" y="0"/>
              <a:ext cx="1794294" cy="419934"/>
            </a:xfrm>
            <a:prstGeom prst="rect">
              <a:avLst/>
            </a:prstGeom>
            <a:solidFill>
              <a:srgbClr val="EFC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rgbClr val="957E80"/>
                  </a:solidFill>
                  <a:latin typeface="Arial" panose="020B0604020202020204" pitchFamily="34" charset="0"/>
                  <a:cs typeface="Arial" panose="020B0604020202020204" pitchFamily="34" charset="0"/>
                </a:rPr>
                <a:t>Introduction</a:t>
              </a:r>
              <a:endParaRPr lang="zh-TW" altLang="en-US" sz="2000" b="1" dirty="0">
                <a:solidFill>
                  <a:srgbClr val="957E80"/>
                </a:solidFill>
                <a:latin typeface="Arial" panose="020B0604020202020204" pitchFamily="34" charset="0"/>
                <a:cs typeface="Arial" panose="020B0604020202020204" pitchFamily="34" charset="0"/>
              </a:endParaRPr>
            </a:p>
          </p:txBody>
        </p:sp>
        <p:sp>
          <p:nvSpPr>
            <p:cNvPr id="15" name="矩形 14">
              <a:extLst>
                <a:ext uri="{FF2B5EF4-FFF2-40B4-BE49-F238E27FC236}">
                  <a16:creationId xmlns:a16="http://schemas.microsoft.com/office/drawing/2014/main" id="{50AC3798-DF1E-48D6-B5AC-E59F961880C5}"/>
                </a:ext>
              </a:extLst>
            </p:cNvPr>
            <p:cNvSpPr/>
            <p:nvPr/>
          </p:nvSpPr>
          <p:spPr>
            <a:xfrm>
              <a:off x="-1" y="419934"/>
              <a:ext cx="1794293" cy="91678"/>
            </a:xfrm>
            <a:prstGeom prst="rect">
              <a:avLst/>
            </a:prstGeom>
            <a:solidFill>
              <a:srgbClr val="F5E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76177038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9</a:t>
            </a:fld>
            <a:endParaRPr lang="zh-TW" altLang="en-US"/>
          </a:p>
        </p:txBody>
      </p:sp>
      <p:grpSp>
        <p:nvGrpSpPr>
          <p:cNvPr id="12" name="群組 11">
            <a:extLst>
              <a:ext uri="{FF2B5EF4-FFF2-40B4-BE49-F238E27FC236}">
                <a16:creationId xmlns:a16="http://schemas.microsoft.com/office/drawing/2014/main" id="{0C81CD4C-7C1D-4E37-BF8B-F080683F5BB7}"/>
              </a:ext>
            </a:extLst>
          </p:cNvPr>
          <p:cNvGrpSpPr/>
          <p:nvPr/>
        </p:nvGrpSpPr>
        <p:grpSpPr>
          <a:xfrm>
            <a:off x="0" y="0"/>
            <a:ext cx="1440000" cy="540000"/>
            <a:chOff x="1486249" y="1822052"/>
            <a:chExt cx="1794295" cy="511612"/>
          </a:xfrm>
        </p:grpSpPr>
        <p:sp>
          <p:nvSpPr>
            <p:cNvPr id="13" name="矩形 12">
              <a:extLst>
                <a:ext uri="{FF2B5EF4-FFF2-40B4-BE49-F238E27FC236}">
                  <a16:creationId xmlns:a16="http://schemas.microsoft.com/office/drawing/2014/main" id="{95475B99-5DCD-4412-8EC1-40148FF18EFC}"/>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4" name="矩形 13">
              <a:extLst>
                <a:ext uri="{FF2B5EF4-FFF2-40B4-BE49-F238E27FC236}">
                  <a16:creationId xmlns:a16="http://schemas.microsoft.com/office/drawing/2014/main" id="{0897051A-843A-4F39-828B-7E595CB2A3E5}"/>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pic>
        <p:nvPicPr>
          <p:cNvPr id="6" name="圖片 5">
            <a:extLst>
              <a:ext uri="{FF2B5EF4-FFF2-40B4-BE49-F238E27FC236}">
                <a16:creationId xmlns:a16="http://schemas.microsoft.com/office/drawing/2014/main" id="{53048161-9161-4DCA-B5BD-5F1529A2CBCB}"/>
              </a:ext>
            </a:extLst>
          </p:cNvPr>
          <p:cNvPicPr>
            <a:picLocks noChangeAspect="1"/>
          </p:cNvPicPr>
          <p:nvPr/>
        </p:nvPicPr>
        <p:blipFill>
          <a:blip r:embed="rId3"/>
          <a:stretch>
            <a:fillRect/>
          </a:stretch>
        </p:blipFill>
        <p:spPr>
          <a:xfrm>
            <a:off x="195287" y="1778464"/>
            <a:ext cx="2489422" cy="3058037"/>
          </a:xfrm>
          <a:prstGeom prst="rect">
            <a:avLst/>
          </a:prstGeom>
        </p:spPr>
      </p:pic>
      <p:pic>
        <p:nvPicPr>
          <p:cNvPr id="7" name="圖片 6">
            <a:extLst>
              <a:ext uri="{FF2B5EF4-FFF2-40B4-BE49-F238E27FC236}">
                <a16:creationId xmlns:a16="http://schemas.microsoft.com/office/drawing/2014/main" id="{CEA6EA89-C972-4ABE-8005-A40A756D0746}"/>
              </a:ext>
            </a:extLst>
          </p:cNvPr>
          <p:cNvPicPr>
            <a:picLocks noChangeAspect="1"/>
          </p:cNvPicPr>
          <p:nvPr/>
        </p:nvPicPr>
        <p:blipFill>
          <a:blip r:embed="rId4"/>
          <a:stretch>
            <a:fillRect/>
          </a:stretch>
        </p:blipFill>
        <p:spPr>
          <a:xfrm>
            <a:off x="2836902" y="1665753"/>
            <a:ext cx="2489421" cy="3283460"/>
          </a:xfrm>
          <a:prstGeom prst="rect">
            <a:avLst/>
          </a:prstGeom>
        </p:spPr>
      </p:pic>
      <p:pic>
        <p:nvPicPr>
          <p:cNvPr id="8" name="圖片 7">
            <a:extLst>
              <a:ext uri="{FF2B5EF4-FFF2-40B4-BE49-F238E27FC236}">
                <a16:creationId xmlns:a16="http://schemas.microsoft.com/office/drawing/2014/main" id="{27CE6838-8F7C-4D32-80BD-0B8300243DB0}"/>
              </a:ext>
            </a:extLst>
          </p:cNvPr>
          <p:cNvPicPr>
            <a:picLocks noChangeAspect="1"/>
          </p:cNvPicPr>
          <p:nvPr/>
        </p:nvPicPr>
        <p:blipFill>
          <a:blip r:embed="rId5"/>
          <a:stretch>
            <a:fillRect/>
          </a:stretch>
        </p:blipFill>
        <p:spPr>
          <a:xfrm>
            <a:off x="5357079" y="1907420"/>
            <a:ext cx="3041232" cy="2929082"/>
          </a:xfrm>
          <a:prstGeom prst="rect">
            <a:avLst/>
          </a:prstGeom>
        </p:spPr>
      </p:pic>
      <p:pic>
        <p:nvPicPr>
          <p:cNvPr id="15" name="圖片 14">
            <a:extLst>
              <a:ext uri="{FF2B5EF4-FFF2-40B4-BE49-F238E27FC236}">
                <a16:creationId xmlns:a16="http://schemas.microsoft.com/office/drawing/2014/main" id="{FA0E50E8-A07E-40E9-8B79-6A0BC0D6B635}"/>
              </a:ext>
            </a:extLst>
          </p:cNvPr>
          <p:cNvPicPr>
            <a:picLocks noChangeAspect="1"/>
          </p:cNvPicPr>
          <p:nvPr/>
        </p:nvPicPr>
        <p:blipFill>
          <a:blip r:embed="rId6"/>
          <a:stretch>
            <a:fillRect/>
          </a:stretch>
        </p:blipFill>
        <p:spPr>
          <a:xfrm>
            <a:off x="8671794" y="703907"/>
            <a:ext cx="3324919" cy="5971530"/>
          </a:xfrm>
          <a:prstGeom prst="rect">
            <a:avLst/>
          </a:prstGeom>
        </p:spPr>
      </p:pic>
      <p:sp>
        <p:nvSpPr>
          <p:cNvPr id="16" name="文字方塊 15">
            <a:extLst>
              <a:ext uri="{FF2B5EF4-FFF2-40B4-BE49-F238E27FC236}">
                <a16:creationId xmlns:a16="http://schemas.microsoft.com/office/drawing/2014/main" id="{78E6700A-CB6D-4551-A7A8-9F1849BB36BB}"/>
              </a:ext>
            </a:extLst>
          </p:cNvPr>
          <p:cNvSpPr txBox="1"/>
          <p:nvPr/>
        </p:nvSpPr>
        <p:spPr>
          <a:xfrm>
            <a:off x="1799997" y="21562"/>
            <a:ext cx="8614003" cy="461665"/>
          </a:xfrm>
          <a:prstGeom prst="rect">
            <a:avLst/>
          </a:prstGeom>
          <a:noFill/>
        </p:spPr>
        <p:txBody>
          <a:bodyPr wrap="square" rtlCol="0">
            <a:spAutoFit/>
          </a:bodyPr>
          <a:lstStyle/>
          <a:p>
            <a:pPr algn="ctr"/>
            <a:r>
              <a:rPr lang="en-US" altLang="zh-TW" sz="2400" b="1" dirty="0">
                <a:latin typeface="Arial" panose="020B0604020202020204" pitchFamily="34" charset="0"/>
                <a:cs typeface="Arial" panose="020B0604020202020204" pitchFamily="34" charset="0"/>
              </a:rPr>
              <a:t>METTL3 mRNA was higher in gastric cancer</a:t>
            </a:r>
            <a:endParaRPr lang="zh-TW" altLang="en-US" sz="2400" dirty="0"/>
          </a:p>
        </p:txBody>
      </p:sp>
    </p:spTree>
    <p:extLst>
      <p:ext uri="{BB962C8B-B14F-4D97-AF65-F5344CB8AC3E}">
        <p14:creationId xmlns:p14="http://schemas.microsoft.com/office/powerpoint/2010/main" val="4145320215"/>
      </p:ext>
    </p:extLst>
  </p:cSld>
  <p:clrMapOvr>
    <a:masterClrMapping/>
  </p:clrMapOvr>
  <p:transition>
    <p:fade/>
  </p:transition>
</p:sld>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訂 1">
      <a:majorFont>
        <a:latin typeface="Arial"/>
        <a:ea typeface="標楷體"/>
        <a:cs typeface=""/>
      </a:majorFont>
      <a:minorFont>
        <a:latin typeface="Arial"/>
        <a:ea typeface="標楷體"/>
        <a:cs typeface=""/>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EE2DF"/>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b="1" dirty="0">
            <a:solidFill>
              <a:srgbClr val="150201"/>
            </a:solidFill>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120491</TotalTime>
  <Words>922</Words>
  <Application>Microsoft Office PowerPoint</Application>
  <PresentationFormat>寬螢幕</PresentationFormat>
  <Paragraphs>161</Paragraphs>
  <Slides>33</Slides>
  <Notes>33</Notes>
  <HiddenSlides>7</HiddenSlides>
  <MMClips>0</MMClips>
  <ScaleCrop>false</ScaleCrop>
  <HeadingPairs>
    <vt:vector size="6" baseType="variant">
      <vt:variant>
        <vt:lpstr>使用字型</vt:lpstr>
      </vt:variant>
      <vt:variant>
        <vt:i4>4</vt:i4>
      </vt:variant>
      <vt:variant>
        <vt:lpstr>佈景主題</vt:lpstr>
      </vt:variant>
      <vt:variant>
        <vt:i4>1</vt:i4>
      </vt:variant>
      <vt:variant>
        <vt:lpstr>投影片標題</vt:lpstr>
      </vt:variant>
      <vt:variant>
        <vt:i4>33</vt:i4>
      </vt:variant>
    </vt:vector>
  </HeadingPairs>
  <TitlesOfParts>
    <vt:vector size="38" baseType="lpstr">
      <vt:lpstr>新細明體</vt:lpstr>
      <vt:lpstr>標楷體</vt:lpstr>
      <vt:lpstr>Arial</vt:lpstr>
      <vt:lpstr>Calibri</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USER</dc:creator>
  <cp:lastModifiedBy>HP</cp:lastModifiedBy>
  <cp:revision>1193</cp:revision>
  <dcterms:created xsi:type="dcterms:W3CDTF">2019-09-12T06:45:49Z</dcterms:created>
  <dcterms:modified xsi:type="dcterms:W3CDTF">2022-12-05T00:35:47Z</dcterms:modified>
</cp:coreProperties>
</file>