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56" r:id="rId5"/>
    <p:sldId id="257" r:id="rId6"/>
    <p:sldId id="292" r:id="rId7"/>
    <p:sldId id="293" r:id="rId8"/>
    <p:sldId id="258" r:id="rId9"/>
    <p:sldId id="299" r:id="rId10"/>
    <p:sldId id="260" r:id="rId11"/>
    <p:sldId id="261" r:id="rId12"/>
    <p:sldId id="263" r:id="rId13"/>
    <p:sldId id="262" r:id="rId14"/>
    <p:sldId id="265" r:id="rId15"/>
    <p:sldId id="266" r:id="rId16"/>
    <p:sldId id="264" r:id="rId17"/>
    <p:sldId id="267" r:id="rId18"/>
    <p:sldId id="268" r:id="rId19"/>
    <p:sldId id="269" r:id="rId20"/>
    <p:sldId id="294" r:id="rId21"/>
    <p:sldId id="295" r:id="rId22"/>
    <p:sldId id="270" r:id="rId23"/>
    <p:sldId id="271" r:id="rId24"/>
    <p:sldId id="272" r:id="rId25"/>
    <p:sldId id="273" r:id="rId26"/>
    <p:sldId id="279" r:id="rId27"/>
    <p:sldId id="296" r:id="rId28"/>
    <p:sldId id="274" r:id="rId29"/>
    <p:sldId id="275" r:id="rId30"/>
    <p:sldId id="303" r:id="rId31"/>
    <p:sldId id="297" r:id="rId32"/>
    <p:sldId id="304" r:id="rId33"/>
    <p:sldId id="280" r:id="rId34"/>
    <p:sldId id="277" r:id="rId35"/>
    <p:sldId id="278" r:id="rId36"/>
    <p:sldId id="281" r:id="rId37"/>
    <p:sldId id="282" r:id="rId38"/>
    <p:sldId id="286" r:id="rId39"/>
    <p:sldId id="287" r:id="rId40"/>
    <p:sldId id="301" r:id="rId41"/>
    <p:sldId id="302" r:id="rId42"/>
    <p:sldId id="288" r:id="rId43"/>
    <p:sldId id="289" r:id="rId44"/>
    <p:sldId id="298" r:id="rId45"/>
    <p:sldId id="290" r:id="rId46"/>
    <p:sldId id="291" r:id="rId47"/>
    <p:sldId id="300" r:id="rId4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1" autoAdjust="0"/>
    <p:restoredTop sz="59199" autoAdjust="0"/>
  </p:normalViewPr>
  <p:slideViewPr>
    <p:cSldViewPr snapToGrid="0">
      <p:cViewPr varScale="1">
        <p:scale>
          <a:sx n="43" d="100"/>
          <a:sy n="43" d="100"/>
        </p:scale>
        <p:origin x="90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柯怡君" userId="e5f83085-0e5d-4b65-99c1-9cd7e6f13d9a" providerId="ADAL" clId="{FB777033-17F3-4197-A467-63FA9CF76753}"/>
    <pc:docChg chg="undo custSel addSld modSld sldOrd">
      <pc:chgData name="柯怡君" userId="e5f83085-0e5d-4b65-99c1-9cd7e6f13d9a" providerId="ADAL" clId="{FB777033-17F3-4197-A467-63FA9CF76753}" dt="2023-02-11T15:59:33.202" v="635"/>
      <pc:docMkLst>
        <pc:docMk/>
      </pc:docMkLst>
      <pc:sldChg chg="modSp mod">
        <pc:chgData name="柯怡君" userId="e5f83085-0e5d-4b65-99c1-9cd7e6f13d9a" providerId="ADAL" clId="{FB777033-17F3-4197-A467-63FA9CF76753}" dt="2023-02-06T07:05:08.261" v="351" actId="1076"/>
        <pc:sldMkLst>
          <pc:docMk/>
          <pc:sldMk cId="3034874994" sldId="256"/>
        </pc:sldMkLst>
        <pc:spChg chg="mod">
          <ac:chgData name="柯怡君" userId="e5f83085-0e5d-4b65-99c1-9cd7e6f13d9a" providerId="ADAL" clId="{FB777033-17F3-4197-A467-63FA9CF76753}" dt="2023-02-06T07:05:08.261" v="351" actId="1076"/>
          <ac:spMkLst>
            <pc:docMk/>
            <pc:sldMk cId="3034874994" sldId="256"/>
            <ac:spMk id="9" creationId="{DD0CE6C1-3773-4737-B5E4-648390547AEA}"/>
          </ac:spMkLst>
        </pc:spChg>
      </pc:sldChg>
      <pc:sldChg chg="delSp modSp mod modNotesTx">
        <pc:chgData name="柯怡君" userId="e5f83085-0e5d-4b65-99c1-9cd7e6f13d9a" providerId="ADAL" clId="{FB777033-17F3-4197-A467-63FA9CF76753}" dt="2023-02-06T07:06:05.156" v="353" actId="478"/>
        <pc:sldMkLst>
          <pc:docMk/>
          <pc:sldMk cId="3877020934" sldId="260"/>
        </pc:sldMkLst>
        <pc:spChg chg="del mod">
          <ac:chgData name="柯怡君" userId="e5f83085-0e5d-4b65-99c1-9cd7e6f13d9a" providerId="ADAL" clId="{FB777033-17F3-4197-A467-63FA9CF76753}" dt="2023-02-06T07:06:05.156" v="353" actId="478"/>
          <ac:spMkLst>
            <pc:docMk/>
            <pc:sldMk cId="3877020934" sldId="260"/>
            <ac:spMk id="20" creationId="{1A629DA5-B77B-4EDF-B894-C612156A7C75}"/>
          </ac:spMkLst>
        </pc:spChg>
      </pc:sldChg>
      <pc:sldChg chg="modNotesTx">
        <pc:chgData name="柯怡君" userId="e5f83085-0e5d-4b65-99c1-9cd7e6f13d9a" providerId="ADAL" clId="{FB777033-17F3-4197-A467-63FA9CF76753}" dt="2023-02-04T14:21:00.475" v="22" actId="20577"/>
        <pc:sldMkLst>
          <pc:docMk/>
          <pc:sldMk cId="3725568610" sldId="263"/>
        </pc:sldMkLst>
      </pc:sldChg>
      <pc:sldChg chg="addSp modSp mod modAnim">
        <pc:chgData name="柯怡君" userId="e5f83085-0e5d-4b65-99c1-9cd7e6f13d9a" providerId="ADAL" clId="{FB777033-17F3-4197-A467-63FA9CF76753}" dt="2023-02-11T13:35:13.837" v="553"/>
        <pc:sldMkLst>
          <pc:docMk/>
          <pc:sldMk cId="4079765850" sldId="265"/>
        </pc:sldMkLst>
        <pc:spChg chg="add mod">
          <ac:chgData name="柯怡君" userId="e5f83085-0e5d-4b65-99c1-9cd7e6f13d9a" providerId="ADAL" clId="{FB777033-17F3-4197-A467-63FA9CF76753}" dt="2023-02-11T13:34:22.829" v="540" actId="14100"/>
          <ac:spMkLst>
            <pc:docMk/>
            <pc:sldMk cId="4079765850" sldId="265"/>
            <ac:spMk id="34" creationId="{2321B62B-590B-4B04-A292-BCD814D6F270}"/>
          </ac:spMkLst>
        </pc:spChg>
        <pc:spChg chg="add mod">
          <ac:chgData name="柯怡君" userId="e5f83085-0e5d-4b65-99c1-9cd7e6f13d9a" providerId="ADAL" clId="{FB777033-17F3-4197-A467-63FA9CF76753}" dt="2023-02-11T13:34:29.263" v="542" actId="1076"/>
          <ac:spMkLst>
            <pc:docMk/>
            <pc:sldMk cId="4079765850" sldId="265"/>
            <ac:spMk id="35" creationId="{5881FF51-AAE9-4C88-A098-17CD5D54DB9D}"/>
          </ac:spMkLst>
        </pc:spChg>
        <pc:spChg chg="add mod">
          <ac:chgData name="柯怡君" userId="e5f83085-0e5d-4b65-99c1-9cd7e6f13d9a" providerId="ADAL" clId="{FB777033-17F3-4197-A467-63FA9CF76753}" dt="2023-02-11T13:35:11.917" v="552" actId="14100"/>
          <ac:spMkLst>
            <pc:docMk/>
            <pc:sldMk cId="4079765850" sldId="265"/>
            <ac:spMk id="37" creationId="{BA3AA013-FDD0-4F6F-8C76-CF06DB38D103}"/>
          </ac:spMkLst>
        </pc:spChg>
        <pc:picChg chg="mod">
          <ac:chgData name="柯怡君" userId="e5f83085-0e5d-4b65-99c1-9cd7e6f13d9a" providerId="ADAL" clId="{FB777033-17F3-4197-A467-63FA9CF76753}" dt="2023-02-11T13:34:54.821" v="546" actId="1076"/>
          <ac:picMkLst>
            <pc:docMk/>
            <pc:sldMk cId="4079765850" sldId="265"/>
            <ac:picMk id="12" creationId="{FF053C15-829F-410C-84B7-FF9ACD7EAA32}"/>
          </ac:picMkLst>
        </pc:picChg>
      </pc:sldChg>
      <pc:sldChg chg="modNotesTx">
        <pc:chgData name="柯怡君" userId="e5f83085-0e5d-4b65-99c1-9cd7e6f13d9a" providerId="ADAL" clId="{FB777033-17F3-4197-A467-63FA9CF76753}" dt="2023-02-08T16:43:14.912" v="504" actId="20577"/>
        <pc:sldMkLst>
          <pc:docMk/>
          <pc:sldMk cId="2387461759" sldId="266"/>
        </pc:sldMkLst>
      </pc:sldChg>
      <pc:sldChg chg="modNotesTx">
        <pc:chgData name="柯怡君" userId="e5f83085-0e5d-4b65-99c1-9cd7e6f13d9a" providerId="ADAL" clId="{FB777033-17F3-4197-A467-63FA9CF76753}" dt="2023-02-04T14:32:49.989" v="60" actId="20577"/>
        <pc:sldMkLst>
          <pc:docMk/>
          <pc:sldMk cId="608203546" sldId="267"/>
        </pc:sldMkLst>
      </pc:sldChg>
      <pc:sldChg chg="modNotesTx">
        <pc:chgData name="柯怡君" userId="e5f83085-0e5d-4b65-99c1-9cd7e6f13d9a" providerId="ADAL" clId="{FB777033-17F3-4197-A467-63FA9CF76753}" dt="2023-02-04T14:33:43.960" v="64" actId="20577"/>
        <pc:sldMkLst>
          <pc:docMk/>
          <pc:sldMk cId="3968689530" sldId="268"/>
        </pc:sldMkLst>
      </pc:sldChg>
      <pc:sldChg chg="addSp modSp mod modNotesTx">
        <pc:chgData name="柯怡君" userId="e5f83085-0e5d-4b65-99c1-9cd7e6f13d9a" providerId="ADAL" clId="{FB777033-17F3-4197-A467-63FA9CF76753}" dt="2023-02-11T13:36:46.702" v="590" actId="20577"/>
        <pc:sldMkLst>
          <pc:docMk/>
          <pc:sldMk cId="2790295438" sldId="269"/>
        </pc:sldMkLst>
        <pc:spChg chg="mod">
          <ac:chgData name="柯怡君" userId="e5f83085-0e5d-4b65-99c1-9cd7e6f13d9a" providerId="ADAL" clId="{FB777033-17F3-4197-A467-63FA9CF76753}" dt="2023-02-11T13:31:16.310" v="506" actId="1076"/>
          <ac:spMkLst>
            <pc:docMk/>
            <pc:sldMk cId="2790295438" sldId="269"/>
            <ac:spMk id="21" creationId="{E189E2A2-AD8F-44C6-995E-FC66B6F1BD22}"/>
          </ac:spMkLst>
        </pc:spChg>
        <pc:spChg chg="add mod">
          <ac:chgData name="柯怡君" userId="e5f83085-0e5d-4b65-99c1-9cd7e6f13d9a" providerId="ADAL" clId="{FB777033-17F3-4197-A467-63FA9CF76753}" dt="2023-02-11T13:31:48.832" v="534" actId="1076"/>
          <ac:spMkLst>
            <pc:docMk/>
            <pc:sldMk cId="2790295438" sldId="269"/>
            <ac:spMk id="23" creationId="{5E477525-7322-497D-9161-9FB997643EB9}"/>
          </ac:spMkLst>
        </pc:spChg>
        <pc:grpChg chg="mod">
          <ac:chgData name="柯怡君" userId="e5f83085-0e5d-4b65-99c1-9cd7e6f13d9a" providerId="ADAL" clId="{FB777033-17F3-4197-A467-63FA9CF76753}" dt="2023-02-11T13:31:21.430" v="509" actId="1076"/>
          <ac:grpSpMkLst>
            <pc:docMk/>
            <pc:sldMk cId="2790295438" sldId="269"/>
            <ac:grpSpMk id="17" creationId="{F11FD2E8-986A-4EE5-B706-E12F2E12A755}"/>
          </ac:grpSpMkLst>
        </pc:grpChg>
      </pc:sldChg>
      <pc:sldChg chg="modNotesTx">
        <pc:chgData name="柯怡君" userId="e5f83085-0e5d-4b65-99c1-9cd7e6f13d9a" providerId="ADAL" clId="{FB777033-17F3-4197-A467-63FA9CF76753}" dt="2023-02-04T14:35:26.007" v="114" actId="20577"/>
        <pc:sldMkLst>
          <pc:docMk/>
          <pc:sldMk cId="614223005" sldId="270"/>
        </pc:sldMkLst>
      </pc:sldChg>
      <pc:sldChg chg="modNotesTx">
        <pc:chgData name="柯怡君" userId="e5f83085-0e5d-4b65-99c1-9cd7e6f13d9a" providerId="ADAL" clId="{FB777033-17F3-4197-A467-63FA9CF76753}" dt="2023-02-04T14:36:40.978" v="115" actId="20577"/>
        <pc:sldMkLst>
          <pc:docMk/>
          <pc:sldMk cId="353735562" sldId="274"/>
        </pc:sldMkLst>
      </pc:sldChg>
      <pc:sldChg chg="modNotesTx">
        <pc:chgData name="柯怡君" userId="e5f83085-0e5d-4b65-99c1-9cd7e6f13d9a" providerId="ADAL" clId="{FB777033-17F3-4197-A467-63FA9CF76753}" dt="2023-02-04T14:39:54.785" v="213" actId="20577"/>
        <pc:sldMkLst>
          <pc:docMk/>
          <pc:sldMk cId="522698086" sldId="275"/>
        </pc:sldMkLst>
      </pc:sldChg>
      <pc:sldChg chg="addSp modSp mod modAnim modNotesTx">
        <pc:chgData name="柯怡君" userId="e5f83085-0e5d-4b65-99c1-9cd7e6f13d9a" providerId="ADAL" clId="{FB777033-17F3-4197-A467-63FA9CF76753}" dt="2023-02-11T15:59:33.202" v="635"/>
        <pc:sldMkLst>
          <pc:docMk/>
          <pc:sldMk cId="3235975092" sldId="277"/>
        </pc:sldMkLst>
        <pc:spChg chg="add mod">
          <ac:chgData name="柯怡君" userId="e5f83085-0e5d-4b65-99c1-9cd7e6f13d9a" providerId="ADAL" clId="{FB777033-17F3-4197-A467-63FA9CF76753}" dt="2023-02-11T15:58:53.159" v="619" actId="14100"/>
          <ac:spMkLst>
            <pc:docMk/>
            <pc:sldMk cId="3235975092" sldId="277"/>
            <ac:spMk id="21" creationId="{38E9C02D-AAA2-4923-B973-6F956427A2FE}"/>
          </ac:spMkLst>
        </pc:spChg>
        <pc:spChg chg="add mod">
          <ac:chgData name="柯怡君" userId="e5f83085-0e5d-4b65-99c1-9cd7e6f13d9a" providerId="ADAL" clId="{FB777033-17F3-4197-A467-63FA9CF76753}" dt="2023-02-11T15:59:00.298" v="622" actId="14100"/>
          <ac:spMkLst>
            <pc:docMk/>
            <pc:sldMk cId="3235975092" sldId="277"/>
            <ac:spMk id="22" creationId="{158347EA-B520-45D8-B622-6C6B63D191C9}"/>
          </ac:spMkLst>
        </pc:spChg>
        <pc:grpChg chg="mod">
          <ac:chgData name="柯怡君" userId="e5f83085-0e5d-4b65-99c1-9cd7e6f13d9a" providerId="ADAL" clId="{FB777033-17F3-4197-A467-63FA9CF76753}" dt="2023-02-11T15:58:45.075" v="617" actId="1076"/>
          <ac:grpSpMkLst>
            <pc:docMk/>
            <pc:sldMk cId="3235975092" sldId="277"/>
            <ac:grpSpMk id="16" creationId="{FF714412-57C3-44E7-89C7-F9A121F1340E}"/>
          </ac:grpSpMkLst>
        </pc:grpChg>
      </pc:sldChg>
      <pc:sldChg chg="modNotesTx">
        <pc:chgData name="柯怡君" userId="e5f83085-0e5d-4b65-99c1-9cd7e6f13d9a" providerId="ADAL" clId="{FB777033-17F3-4197-A467-63FA9CF76753}" dt="2023-02-04T14:44:37.122" v="230" actId="20577"/>
        <pc:sldMkLst>
          <pc:docMk/>
          <pc:sldMk cId="1040815570" sldId="278"/>
        </pc:sldMkLst>
      </pc:sldChg>
      <pc:sldChg chg="modNotesTx">
        <pc:chgData name="柯怡君" userId="e5f83085-0e5d-4b65-99c1-9cd7e6f13d9a" providerId="ADAL" clId="{FB777033-17F3-4197-A467-63FA9CF76753}" dt="2023-02-04T14:49:07.141" v="278" actId="20577"/>
        <pc:sldMkLst>
          <pc:docMk/>
          <pc:sldMk cId="2757148875" sldId="287"/>
        </pc:sldMkLst>
      </pc:sldChg>
      <pc:sldChg chg="addSp modSp mod">
        <pc:chgData name="柯怡君" userId="e5f83085-0e5d-4b65-99c1-9cd7e6f13d9a" providerId="ADAL" clId="{FB777033-17F3-4197-A467-63FA9CF76753}" dt="2023-02-06T07:25:45.657" v="471" actId="20577"/>
        <pc:sldMkLst>
          <pc:docMk/>
          <pc:sldMk cId="1157186107" sldId="288"/>
        </pc:sldMkLst>
        <pc:spChg chg="add mod">
          <ac:chgData name="柯怡君" userId="e5f83085-0e5d-4b65-99c1-9cd7e6f13d9a" providerId="ADAL" clId="{FB777033-17F3-4197-A467-63FA9CF76753}" dt="2023-02-06T07:13:27.869" v="354"/>
          <ac:spMkLst>
            <pc:docMk/>
            <pc:sldMk cId="1157186107" sldId="288"/>
            <ac:spMk id="4" creationId="{45559D83-8CD7-4444-9EF0-76CD43063893}"/>
          </ac:spMkLst>
        </pc:spChg>
        <pc:spChg chg="add mod">
          <ac:chgData name="柯怡君" userId="e5f83085-0e5d-4b65-99c1-9cd7e6f13d9a" providerId="ADAL" clId="{FB777033-17F3-4197-A467-63FA9CF76753}" dt="2023-02-06T07:24:46.318" v="449" actId="114"/>
          <ac:spMkLst>
            <pc:docMk/>
            <pc:sldMk cId="1157186107" sldId="288"/>
            <ac:spMk id="5" creationId="{150F048D-80AD-4BCB-9962-C714EE4AFA97}"/>
          </ac:spMkLst>
        </pc:spChg>
        <pc:spChg chg="add mod">
          <ac:chgData name="柯怡君" userId="e5f83085-0e5d-4b65-99c1-9cd7e6f13d9a" providerId="ADAL" clId="{FB777033-17F3-4197-A467-63FA9CF76753}" dt="2023-02-06T07:25:45.657" v="471" actId="20577"/>
          <ac:spMkLst>
            <pc:docMk/>
            <pc:sldMk cId="1157186107" sldId="288"/>
            <ac:spMk id="6" creationId="{CC58B51C-CAC2-4044-A887-DD321CFA4691}"/>
          </ac:spMkLst>
        </pc:spChg>
      </pc:sldChg>
      <pc:sldChg chg="ord">
        <pc:chgData name="柯怡君" userId="e5f83085-0e5d-4b65-99c1-9cd7e6f13d9a" providerId="ADAL" clId="{FB777033-17F3-4197-A467-63FA9CF76753}" dt="2023-02-04T14:20:53.609" v="21"/>
        <pc:sldMkLst>
          <pc:docMk/>
          <pc:sldMk cId="2890834592" sldId="290"/>
        </pc:sldMkLst>
      </pc:sldChg>
      <pc:sldChg chg="modSp mod">
        <pc:chgData name="柯怡君" userId="e5f83085-0e5d-4b65-99c1-9cd7e6f13d9a" providerId="ADAL" clId="{FB777033-17F3-4197-A467-63FA9CF76753}" dt="2023-02-11T13:27:39.656" v="505" actId="6549"/>
        <pc:sldMkLst>
          <pc:docMk/>
          <pc:sldMk cId="3422007252" sldId="293"/>
        </pc:sldMkLst>
        <pc:spChg chg="mod">
          <ac:chgData name="柯怡君" userId="e5f83085-0e5d-4b65-99c1-9cd7e6f13d9a" providerId="ADAL" clId="{FB777033-17F3-4197-A467-63FA9CF76753}" dt="2023-02-11T13:27:39.656" v="505" actId="6549"/>
          <ac:spMkLst>
            <pc:docMk/>
            <pc:sldMk cId="3422007252" sldId="293"/>
            <ac:spMk id="4" creationId="{8FEFBBE6-A2E4-4ADF-8B66-99AC68F47385}"/>
          </ac:spMkLst>
        </pc:spChg>
      </pc:sldChg>
      <pc:sldChg chg="modNotesTx">
        <pc:chgData name="柯怡君" userId="e5f83085-0e5d-4b65-99c1-9cd7e6f13d9a" providerId="ADAL" clId="{FB777033-17F3-4197-A467-63FA9CF76753}" dt="2023-02-05T14:49:34.269" v="323" actId="20577"/>
        <pc:sldMkLst>
          <pc:docMk/>
          <pc:sldMk cId="630241736" sldId="294"/>
        </pc:sldMkLst>
      </pc:sldChg>
      <pc:sldChg chg="addSp delSp modSp mod">
        <pc:chgData name="柯怡君" userId="e5f83085-0e5d-4b65-99c1-9cd7e6f13d9a" providerId="ADAL" clId="{FB777033-17F3-4197-A467-63FA9CF76753}" dt="2023-02-05T15:12:23.976" v="349" actId="478"/>
        <pc:sldMkLst>
          <pc:docMk/>
          <pc:sldMk cId="2849646137" sldId="297"/>
        </pc:sldMkLst>
        <pc:grpChg chg="add del mod">
          <ac:chgData name="柯怡君" userId="e5f83085-0e5d-4b65-99c1-9cd7e6f13d9a" providerId="ADAL" clId="{FB777033-17F3-4197-A467-63FA9CF76753}" dt="2023-02-05T15:12:23.032" v="347" actId="478"/>
          <ac:grpSpMkLst>
            <pc:docMk/>
            <pc:sldMk cId="2849646137" sldId="297"/>
            <ac:grpSpMk id="23" creationId="{FDE0FE12-0E82-4FDA-ACED-BA4EA918B484}"/>
          </ac:grpSpMkLst>
        </pc:grpChg>
        <pc:grpChg chg="add del mod">
          <ac:chgData name="柯怡君" userId="e5f83085-0e5d-4b65-99c1-9cd7e6f13d9a" providerId="ADAL" clId="{FB777033-17F3-4197-A467-63FA9CF76753}" dt="2023-02-05T15:12:23.976" v="349" actId="478"/>
          <ac:grpSpMkLst>
            <pc:docMk/>
            <pc:sldMk cId="2849646137" sldId="297"/>
            <ac:grpSpMk id="24" creationId="{11F48BA2-8B1D-4464-B38A-754D9BC53B70}"/>
          </ac:grpSpMkLst>
        </pc:grpChg>
        <pc:picChg chg="add del mod">
          <ac:chgData name="柯怡君" userId="e5f83085-0e5d-4b65-99c1-9cd7e6f13d9a" providerId="ADAL" clId="{FB777033-17F3-4197-A467-63FA9CF76753}" dt="2023-02-05T15:12:21.924" v="346" actId="478"/>
          <ac:picMkLst>
            <pc:docMk/>
            <pc:sldMk cId="2849646137" sldId="297"/>
            <ac:picMk id="20" creationId="{24994041-5F6F-44F1-B9BD-232BC6D2CFDD}"/>
          </ac:picMkLst>
        </pc:picChg>
        <pc:picChg chg="add del mod">
          <ac:chgData name="柯怡君" userId="e5f83085-0e5d-4b65-99c1-9cd7e6f13d9a" providerId="ADAL" clId="{FB777033-17F3-4197-A467-63FA9CF76753}" dt="2023-02-05T15:12:23.471" v="348" actId="478"/>
          <ac:picMkLst>
            <pc:docMk/>
            <pc:sldMk cId="2849646137" sldId="297"/>
            <ac:picMk id="22" creationId="{FD93BE66-EB0E-48E7-981B-BDBF12E9CE0F}"/>
          </ac:picMkLst>
        </pc:picChg>
        <pc:cxnChg chg="add mod">
          <ac:chgData name="柯怡君" userId="e5f83085-0e5d-4b65-99c1-9cd7e6f13d9a" providerId="ADAL" clId="{FB777033-17F3-4197-A467-63FA9CF76753}" dt="2023-02-05T15:11:21.988" v="343" actId="164"/>
          <ac:cxnSpMkLst>
            <pc:docMk/>
            <pc:sldMk cId="2849646137" sldId="297"/>
            <ac:cxnSpMk id="7" creationId="{37AA52A9-6F98-456A-A719-776B8A6BA602}"/>
          </ac:cxnSpMkLst>
        </pc:cxnChg>
        <pc:cxnChg chg="add mod">
          <ac:chgData name="柯怡君" userId="e5f83085-0e5d-4b65-99c1-9cd7e6f13d9a" providerId="ADAL" clId="{FB777033-17F3-4197-A467-63FA9CF76753}" dt="2023-02-05T15:11:21.988" v="343" actId="164"/>
          <ac:cxnSpMkLst>
            <pc:docMk/>
            <pc:sldMk cId="2849646137" sldId="297"/>
            <ac:cxnSpMk id="21" creationId="{DA3B3FC9-228F-41CA-9E66-93C476F4B0AB}"/>
          </ac:cxnSpMkLst>
        </pc:cxnChg>
        <pc:cxnChg chg="mod">
          <ac:chgData name="柯怡君" userId="e5f83085-0e5d-4b65-99c1-9cd7e6f13d9a" providerId="ADAL" clId="{FB777033-17F3-4197-A467-63FA9CF76753}" dt="2023-02-05T15:11:23.184" v="344"/>
          <ac:cxnSpMkLst>
            <pc:docMk/>
            <pc:sldMk cId="2849646137" sldId="297"/>
            <ac:cxnSpMk id="25" creationId="{3157EE95-4639-4509-9FCB-185175D73987}"/>
          </ac:cxnSpMkLst>
        </pc:cxnChg>
        <pc:cxnChg chg="mod">
          <ac:chgData name="柯怡君" userId="e5f83085-0e5d-4b65-99c1-9cd7e6f13d9a" providerId="ADAL" clId="{FB777033-17F3-4197-A467-63FA9CF76753}" dt="2023-02-05T15:11:23.184" v="344"/>
          <ac:cxnSpMkLst>
            <pc:docMk/>
            <pc:sldMk cId="2849646137" sldId="297"/>
            <ac:cxnSpMk id="26" creationId="{19B3D77B-08E6-424A-81E1-04E706E8D6B0}"/>
          </ac:cxnSpMkLst>
        </pc:cxnChg>
      </pc:sldChg>
      <pc:sldChg chg="addSp delSp modSp new">
        <pc:chgData name="柯怡君" userId="e5f83085-0e5d-4b65-99c1-9cd7e6f13d9a" providerId="ADAL" clId="{FB777033-17F3-4197-A467-63FA9CF76753}" dt="2023-02-04T15:23:12.488" v="290" actId="1076"/>
        <pc:sldMkLst>
          <pc:docMk/>
          <pc:sldMk cId="1993538045" sldId="300"/>
        </pc:sldMkLst>
        <pc:spChg chg="add del">
          <ac:chgData name="柯怡君" userId="e5f83085-0e5d-4b65-99c1-9cd7e6f13d9a" providerId="ADAL" clId="{FB777033-17F3-4197-A467-63FA9CF76753}" dt="2023-02-04T15:01:31.463" v="281" actId="478"/>
          <ac:spMkLst>
            <pc:docMk/>
            <pc:sldMk cId="1993538045" sldId="300"/>
            <ac:spMk id="2" creationId="{5EE0F01F-F3B4-4E85-95E7-A7D5B037389F}"/>
          </ac:spMkLst>
        </pc:spChg>
        <pc:picChg chg="add mod">
          <ac:chgData name="柯怡君" userId="e5f83085-0e5d-4b65-99c1-9cd7e6f13d9a" providerId="ADAL" clId="{FB777033-17F3-4197-A467-63FA9CF76753}" dt="2023-02-04T15:23:12.488" v="290" actId="1076"/>
          <ac:picMkLst>
            <pc:docMk/>
            <pc:sldMk cId="1993538045" sldId="300"/>
            <ac:picMk id="1028" creationId="{F917DF57-2149-4FCE-BAB4-12632DBEBC3F}"/>
          </ac:picMkLst>
        </pc:picChg>
      </pc:sldChg>
      <pc:sldChg chg="addSp modSp mod">
        <pc:chgData name="柯怡君" userId="e5f83085-0e5d-4b65-99c1-9cd7e6f13d9a" providerId="ADAL" clId="{FB777033-17F3-4197-A467-63FA9CF76753}" dt="2023-02-11T15:57:15.127" v="614" actId="1076"/>
        <pc:sldMkLst>
          <pc:docMk/>
          <pc:sldMk cId="1210553831" sldId="302"/>
        </pc:sldMkLst>
        <pc:spChg chg="add mod">
          <ac:chgData name="柯怡君" userId="e5f83085-0e5d-4b65-99c1-9cd7e6f13d9a" providerId="ADAL" clId="{FB777033-17F3-4197-A467-63FA9CF76753}" dt="2023-02-11T15:57:15.127" v="614" actId="1076"/>
          <ac:spMkLst>
            <pc:docMk/>
            <pc:sldMk cId="1210553831" sldId="302"/>
            <ac:spMk id="27" creationId="{139CBFB3-CC81-4607-8869-0B8E6F5D5334}"/>
          </ac:spMkLst>
        </pc:spChg>
        <pc:picChg chg="add mod">
          <ac:chgData name="柯怡君" userId="e5f83085-0e5d-4b65-99c1-9cd7e6f13d9a" providerId="ADAL" clId="{FB777033-17F3-4197-A467-63FA9CF76753}" dt="2023-02-11T15:57:11.568" v="613" actId="1076"/>
          <ac:picMkLst>
            <pc:docMk/>
            <pc:sldMk cId="1210553831" sldId="302"/>
            <ac:picMk id="26" creationId="{11C4DBB0-B4C6-4041-A5BB-237A848FA662}"/>
          </ac:picMkLst>
        </pc:picChg>
      </pc:sldChg>
    </pc:docChg>
  </pc:docChgLst>
  <pc:docChgLst>
    <pc:chgData name="怡君" userId="e5f83085-0e5d-4b65-99c1-9cd7e6f13d9a" providerId="ADAL" clId="{FB777033-17F3-4197-A467-63FA9CF76753}"/>
    <pc:docChg chg="undo custSel addSld modSld sldOrd">
      <pc:chgData name="怡君" userId="e5f83085-0e5d-4b65-99c1-9cd7e6f13d9a" providerId="ADAL" clId="{FB777033-17F3-4197-A467-63FA9CF76753}" dt="2023-02-09T17:52:50.030" v="235"/>
      <pc:docMkLst>
        <pc:docMk/>
      </pc:docMkLst>
      <pc:sldChg chg="addSp modSp mod modAnim">
        <pc:chgData name="怡君" userId="e5f83085-0e5d-4b65-99c1-9cd7e6f13d9a" providerId="ADAL" clId="{FB777033-17F3-4197-A467-63FA9CF76753}" dt="2023-02-09T16:30:51.110" v="42"/>
        <pc:sldMkLst>
          <pc:docMk/>
          <pc:sldMk cId="360988646" sldId="281"/>
        </pc:sldMkLst>
        <pc:spChg chg="add mod">
          <ac:chgData name="怡君" userId="e5f83085-0e5d-4b65-99c1-9cd7e6f13d9a" providerId="ADAL" clId="{FB777033-17F3-4197-A467-63FA9CF76753}" dt="2023-02-09T16:26:12.834" v="9" actId="1076"/>
          <ac:spMkLst>
            <pc:docMk/>
            <pc:sldMk cId="360988646" sldId="281"/>
            <ac:spMk id="9" creationId="{3C857EB1-E985-4215-A676-745DA3539B8F}"/>
          </ac:spMkLst>
        </pc:spChg>
        <pc:spChg chg="add mod">
          <ac:chgData name="怡君" userId="e5f83085-0e5d-4b65-99c1-9cd7e6f13d9a" providerId="ADAL" clId="{FB777033-17F3-4197-A467-63FA9CF76753}" dt="2023-02-09T16:26:17.204" v="11" actId="1076"/>
          <ac:spMkLst>
            <pc:docMk/>
            <pc:sldMk cId="360988646" sldId="281"/>
            <ac:spMk id="10" creationId="{2C8C9D4F-B996-4402-A3B0-241BD000AD59}"/>
          </ac:spMkLst>
        </pc:spChg>
        <pc:spChg chg="add mod">
          <ac:chgData name="怡君" userId="e5f83085-0e5d-4b65-99c1-9cd7e6f13d9a" providerId="ADAL" clId="{FB777033-17F3-4197-A467-63FA9CF76753}" dt="2023-02-09T16:27:05.744" v="21" actId="14100"/>
          <ac:spMkLst>
            <pc:docMk/>
            <pc:sldMk cId="360988646" sldId="281"/>
            <ac:spMk id="11" creationId="{02D86DD5-7DF9-41D3-A1AB-693C32290D84}"/>
          </ac:spMkLst>
        </pc:spChg>
        <pc:spChg chg="add mod">
          <ac:chgData name="怡君" userId="e5f83085-0e5d-4b65-99c1-9cd7e6f13d9a" providerId="ADAL" clId="{FB777033-17F3-4197-A467-63FA9CF76753}" dt="2023-02-09T16:27:13.483" v="23" actId="1076"/>
          <ac:spMkLst>
            <pc:docMk/>
            <pc:sldMk cId="360988646" sldId="281"/>
            <ac:spMk id="12" creationId="{81D5DBE8-0A5A-49EE-A09D-EDF2F4F810DE}"/>
          </ac:spMkLst>
        </pc:spChg>
        <pc:spChg chg="add mod">
          <ac:chgData name="怡君" userId="e5f83085-0e5d-4b65-99c1-9cd7e6f13d9a" providerId="ADAL" clId="{FB777033-17F3-4197-A467-63FA9CF76753}" dt="2023-02-09T16:28:22.161" v="30" actId="14100"/>
          <ac:spMkLst>
            <pc:docMk/>
            <pc:sldMk cId="360988646" sldId="281"/>
            <ac:spMk id="13" creationId="{F8802F9E-8BAC-44FE-A7AF-E1ED6CD74A38}"/>
          </ac:spMkLst>
        </pc:spChg>
        <pc:spChg chg="add mod">
          <ac:chgData name="怡君" userId="e5f83085-0e5d-4b65-99c1-9cd7e6f13d9a" providerId="ADAL" clId="{FB777033-17F3-4197-A467-63FA9CF76753}" dt="2023-02-09T16:28:49.727" v="33" actId="1076"/>
          <ac:spMkLst>
            <pc:docMk/>
            <pc:sldMk cId="360988646" sldId="281"/>
            <ac:spMk id="14" creationId="{7D46914C-12B6-4BA6-A7FA-1417FF4FAA96}"/>
          </ac:spMkLst>
        </pc:spChg>
        <pc:spChg chg="add mod">
          <ac:chgData name="怡君" userId="e5f83085-0e5d-4b65-99c1-9cd7e6f13d9a" providerId="ADAL" clId="{FB777033-17F3-4197-A467-63FA9CF76753}" dt="2023-02-09T16:30:40.235" v="39" actId="14100"/>
          <ac:spMkLst>
            <pc:docMk/>
            <pc:sldMk cId="360988646" sldId="281"/>
            <ac:spMk id="15" creationId="{4D35721F-3DC9-4D73-B15A-9967B8371C09}"/>
          </ac:spMkLst>
        </pc:spChg>
        <pc:spChg chg="add mod">
          <ac:chgData name="怡君" userId="e5f83085-0e5d-4b65-99c1-9cd7e6f13d9a" providerId="ADAL" clId="{FB777033-17F3-4197-A467-63FA9CF76753}" dt="2023-02-09T16:30:46.191" v="41" actId="1076"/>
          <ac:spMkLst>
            <pc:docMk/>
            <pc:sldMk cId="360988646" sldId="281"/>
            <ac:spMk id="16" creationId="{50516070-6E6A-40C3-BD52-7EC50CA3357C}"/>
          </ac:spMkLst>
        </pc:spChg>
        <pc:picChg chg="mod">
          <ac:chgData name="怡君" userId="e5f83085-0e5d-4b65-99c1-9cd7e6f13d9a" providerId="ADAL" clId="{FB777033-17F3-4197-A467-63FA9CF76753}" dt="2023-02-09T16:26:06.647" v="8" actId="1076"/>
          <ac:picMkLst>
            <pc:docMk/>
            <pc:sldMk cId="360988646" sldId="281"/>
            <ac:picMk id="5" creationId="{55E421F6-31E2-40B7-8A93-7D9F5401B4C3}"/>
          </ac:picMkLst>
        </pc:picChg>
        <pc:picChg chg="mod">
          <ac:chgData name="怡君" userId="e5f83085-0e5d-4b65-99c1-9cd7e6f13d9a" providerId="ADAL" clId="{FB777033-17F3-4197-A467-63FA9CF76753}" dt="2023-02-09T16:25:52.123" v="3" actId="1076"/>
          <ac:picMkLst>
            <pc:docMk/>
            <pc:sldMk cId="360988646" sldId="281"/>
            <ac:picMk id="8" creationId="{07F64FC8-6F88-4E31-8F75-741E8C432999}"/>
          </ac:picMkLst>
        </pc:picChg>
      </pc:sldChg>
      <pc:sldChg chg="addSp modSp mod modNotesTx">
        <pc:chgData name="怡君" userId="e5f83085-0e5d-4b65-99c1-9cd7e6f13d9a" providerId="ADAL" clId="{FB777033-17F3-4197-A467-63FA9CF76753}" dt="2023-02-09T17:37:46.450" v="63" actId="20577"/>
        <pc:sldMkLst>
          <pc:docMk/>
          <pc:sldMk cId="2757148875" sldId="287"/>
        </pc:sldMkLst>
        <pc:spChg chg="mod">
          <ac:chgData name="怡君" userId="e5f83085-0e5d-4b65-99c1-9cd7e6f13d9a" providerId="ADAL" clId="{FB777033-17F3-4197-A467-63FA9CF76753}" dt="2023-02-09T17:37:07.347" v="48"/>
          <ac:spMkLst>
            <pc:docMk/>
            <pc:sldMk cId="2757148875" sldId="287"/>
            <ac:spMk id="11" creationId="{4980D7AC-CCF6-41E6-852B-A4DD790D8735}"/>
          </ac:spMkLst>
        </pc:spChg>
        <pc:spChg chg="mod">
          <ac:chgData name="怡君" userId="e5f83085-0e5d-4b65-99c1-9cd7e6f13d9a" providerId="ADAL" clId="{FB777033-17F3-4197-A467-63FA9CF76753}" dt="2023-02-09T17:37:07.347" v="48"/>
          <ac:spMkLst>
            <pc:docMk/>
            <pc:sldMk cId="2757148875" sldId="287"/>
            <ac:spMk id="12" creationId="{F0666032-BFE1-4E82-9BE2-B5B36095CAA6}"/>
          </ac:spMkLst>
        </pc:spChg>
        <pc:spChg chg="add mod">
          <ac:chgData name="怡君" userId="e5f83085-0e5d-4b65-99c1-9cd7e6f13d9a" providerId="ADAL" clId="{FB777033-17F3-4197-A467-63FA9CF76753}" dt="2023-02-09T17:37:33.023" v="62" actId="1076"/>
          <ac:spMkLst>
            <pc:docMk/>
            <pc:sldMk cId="2757148875" sldId="287"/>
            <ac:spMk id="19" creationId="{8FAFA00F-DC78-4FBF-96B2-EF173FF011F4}"/>
          </ac:spMkLst>
        </pc:spChg>
        <pc:spChg chg="add mod">
          <ac:chgData name="怡君" userId="e5f83085-0e5d-4b65-99c1-9cd7e6f13d9a" providerId="ADAL" clId="{FB777033-17F3-4197-A467-63FA9CF76753}" dt="2023-02-09T17:37:15.782" v="49" actId="1076"/>
          <ac:spMkLst>
            <pc:docMk/>
            <pc:sldMk cId="2757148875" sldId="287"/>
            <ac:spMk id="20" creationId="{D670EAE1-7438-472E-A335-F5A3BC969361}"/>
          </ac:spMkLst>
        </pc:spChg>
        <pc:grpChg chg="add mod">
          <ac:chgData name="怡君" userId="e5f83085-0e5d-4b65-99c1-9cd7e6f13d9a" providerId="ADAL" clId="{FB777033-17F3-4197-A467-63FA9CF76753}" dt="2023-02-09T17:37:15.782" v="49" actId="1076"/>
          <ac:grpSpMkLst>
            <pc:docMk/>
            <pc:sldMk cId="2757148875" sldId="287"/>
            <ac:grpSpMk id="9" creationId="{CF06DE86-15BD-431B-AADE-D9A0EE57B380}"/>
          </ac:grpSpMkLst>
        </pc:grpChg>
        <pc:picChg chg="mod modCrop">
          <ac:chgData name="怡君" userId="e5f83085-0e5d-4b65-99c1-9cd7e6f13d9a" providerId="ADAL" clId="{FB777033-17F3-4197-A467-63FA9CF76753}" dt="2023-02-09T17:36:48.508" v="47" actId="1076"/>
          <ac:picMkLst>
            <pc:docMk/>
            <pc:sldMk cId="2757148875" sldId="287"/>
            <ac:picMk id="5" creationId="{C5A97415-7BF3-492F-81F2-67B31277CBAD}"/>
          </ac:picMkLst>
        </pc:picChg>
        <pc:picChg chg="add mod">
          <ac:chgData name="怡君" userId="e5f83085-0e5d-4b65-99c1-9cd7e6f13d9a" providerId="ADAL" clId="{FB777033-17F3-4197-A467-63FA9CF76753}" dt="2023-02-09T17:37:15.782" v="49" actId="1076"/>
          <ac:picMkLst>
            <pc:docMk/>
            <pc:sldMk cId="2757148875" sldId="287"/>
            <ac:picMk id="6" creationId="{AAFB675E-065C-400B-B0B3-21CB0A351B14}"/>
          </ac:picMkLst>
        </pc:picChg>
        <pc:picChg chg="add mod">
          <ac:chgData name="怡君" userId="e5f83085-0e5d-4b65-99c1-9cd7e6f13d9a" providerId="ADAL" clId="{FB777033-17F3-4197-A467-63FA9CF76753}" dt="2023-02-09T17:37:15.782" v="49" actId="1076"/>
          <ac:picMkLst>
            <pc:docMk/>
            <pc:sldMk cId="2757148875" sldId="287"/>
            <ac:picMk id="7" creationId="{9EAC50AE-4836-4D70-8891-D7125B0ADD98}"/>
          </ac:picMkLst>
        </pc:picChg>
        <pc:picChg chg="add mod">
          <ac:chgData name="怡君" userId="e5f83085-0e5d-4b65-99c1-9cd7e6f13d9a" providerId="ADAL" clId="{FB777033-17F3-4197-A467-63FA9CF76753}" dt="2023-02-09T17:37:15.782" v="49" actId="1076"/>
          <ac:picMkLst>
            <pc:docMk/>
            <pc:sldMk cId="2757148875" sldId="287"/>
            <ac:picMk id="8" creationId="{52F5FF65-8BB5-48C9-8C95-440745AB489D}"/>
          </ac:picMkLst>
        </pc:picChg>
        <pc:picChg chg="mod">
          <ac:chgData name="怡君" userId="e5f83085-0e5d-4b65-99c1-9cd7e6f13d9a" providerId="ADAL" clId="{FB777033-17F3-4197-A467-63FA9CF76753}" dt="2023-02-09T17:37:07.347" v="48"/>
          <ac:picMkLst>
            <pc:docMk/>
            <pc:sldMk cId="2757148875" sldId="287"/>
            <ac:picMk id="10" creationId="{2D65232D-E375-4C72-A9A2-65281724EBDA}"/>
          </ac:picMkLst>
        </pc:picChg>
        <pc:picChg chg="add mod">
          <ac:chgData name="怡君" userId="e5f83085-0e5d-4b65-99c1-9cd7e6f13d9a" providerId="ADAL" clId="{FB777033-17F3-4197-A467-63FA9CF76753}" dt="2023-02-09T17:37:15.782" v="49" actId="1076"/>
          <ac:picMkLst>
            <pc:docMk/>
            <pc:sldMk cId="2757148875" sldId="287"/>
            <ac:picMk id="13" creationId="{0CD9F9FD-D7F5-4A66-B293-282F55BC861C}"/>
          </ac:picMkLst>
        </pc:picChg>
        <pc:picChg chg="add mod">
          <ac:chgData name="怡君" userId="e5f83085-0e5d-4b65-99c1-9cd7e6f13d9a" providerId="ADAL" clId="{FB777033-17F3-4197-A467-63FA9CF76753}" dt="2023-02-09T17:37:15.782" v="49" actId="1076"/>
          <ac:picMkLst>
            <pc:docMk/>
            <pc:sldMk cId="2757148875" sldId="287"/>
            <ac:picMk id="14" creationId="{CCFC8112-DD55-442C-8D15-F7E672A168C2}"/>
          </ac:picMkLst>
        </pc:picChg>
        <pc:picChg chg="add mod">
          <ac:chgData name="怡君" userId="e5f83085-0e5d-4b65-99c1-9cd7e6f13d9a" providerId="ADAL" clId="{FB777033-17F3-4197-A467-63FA9CF76753}" dt="2023-02-09T17:37:15.782" v="49" actId="1076"/>
          <ac:picMkLst>
            <pc:docMk/>
            <pc:sldMk cId="2757148875" sldId="287"/>
            <ac:picMk id="15" creationId="{68A6A209-8A2F-4A58-B13A-9077991AAD3B}"/>
          </ac:picMkLst>
        </pc:picChg>
        <pc:picChg chg="add mod">
          <ac:chgData name="怡君" userId="e5f83085-0e5d-4b65-99c1-9cd7e6f13d9a" providerId="ADAL" clId="{FB777033-17F3-4197-A467-63FA9CF76753}" dt="2023-02-09T17:37:15.782" v="49" actId="1076"/>
          <ac:picMkLst>
            <pc:docMk/>
            <pc:sldMk cId="2757148875" sldId="287"/>
            <ac:picMk id="16" creationId="{48651C34-891C-40FF-B704-D77C8FDE4625}"/>
          </ac:picMkLst>
        </pc:picChg>
        <pc:picChg chg="add mod">
          <ac:chgData name="怡君" userId="e5f83085-0e5d-4b65-99c1-9cd7e6f13d9a" providerId="ADAL" clId="{FB777033-17F3-4197-A467-63FA9CF76753}" dt="2023-02-09T17:37:15.782" v="49" actId="1076"/>
          <ac:picMkLst>
            <pc:docMk/>
            <pc:sldMk cId="2757148875" sldId="287"/>
            <ac:picMk id="17" creationId="{E6E5D177-68BC-4F69-80E3-CB06C2B334AD}"/>
          </ac:picMkLst>
        </pc:picChg>
        <pc:picChg chg="add mod">
          <ac:chgData name="怡君" userId="e5f83085-0e5d-4b65-99c1-9cd7e6f13d9a" providerId="ADAL" clId="{FB777033-17F3-4197-A467-63FA9CF76753}" dt="2023-02-09T17:37:15.782" v="49" actId="1076"/>
          <ac:picMkLst>
            <pc:docMk/>
            <pc:sldMk cId="2757148875" sldId="287"/>
            <ac:picMk id="18" creationId="{9483AB81-34EE-4B4C-9DF0-1F03A3150699}"/>
          </ac:picMkLst>
        </pc:picChg>
        <pc:picChg chg="add mod">
          <ac:chgData name="怡君" userId="e5f83085-0e5d-4b65-99c1-9cd7e6f13d9a" providerId="ADAL" clId="{FB777033-17F3-4197-A467-63FA9CF76753}" dt="2023-02-09T17:37:15.782" v="49" actId="1076"/>
          <ac:picMkLst>
            <pc:docMk/>
            <pc:sldMk cId="2757148875" sldId="287"/>
            <ac:picMk id="21" creationId="{0D2172C1-66DA-4017-9D51-91E5827D7CE2}"/>
          </ac:picMkLst>
        </pc:picChg>
        <pc:picChg chg="add mod">
          <ac:chgData name="怡君" userId="e5f83085-0e5d-4b65-99c1-9cd7e6f13d9a" providerId="ADAL" clId="{FB777033-17F3-4197-A467-63FA9CF76753}" dt="2023-02-09T17:37:15.782" v="49" actId="1076"/>
          <ac:picMkLst>
            <pc:docMk/>
            <pc:sldMk cId="2757148875" sldId="287"/>
            <ac:picMk id="22" creationId="{97951DA8-B261-486C-A305-98D1DD6CCD96}"/>
          </ac:picMkLst>
        </pc:picChg>
      </pc:sldChg>
      <pc:sldChg chg="ord">
        <pc:chgData name="怡君" userId="e5f83085-0e5d-4b65-99c1-9cd7e6f13d9a" providerId="ADAL" clId="{FB777033-17F3-4197-A467-63FA9CF76753}" dt="2023-02-09T17:52:50.030" v="235"/>
        <pc:sldMkLst>
          <pc:docMk/>
          <pc:sldMk cId="4122412741" sldId="289"/>
        </pc:sldMkLst>
      </pc:sldChg>
      <pc:sldChg chg="addSp delSp modSp new mod modNotesTx">
        <pc:chgData name="怡君" userId="e5f83085-0e5d-4b65-99c1-9cd7e6f13d9a" providerId="ADAL" clId="{FB777033-17F3-4197-A467-63FA9CF76753}" dt="2023-02-09T17:46:03.115" v="181"/>
        <pc:sldMkLst>
          <pc:docMk/>
          <pc:sldMk cId="1238734253" sldId="301"/>
        </pc:sldMkLst>
        <pc:spChg chg="add mod">
          <ac:chgData name="怡君" userId="e5f83085-0e5d-4b65-99c1-9cd7e6f13d9a" providerId="ADAL" clId="{FB777033-17F3-4197-A467-63FA9CF76753}" dt="2023-02-09T17:38:07.997" v="65"/>
          <ac:spMkLst>
            <pc:docMk/>
            <pc:sldMk cId="1238734253" sldId="301"/>
            <ac:spMk id="2" creationId="{8AB8E6AD-439B-48CD-9E7C-B8441E404D72}"/>
          </ac:spMkLst>
        </pc:spChg>
        <pc:spChg chg="add mod">
          <ac:chgData name="怡君" userId="e5f83085-0e5d-4b65-99c1-9cd7e6f13d9a" providerId="ADAL" clId="{FB777033-17F3-4197-A467-63FA9CF76753}" dt="2023-02-09T17:38:07.997" v="65"/>
          <ac:spMkLst>
            <pc:docMk/>
            <pc:sldMk cId="1238734253" sldId="301"/>
            <ac:spMk id="3" creationId="{A836CE5D-7E3D-4DF7-923F-E42BBB433BFB}"/>
          </ac:spMkLst>
        </pc:spChg>
        <pc:spChg chg="mod">
          <ac:chgData name="怡君" userId="e5f83085-0e5d-4b65-99c1-9cd7e6f13d9a" providerId="ADAL" clId="{FB777033-17F3-4197-A467-63FA9CF76753}" dt="2023-02-09T17:38:44.301" v="67"/>
          <ac:spMkLst>
            <pc:docMk/>
            <pc:sldMk cId="1238734253" sldId="301"/>
            <ac:spMk id="10" creationId="{B65BA08E-FA42-4449-9E94-8E3717988815}"/>
          </ac:spMkLst>
        </pc:spChg>
        <pc:spChg chg="mod">
          <ac:chgData name="怡君" userId="e5f83085-0e5d-4b65-99c1-9cd7e6f13d9a" providerId="ADAL" clId="{FB777033-17F3-4197-A467-63FA9CF76753}" dt="2023-02-09T17:38:44.301" v="67"/>
          <ac:spMkLst>
            <pc:docMk/>
            <pc:sldMk cId="1238734253" sldId="301"/>
            <ac:spMk id="11" creationId="{31867AEB-4A03-48C8-A3C1-BE47A90CAE03}"/>
          </ac:spMkLst>
        </pc:spChg>
        <pc:spChg chg="add del mod">
          <ac:chgData name="怡君" userId="e5f83085-0e5d-4b65-99c1-9cd7e6f13d9a" providerId="ADAL" clId="{FB777033-17F3-4197-A467-63FA9CF76753}" dt="2023-02-09T17:39:04.082" v="69" actId="478"/>
          <ac:spMkLst>
            <pc:docMk/>
            <pc:sldMk cId="1238734253" sldId="301"/>
            <ac:spMk id="17" creationId="{CDDE50AA-A472-44EF-BE91-FCF591596E81}"/>
          </ac:spMkLst>
        </pc:spChg>
        <pc:spChg chg="add mod">
          <ac:chgData name="怡君" userId="e5f83085-0e5d-4b65-99c1-9cd7e6f13d9a" providerId="ADAL" clId="{FB777033-17F3-4197-A467-63FA9CF76753}" dt="2023-02-09T17:44:12.737" v="166" actId="1076"/>
          <ac:spMkLst>
            <pc:docMk/>
            <pc:sldMk cId="1238734253" sldId="301"/>
            <ac:spMk id="22" creationId="{6181CCB6-31D1-4EFA-ABA1-8484F108E5CE}"/>
          </ac:spMkLst>
        </pc:spChg>
        <pc:spChg chg="add mod">
          <ac:chgData name="怡君" userId="e5f83085-0e5d-4b65-99c1-9cd7e6f13d9a" providerId="ADAL" clId="{FB777033-17F3-4197-A467-63FA9CF76753}" dt="2023-02-09T17:41:06.613" v="117" actId="20577"/>
          <ac:spMkLst>
            <pc:docMk/>
            <pc:sldMk cId="1238734253" sldId="301"/>
            <ac:spMk id="23" creationId="{2AB7BF52-0160-437A-BFD5-F37EB95C2138}"/>
          </ac:spMkLst>
        </pc:spChg>
        <pc:spChg chg="add mod">
          <ac:chgData name="怡君" userId="e5f83085-0e5d-4b65-99c1-9cd7e6f13d9a" providerId="ADAL" clId="{FB777033-17F3-4197-A467-63FA9CF76753}" dt="2023-02-09T17:43:37.169" v="155" actId="164"/>
          <ac:spMkLst>
            <pc:docMk/>
            <pc:sldMk cId="1238734253" sldId="301"/>
            <ac:spMk id="26" creationId="{0287D8C4-41F4-44E5-A87B-9AFB03B1BD0B}"/>
          </ac:spMkLst>
        </pc:spChg>
        <pc:spChg chg="add mod">
          <ac:chgData name="怡君" userId="e5f83085-0e5d-4b65-99c1-9cd7e6f13d9a" providerId="ADAL" clId="{FB777033-17F3-4197-A467-63FA9CF76753}" dt="2023-02-09T17:43:37.169" v="155" actId="164"/>
          <ac:spMkLst>
            <pc:docMk/>
            <pc:sldMk cId="1238734253" sldId="301"/>
            <ac:spMk id="27" creationId="{22D5B772-F746-4DD1-BB99-DC21110E21E2}"/>
          </ac:spMkLst>
        </pc:spChg>
        <pc:spChg chg="add mod">
          <ac:chgData name="怡君" userId="e5f83085-0e5d-4b65-99c1-9cd7e6f13d9a" providerId="ADAL" clId="{FB777033-17F3-4197-A467-63FA9CF76753}" dt="2023-02-09T17:43:37.169" v="155" actId="164"/>
          <ac:spMkLst>
            <pc:docMk/>
            <pc:sldMk cId="1238734253" sldId="301"/>
            <ac:spMk id="28" creationId="{A424E7A0-7990-4E6F-836D-9D30F4008D45}"/>
          </ac:spMkLst>
        </pc:spChg>
        <pc:spChg chg="add mod">
          <ac:chgData name="怡君" userId="e5f83085-0e5d-4b65-99c1-9cd7e6f13d9a" providerId="ADAL" clId="{FB777033-17F3-4197-A467-63FA9CF76753}" dt="2023-02-09T17:43:37.169" v="155" actId="164"/>
          <ac:spMkLst>
            <pc:docMk/>
            <pc:sldMk cId="1238734253" sldId="301"/>
            <ac:spMk id="29" creationId="{46AFEE48-56FB-4C7D-895F-70C99ADE8725}"/>
          </ac:spMkLst>
        </pc:spChg>
        <pc:spChg chg="add mod">
          <ac:chgData name="怡君" userId="e5f83085-0e5d-4b65-99c1-9cd7e6f13d9a" providerId="ADAL" clId="{FB777033-17F3-4197-A467-63FA9CF76753}" dt="2023-02-09T17:43:37.169" v="155" actId="164"/>
          <ac:spMkLst>
            <pc:docMk/>
            <pc:sldMk cId="1238734253" sldId="301"/>
            <ac:spMk id="30" creationId="{39A0F47B-154B-4144-8181-1AE2B1A6B498}"/>
          </ac:spMkLst>
        </pc:spChg>
        <pc:grpChg chg="add del mod">
          <ac:chgData name="怡君" userId="e5f83085-0e5d-4b65-99c1-9cd7e6f13d9a" providerId="ADAL" clId="{FB777033-17F3-4197-A467-63FA9CF76753}" dt="2023-02-09T17:39:04.082" v="69" actId="478"/>
          <ac:grpSpMkLst>
            <pc:docMk/>
            <pc:sldMk cId="1238734253" sldId="301"/>
            <ac:grpSpMk id="8" creationId="{C17BC980-A952-4EA7-89DC-1A13154AC6EE}"/>
          </ac:grpSpMkLst>
        </pc:grpChg>
        <pc:grpChg chg="add del mod">
          <ac:chgData name="怡君" userId="e5f83085-0e5d-4b65-99c1-9cd7e6f13d9a" providerId="ADAL" clId="{FB777033-17F3-4197-A467-63FA9CF76753}" dt="2023-02-09T17:43:41.923" v="156" actId="478"/>
          <ac:grpSpMkLst>
            <pc:docMk/>
            <pc:sldMk cId="1238734253" sldId="301"/>
            <ac:grpSpMk id="31" creationId="{FB0BC179-C6F2-43F3-AA74-05A64DB4FFF0}"/>
          </ac:grpSpMkLst>
        </pc:grpChg>
        <pc:picChg chg="add mod">
          <ac:chgData name="怡君" userId="e5f83085-0e5d-4b65-99c1-9cd7e6f13d9a" providerId="ADAL" clId="{FB777033-17F3-4197-A467-63FA9CF76753}" dt="2023-02-09T17:38:07.997" v="65"/>
          <ac:picMkLst>
            <pc:docMk/>
            <pc:sldMk cId="1238734253" sldId="301"/>
            <ac:picMk id="4" creationId="{7F3F6B2F-A08C-4006-B68F-B4800DBBFC95}"/>
          </ac:picMkLst>
        </pc:picChg>
        <pc:picChg chg="add del mod">
          <ac:chgData name="怡君" userId="e5f83085-0e5d-4b65-99c1-9cd7e6f13d9a" providerId="ADAL" clId="{FB777033-17F3-4197-A467-63FA9CF76753}" dt="2023-02-09T17:39:04.082" v="69" actId="478"/>
          <ac:picMkLst>
            <pc:docMk/>
            <pc:sldMk cId="1238734253" sldId="301"/>
            <ac:picMk id="5" creationId="{BDA5FC05-19E7-48EB-8B2D-C1D611EE3AAE}"/>
          </ac:picMkLst>
        </pc:picChg>
        <pc:picChg chg="add del mod">
          <ac:chgData name="怡君" userId="e5f83085-0e5d-4b65-99c1-9cd7e6f13d9a" providerId="ADAL" clId="{FB777033-17F3-4197-A467-63FA9CF76753}" dt="2023-02-09T17:39:04.082" v="69" actId="478"/>
          <ac:picMkLst>
            <pc:docMk/>
            <pc:sldMk cId="1238734253" sldId="301"/>
            <ac:picMk id="6" creationId="{332F22CD-526E-4DBE-9514-69C3465E706D}"/>
          </ac:picMkLst>
        </pc:picChg>
        <pc:picChg chg="add del mod">
          <ac:chgData name="怡君" userId="e5f83085-0e5d-4b65-99c1-9cd7e6f13d9a" providerId="ADAL" clId="{FB777033-17F3-4197-A467-63FA9CF76753}" dt="2023-02-09T17:39:04.082" v="69" actId="478"/>
          <ac:picMkLst>
            <pc:docMk/>
            <pc:sldMk cId="1238734253" sldId="301"/>
            <ac:picMk id="7" creationId="{58821857-2E73-4B42-A52B-918322139208}"/>
          </ac:picMkLst>
        </pc:picChg>
        <pc:picChg chg="mod">
          <ac:chgData name="怡君" userId="e5f83085-0e5d-4b65-99c1-9cd7e6f13d9a" providerId="ADAL" clId="{FB777033-17F3-4197-A467-63FA9CF76753}" dt="2023-02-09T17:38:44.301" v="67"/>
          <ac:picMkLst>
            <pc:docMk/>
            <pc:sldMk cId="1238734253" sldId="301"/>
            <ac:picMk id="9" creationId="{1410635B-9AC7-48BF-93D3-E8CC89AAA4D1}"/>
          </ac:picMkLst>
        </pc:picChg>
        <pc:picChg chg="add del mod">
          <ac:chgData name="怡君" userId="e5f83085-0e5d-4b65-99c1-9cd7e6f13d9a" providerId="ADAL" clId="{FB777033-17F3-4197-A467-63FA9CF76753}" dt="2023-02-09T17:39:04.082" v="69" actId="478"/>
          <ac:picMkLst>
            <pc:docMk/>
            <pc:sldMk cId="1238734253" sldId="301"/>
            <ac:picMk id="12" creationId="{C293B88E-59FF-4076-B9DC-2896E4BB5D68}"/>
          </ac:picMkLst>
        </pc:picChg>
        <pc:picChg chg="add del mod">
          <ac:chgData name="怡君" userId="e5f83085-0e5d-4b65-99c1-9cd7e6f13d9a" providerId="ADAL" clId="{FB777033-17F3-4197-A467-63FA9CF76753}" dt="2023-02-09T17:39:04.082" v="69" actId="478"/>
          <ac:picMkLst>
            <pc:docMk/>
            <pc:sldMk cId="1238734253" sldId="301"/>
            <ac:picMk id="13" creationId="{BF42702C-9B72-466F-81DE-E1C6DE6ED2BD}"/>
          </ac:picMkLst>
        </pc:picChg>
        <pc:picChg chg="add del mod">
          <ac:chgData name="怡君" userId="e5f83085-0e5d-4b65-99c1-9cd7e6f13d9a" providerId="ADAL" clId="{FB777033-17F3-4197-A467-63FA9CF76753}" dt="2023-02-09T17:39:04.082" v="69" actId="478"/>
          <ac:picMkLst>
            <pc:docMk/>
            <pc:sldMk cId="1238734253" sldId="301"/>
            <ac:picMk id="14" creationId="{8768FF9C-C8BA-43E5-97B2-4DA716085C87}"/>
          </ac:picMkLst>
        </pc:picChg>
        <pc:picChg chg="add del mod">
          <ac:chgData name="怡君" userId="e5f83085-0e5d-4b65-99c1-9cd7e6f13d9a" providerId="ADAL" clId="{FB777033-17F3-4197-A467-63FA9CF76753}" dt="2023-02-09T17:39:04.082" v="69" actId="478"/>
          <ac:picMkLst>
            <pc:docMk/>
            <pc:sldMk cId="1238734253" sldId="301"/>
            <ac:picMk id="15" creationId="{F06DCAED-9359-41EF-AC74-2CD31B7B347A}"/>
          </ac:picMkLst>
        </pc:picChg>
        <pc:picChg chg="add del mod">
          <ac:chgData name="怡君" userId="e5f83085-0e5d-4b65-99c1-9cd7e6f13d9a" providerId="ADAL" clId="{FB777033-17F3-4197-A467-63FA9CF76753}" dt="2023-02-09T17:39:04.082" v="69" actId="478"/>
          <ac:picMkLst>
            <pc:docMk/>
            <pc:sldMk cId="1238734253" sldId="301"/>
            <ac:picMk id="16" creationId="{6FE81286-E16A-412A-8E1B-F9357C1EB125}"/>
          </ac:picMkLst>
        </pc:picChg>
        <pc:picChg chg="add mod">
          <ac:chgData name="怡君" userId="e5f83085-0e5d-4b65-99c1-9cd7e6f13d9a" providerId="ADAL" clId="{FB777033-17F3-4197-A467-63FA9CF76753}" dt="2023-02-09T17:45:03.125" v="171" actId="1076"/>
          <ac:picMkLst>
            <pc:docMk/>
            <pc:sldMk cId="1238734253" sldId="301"/>
            <ac:picMk id="19" creationId="{412CC30E-3C0D-4B41-95BE-F82DF7EBABAB}"/>
          </ac:picMkLst>
        </pc:picChg>
        <pc:picChg chg="add mod ord">
          <ac:chgData name="怡君" userId="e5f83085-0e5d-4b65-99c1-9cd7e6f13d9a" providerId="ADAL" clId="{FB777033-17F3-4197-A467-63FA9CF76753}" dt="2023-02-09T17:45:28.914" v="179" actId="1038"/>
          <ac:picMkLst>
            <pc:docMk/>
            <pc:sldMk cId="1238734253" sldId="301"/>
            <ac:picMk id="24" creationId="{8B4C2695-5D07-4DFC-BF4E-C1D6BFBC8451}"/>
          </ac:picMkLst>
        </pc:picChg>
        <pc:picChg chg="add mod modCrop">
          <ac:chgData name="怡君" userId="e5f83085-0e5d-4b65-99c1-9cd7e6f13d9a" providerId="ADAL" clId="{FB777033-17F3-4197-A467-63FA9CF76753}" dt="2023-02-09T17:43:37.169" v="155" actId="164"/>
          <ac:picMkLst>
            <pc:docMk/>
            <pc:sldMk cId="1238734253" sldId="301"/>
            <ac:picMk id="25" creationId="{61009B1A-A64C-4DF3-A03B-0BC6E3BB4DD2}"/>
          </ac:picMkLst>
        </pc:picChg>
        <pc:picChg chg="add mod">
          <ac:chgData name="怡君" userId="e5f83085-0e5d-4b65-99c1-9cd7e6f13d9a" providerId="ADAL" clId="{FB777033-17F3-4197-A467-63FA9CF76753}" dt="2023-02-09T17:45:05.539" v="172" actId="1076"/>
          <ac:picMkLst>
            <pc:docMk/>
            <pc:sldMk cId="1238734253" sldId="301"/>
            <ac:picMk id="33" creationId="{2171EC2B-FCC4-4F8F-8341-697B70B8F564}"/>
          </ac:picMkLst>
        </pc:picChg>
        <pc:cxnChg chg="add mod">
          <ac:chgData name="怡君" userId="e5f83085-0e5d-4b65-99c1-9cd7e6f13d9a" providerId="ADAL" clId="{FB777033-17F3-4197-A467-63FA9CF76753}" dt="2023-02-09T17:45:37.001" v="180" actId="1076"/>
          <ac:cxnSpMkLst>
            <pc:docMk/>
            <pc:sldMk cId="1238734253" sldId="301"/>
            <ac:cxnSpMk id="21" creationId="{01B3C403-0760-44D4-95D8-54FC7D2082DA}"/>
          </ac:cxnSpMkLst>
        </pc:cxnChg>
      </pc:sldChg>
      <pc:sldChg chg="addSp delSp modSp add mod modNotesTx">
        <pc:chgData name="怡君" userId="e5f83085-0e5d-4b65-99c1-9cd7e6f13d9a" providerId="ADAL" clId="{FB777033-17F3-4197-A467-63FA9CF76753}" dt="2023-02-09T17:52:12.458" v="233" actId="1076"/>
        <pc:sldMkLst>
          <pc:docMk/>
          <pc:sldMk cId="1210553831" sldId="302"/>
        </pc:sldMkLst>
        <pc:spChg chg="add mod">
          <ac:chgData name="怡君" userId="e5f83085-0e5d-4b65-99c1-9cd7e6f13d9a" providerId="ADAL" clId="{FB777033-17F3-4197-A467-63FA9CF76753}" dt="2023-02-09T17:51:44.514" v="227" actId="255"/>
          <ac:spMkLst>
            <pc:docMk/>
            <pc:sldMk cId="1210553831" sldId="302"/>
            <ac:spMk id="8" creationId="{A685F97B-45B0-411A-93D8-08DC101F51DC}"/>
          </ac:spMkLst>
        </pc:spChg>
        <pc:spChg chg="add mod">
          <ac:chgData name="怡君" userId="e5f83085-0e5d-4b65-99c1-9cd7e6f13d9a" providerId="ADAL" clId="{FB777033-17F3-4197-A467-63FA9CF76753}" dt="2023-02-09T17:51:49.875" v="228" actId="255"/>
          <ac:spMkLst>
            <pc:docMk/>
            <pc:sldMk cId="1210553831" sldId="302"/>
            <ac:spMk id="9" creationId="{31B3C3CF-D2B1-4F8B-9B12-DE17FD394E73}"/>
          </ac:spMkLst>
        </pc:spChg>
        <pc:spChg chg="mod">
          <ac:chgData name="怡君" userId="e5f83085-0e5d-4b65-99c1-9cd7e6f13d9a" providerId="ADAL" clId="{FB777033-17F3-4197-A467-63FA9CF76753}" dt="2023-02-09T17:48:34.086" v="187"/>
          <ac:spMkLst>
            <pc:docMk/>
            <pc:sldMk cId="1210553831" sldId="302"/>
            <ac:spMk id="12" creationId="{328EC57D-1551-4E3A-8DDC-9EBD1DD823DB}"/>
          </ac:spMkLst>
        </pc:spChg>
        <pc:spChg chg="mod">
          <ac:chgData name="怡君" userId="e5f83085-0e5d-4b65-99c1-9cd7e6f13d9a" providerId="ADAL" clId="{FB777033-17F3-4197-A467-63FA9CF76753}" dt="2023-02-09T17:49:01.953" v="192"/>
          <ac:spMkLst>
            <pc:docMk/>
            <pc:sldMk cId="1210553831" sldId="302"/>
            <ac:spMk id="15" creationId="{4A17BBFB-4B77-44B3-84FF-C7D3D233A119}"/>
          </ac:spMkLst>
        </pc:spChg>
        <pc:spChg chg="add mod">
          <ac:chgData name="怡君" userId="e5f83085-0e5d-4b65-99c1-9cd7e6f13d9a" providerId="ADAL" clId="{FB777033-17F3-4197-A467-63FA9CF76753}" dt="2023-02-09T17:49:50.840" v="200" actId="1076"/>
          <ac:spMkLst>
            <pc:docMk/>
            <pc:sldMk cId="1210553831" sldId="302"/>
            <ac:spMk id="21" creationId="{5F0A7ADF-99E8-4D85-A606-5241BFA57BA2}"/>
          </ac:spMkLst>
        </pc:spChg>
        <pc:spChg chg="mod">
          <ac:chgData name="怡君" userId="e5f83085-0e5d-4b65-99c1-9cd7e6f13d9a" providerId="ADAL" clId="{FB777033-17F3-4197-A467-63FA9CF76753}" dt="2023-02-09T17:50:25.718" v="205"/>
          <ac:spMkLst>
            <pc:docMk/>
            <pc:sldMk cId="1210553831" sldId="302"/>
            <ac:spMk id="25" creationId="{2D19D07F-AEC9-4D9D-8DB9-9330370D6C34}"/>
          </ac:spMkLst>
        </pc:spChg>
        <pc:spChg chg="mod">
          <ac:chgData name="怡君" userId="e5f83085-0e5d-4b65-99c1-9cd7e6f13d9a" providerId="ADAL" clId="{FB777033-17F3-4197-A467-63FA9CF76753}" dt="2023-02-09T17:50:40.601" v="210"/>
          <ac:spMkLst>
            <pc:docMk/>
            <pc:sldMk cId="1210553831" sldId="302"/>
            <ac:spMk id="28" creationId="{F14270ED-B35C-49C3-9A11-D25FACA3B8E4}"/>
          </ac:spMkLst>
        </pc:spChg>
        <pc:grpChg chg="add del mod">
          <ac:chgData name="怡君" userId="e5f83085-0e5d-4b65-99c1-9cd7e6f13d9a" providerId="ADAL" clId="{FB777033-17F3-4197-A467-63FA9CF76753}" dt="2023-02-09T17:52:05.607" v="229" actId="478"/>
          <ac:grpSpMkLst>
            <pc:docMk/>
            <pc:sldMk cId="1210553831" sldId="302"/>
            <ac:grpSpMk id="10" creationId="{E07375F1-3A06-4D57-A5BA-8692CEE6D014}"/>
          </ac:grpSpMkLst>
        </pc:grpChg>
        <pc:grpChg chg="add mod">
          <ac:chgData name="怡君" userId="e5f83085-0e5d-4b65-99c1-9cd7e6f13d9a" providerId="ADAL" clId="{FB777033-17F3-4197-A467-63FA9CF76753}" dt="2023-02-09T17:49:18.924" v="195" actId="1076"/>
          <ac:grpSpMkLst>
            <pc:docMk/>
            <pc:sldMk cId="1210553831" sldId="302"/>
            <ac:grpSpMk id="13" creationId="{351D86ED-348B-44DA-B4F4-691FB0E54E64}"/>
          </ac:grpSpMkLst>
        </pc:grpChg>
        <pc:grpChg chg="add mod">
          <ac:chgData name="怡君" userId="e5f83085-0e5d-4b65-99c1-9cd7e6f13d9a" providerId="ADAL" clId="{FB777033-17F3-4197-A467-63FA9CF76753}" dt="2023-02-09T17:52:12.458" v="233" actId="1076"/>
          <ac:grpSpMkLst>
            <pc:docMk/>
            <pc:sldMk cId="1210553831" sldId="302"/>
            <ac:grpSpMk id="23" creationId="{355ACABB-75D1-4D65-8CB6-F3E55BE447A7}"/>
          </ac:grpSpMkLst>
        </pc:grpChg>
        <pc:grpChg chg="add del mod">
          <ac:chgData name="怡君" userId="e5f83085-0e5d-4b65-99c1-9cd7e6f13d9a" providerId="ADAL" clId="{FB777033-17F3-4197-A467-63FA9CF76753}" dt="2023-02-09T17:52:06.543" v="230" actId="478"/>
          <ac:grpSpMkLst>
            <pc:docMk/>
            <pc:sldMk cId="1210553831" sldId="302"/>
            <ac:grpSpMk id="26" creationId="{A6434D0F-DF99-4D4D-8457-1ED3D63FA83F}"/>
          </ac:grpSpMkLst>
        </pc:grpChg>
        <pc:picChg chg="add del mod">
          <ac:chgData name="怡君" userId="e5f83085-0e5d-4b65-99c1-9cd7e6f13d9a" providerId="ADAL" clId="{FB777033-17F3-4197-A467-63FA9CF76753}" dt="2023-02-09T17:50:10.774" v="201" actId="478"/>
          <ac:picMkLst>
            <pc:docMk/>
            <pc:sldMk cId="1210553831" sldId="302"/>
            <ac:picMk id="5" creationId="{5EDDFD32-2FB9-4740-981C-536BD038B38B}"/>
          </ac:picMkLst>
        </pc:picChg>
        <pc:picChg chg="add mod">
          <ac:chgData name="怡君" userId="e5f83085-0e5d-4b65-99c1-9cd7e6f13d9a" providerId="ADAL" clId="{FB777033-17F3-4197-A467-63FA9CF76753}" dt="2023-02-09T17:47:39.927" v="183"/>
          <ac:picMkLst>
            <pc:docMk/>
            <pc:sldMk cId="1210553831" sldId="302"/>
            <ac:picMk id="6" creationId="{9F5C4B3A-08C9-4AC4-9490-D5B077164871}"/>
          </ac:picMkLst>
        </pc:picChg>
        <pc:picChg chg="mod">
          <ac:chgData name="怡君" userId="e5f83085-0e5d-4b65-99c1-9cd7e6f13d9a" providerId="ADAL" clId="{FB777033-17F3-4197-A467-63FA9CF76753}" dt="2023-02-09T17:48:34.086" v="187"/>
          <ac:picMkLst>
            <pc:docMk/>
            <pc:sldMk cId="1210553831" sldId="302"/>
            <ac:picMk id="11" creationId="{C2D474C3-1D47-4B10-A298-4D736D3DBAE8}"/>
          </ac:picMkLst>
        </pc:picChg>
        <pc:picChg chg="mod">
          <ac:chgData name="怡君" userId="e5f83085-0e5d-4b65-99c1-9cd7e6f13d9a" providerId="ADAL" clId="{FB777033-17F3-4197-A467-63FA9CF76753}" dt="2023-02-09T17:49:01.953" v="192"/>
          <ac:picMkLst>
            <pc:docMk/>
            <pc:sldMk cId="1210553831" sldId="302"/>
            <ac:picMk id="14" creationId="{F4D71DB0-E5CD-404E-A49B-0989EB7A4483}"/>
          </ac:picMkLst>
        </pc:picChg>
        <pc:picChg chg="add mod">
          <ac:chgData name="怡君" userId="e5f83085-0e5d-4b65-99c1-9cd7e6f13d9a" providerId="ADAL" clId="{FB777033-17F3-4197-A467-63FA9CF76753}" dt="2023-02-09T17:49:18.924" v="195" actId="1076"/>
          <ac:picMkLst>
            <pc:docMk/>
            <pc:sldMk cId="1210553831" sldId="302"/>
            <ac:picMk id="16" creationId="{E87FE4E6-F4F8-4355-B691-39039A967AD6}"/>
          </ac:picMkLst>
        </pc:picChg>
        <pc:picChg chg="add mod">
          <ac:chgData name="怡君" userId="e5f83085-0e5d-4b65-99c1-9cd7e6f13d9a" providerId="ADAL" clId="{FB777033-17F3-4197-A467-63FA9CF76753}" dt="2023-02-09T17:51:22.304" v="222" actId="1076"/>
          <ac:picMkLst>
            <pc:docMk/>
            <pc:sldMk cId="1210553831" sldId="302"/>
            <ac:picMk id="17" creationId="{6D7B01DE-AECC-4DBE-A43B-6B37AE04D061}"/>
          </ac:picMkLst>
        </pc:picChg>
        <pc:picChg chg="add mod">
          <ac:chgData name="怡君" userId="e5f83085-0e5d-4b65-99c1-9cd7e6f13d9a" providerId="ADAL" clId="{FB777033-17F3-4197-A467-63FA9CF76753}" dt="2023-02-09T17:51:27.089" v="224" actId="1076"/>
          <ac:picMkLst>
            <pc:docMk/>
            <pc:sldMk cId="1210553831" sldId="302"/>
            <ac:picMk id="18" creationId="{EFEA7E8F-4E4D-464D-9E0A-ADDBC9809CF0}"/>
          </ac:picMkLst>
        </pc:picChg>
        <pc:picChg chg="add mod">
          <ac:chgData name="怡君" userId="e5f83085-0e5d-4b65-99c1-9cd7e6f13d9a" providerId="ADAL" clId="{FB777033-17F3-4197-A467-63FA9CF76753}" dt="2023-02-09T17:51:28.172" v="225" actId="1076"/>
          <ac:picMkLst>
            <pc:docMk/>
            <pc:sldMk cId="1210553831" sldId="302"/>
            <ac:picMk id="19" creationId="{96608DB2-1C1D-4136-97BC-49932508A4AF}"/>
          </ac:picMkLst>
        </pc:picChg>
        <pc:picChg chg="add mod">
          <ac:chgData name="怡君" userId="e5f83085-0e5d-4b65-99c1-9cd7e6f13d9a" providerId="ADAL" clId="{FB777033-17F3-4197-A467-63FA9CF76753}" dt="2023-02-09T17:51:20.625" v="221" actId="1076"/>
          <ac:picMkLst>
            <pc:docMk/>
            <pc:sldMk cId="1210553831" sldId="302"/>
            <ac:picMk id="20" creationId="{EDCF68ED-503C-4E44-B212-3CA3308C63C7}"/>
          </ac:picMkLst>
        </pc:picChg>
        <pc:picChg chg="add mod">
          <ac:chgData name="怡君" userId="e5f83085-0e5d-4b65-99c1-9cd7e6f13d9a" providerId="ADAL" clId="{FB777033-17F3-4197-A467-63FA9CF76753}" dt="2023-02-09T17:51:06.928" v="216" actId="1076"/>
          <ac:picMkLst>
            <pc:docMk/>
            <pc:sldMk cId="1210553831" sldId="302"/>
            <ac:picMk id="22" creationId="{7EE370FA-4B67-412C-961C-44F66D93C0D3}"/>
          </ac:picMkLst>
        </pc:picChg>
        <pc:picChg chg="mod">
          <ac:chgData name="怡君" userId="e5f83085-0e5d-4b65-99c1-9cd7e6f13d9a" providerId="ADAL" clId="{FB777033-17F3-4197-A467-63FA9CF76753}" dt="2023-02-09T17:50:25.718" v="205"/>
          <ac:picMkLst>
            <pc:docMk/>
            <pc:sldMk cId="1210553831" sldId="302"/>
            <ac:picMk id="24" creationId="{4BFBDF5A-7B29-4CDB-B2BD-9B21763ACBF2}"/>
          </ac:picMkLst>
        </pc:picChg>
        <pc:picChg chg="mod">
          <ac:chgData name="怡君" userId="e5f83085-0e5d-4b65-99c1-9cd7e6f13d9a" providerId="ADAL" clId="{FB777033-17F3-4197-A467-63FA9CF76753}" dt="2023-02-09T17:50:40.601" v="210"/>
          <ac:picMkLst>
            <pc:docMk/>
            <pc:sldMk cId="1210553831" sldId="302"/>
            <ac:picMk id="27" creationId="{5073717D-1978-4D34-B30A-2CE9F5BE5845}"/>
          </ac:picMkLst>
        </pc:picChg>
        <pc:cxnChg chg="add mod">
          <ac:chgData name="怡君" userId="e5f83085-0e5d-4b65-99c1-9cd7e6f13d9a" providerId="ADAL" clId="{FB777033-17F3-4197-A467-63FA9CF76753}" dt="2023-02-09T17:48:12.689" v="186" actId="1076"/>
          <ac:cxnSpMkLst>
            <pc:docMk/>
            <pc:sldMk cId="1210553831" sldId="302"/>
            <ac:cxnSpMk id="7" creationId="{33B25A8F-D309-43BE-BCA7-2FF42A3828DF}"/>
          </ac:cxnSpMkLst>
        </pc:cxnChg>
      </pc:sldChg>
    </pc:docChg>
  </pc:docChgLst>
  <pc:docChgLst>
    <pc:chgData name="柯怡君" userId="e5f83085-0e5d-4b65-99c1-9cd7e6f13d9a" providerId="ADAL" clId="{1E29479D-4661-DF49-A46E-5DDA619DFD97}"/>
    <pc:docChg chg="modSld sldOrd">
      <pc:chgData name="柯怡君" userId="e5f83085-0e5d-4b65-99c1-9cd7e6f13d9a" providerId="ADAL" clId="{1E29479D-4661-DF49-A46E-5DDA619DFD97}" dt="2023-02-06T16:54:10.154" v="430" actId="20577"/>
      <pc:docMkLst>
        <pc:docMk/>
      </pc:docMkLst>
      <pc:sldChg chg="modSp">
        <pc:chgData name="柯怡君" userId="e5f83085-0e5d-4b65-99c1-9cd7e6f13d9a" providerId="ADAL" clId="{1E29479D-4661-DF49-A46E-5DDA619DFD97}" dt="2023-02-06T01:20:37.904" v="411" actId="1076"/>
        <pc:sldMkLst>
          <pc:docMk/>
          <pc:sldMk cId="3034874994" sldId="256"/>
        </pc:sldMkLst>
        <pc:spChg chg="mod">
          <ac:chgData name="柯怡君" userId="e5f83085-0e5d-4b65-99c1-9cd7e6f13d9a" providerId="ADAL" clId="{1E29479D-4661-DF49-A46E-5DDA619DFD97}" dt="2023-02-06T01:20:37.904" v="411" actId="1076"/>
          <ac:spMkLst>
            <pc:docMk/>
            <pc:sldMk cId="3034874994" sldId="256"/>
            <ac:spMk id="9" creationId="{DD0CE6C1-3773-4737-B5E4-648390547AEA}"/>
          </ac:spMkLst>
        </pc:spChg>
      </pc:sldChg>
      <pc:sldChg chg="modNotesTx">
        <pc:chgData name="柯怡君" userId="e5f83085-0e5d-4b65-99c1-9cd7e6f13d9a" providerId="ADAL" clId="{1E29479D-4661-DF49-A46E-5DDA619DFD97}" dt="2023-02-01T19:03:52.559" v="127" actId="20577"/>
        <pc:sldMkLst>
          <pc:docMk/>
          <pc:sldMk cId="2147540547" sldId="257"/>
        </pc:sldMkLst>
      </pc:sldChg>
      <pc:sldChg chg="modNotesTx">
        <pc:chgData name="柯怡君" userId="e5f83085-0e5d-4b65-99c1-9cd7e6f13d9a" providerId="ADAL" clId="{1E29479D-4661-DF49-A46E-5DDA619DFD97}" dt="2023-02-01T19:27:35.467" v="410" actId="20577"/>
        <pc:sldMkLst>
          <pc:docMk/>
          <pc:sldMk cId="3877020934" sldId="260"/>
        </pc:sldMkLst>
      </pc:sldChg>
      <pc:sldChg chg="modNotesTx">
        <pc:chgData name="柯怡君" userId="e5f83085-0e5d-4b65-99c1-9cd7e6f13d9a" providerId="ADAL" clId="{1E29479D-4661-DF49-A46E-5DDA619DFD97}" dt="2023-02-01T19:09:11.472" v="136" actId="20577"/>
        <pc:sldMkLst>
          <pc:docMk/>
          <pc:sldMk cId="3725568610" sldId="263"/>
        </pc:sldMkLst>
      </pc:sldChg>
      <pc:sldChg chg="modNotesTx">
        <pc:chgData name="柯怡君" userId="e5f83085-0e5d-4b65-99c1-9cd7e6f13d9a" providerId="ADAL" clId="{1E29479D-4661-DF49-A46E-5DDA619DFD97}" dt="2023-02-01T19:14:49.324" v="248" actId="20577"/>
        <pc:sldMkLst>
          <pc:docMk/>
          <pc:sldMk cId="4079765850" sldId="265"/>
        </pc:sldMkLst>
      </pc:sldChg>
      <pc:sldChg chg="modNotesTx">
        <pc:chgData name="柯怡君" userId="e5f83085-0e5d-4b65-99c1-9cd7e6f13d9a" providerId="ADAL" clId="{1E29479D-4661-DF49-A46E-5DDA619DFD97}" dt="2023-02-01T19:15:23.057" v="260" actId="20577"/>
        <pc:sldMkLst>
          <pc:docMk/>
          <pc:sldMk cId="2387461759" sldId="266"/>
        </pc:sldMkLst>
      </pc:sldChg>
      <pc:sldChg chg="modNotesTx">
        <pc:chgData name="柯怡君" userId="e5f83085-0e5d-4b65-99c1-9cd7e6f13d9a" providerId="ADAL" clId="{1E29479D-4661-DF49-A46E-5DDA619DFD97}" dt="2023-02-01T19:20:25.189" v="305" actId="20577"/>
        <pc:sldMkLst>
          <pc:docMk/>
          <pc:sldMk cId="614223005" sldId="270"/>
        </pc:sldMkLst>
      </pc:sldChg>
      <pc:sldChg chg="modNotesTx">
        <pc:chgData name="柯怡君" userId="e5f83085-0e5d-4b65-99c1-9cd7e6f13d9a" providerId="ADAL" clId="{1E29479D-4661-DF49-A46E-5DDA619DFD97}" dt="2023-02-01T19:21:47.021" v="330" actId="20577"/>
        <pc:sldMkLst>
          <pc:docMk/>
          <pc:sldMk cId="1150527768" sldId="272"/>
        </pc:sldMkLst>
      </pc:sldChg>
      <pc:sldChg chg="modNotesTx">
        <pc:chgData name="柯怡君" userId="e5f83085-0e5d-4b65-99c1-9cd7e6f13d9a" providerId="ADAL" clId="{1E29479D-4661-DF49-A46E-5DDA619DFD97}" dt="2023-02-06T16:51:11.467" v="420" actId="20577"/>
        <pc:sldMkLst>
          <pc:docMk/>
          <pc:sldMk cId="522698086" sldId="275"/>
        </pc:sldMkLst>
      </pc:sldChg>
      <pc:sldChg chg="modNotesTx">
        <pc:chgData name="柯怡君" userId="e5f83085-0e5d-4b65-99c1-9cd7e6f13d9a" providerId="ADAL" clId="{1E29479D-4661-DF49-A46E-5DDA619DFD97}" dt="2023-02-01T19:23:05.583" v="360" actId="20577"/>
        <pc:sldMkLst>
          <pc:docMk/>
          <pc:sldMk cId="4260386302" sldId="279"/>
        </pc:sldMkLst>
      </pc:sldChg>
      <pc:sldChg chg="modNotesTx">
        <pc:chgData name="柯怡君" userId="e5f83085-0e5d-4b65-99c1-9cd7e6f13d9a" providerId="ADAL" clId="{1E29479D-4661-DF49-A46E-5DDA619DFD97}" dt="2023-02-06T16:54:10.154" v="430" actId="20577"/>
        <pc:sldMkLst>
          <pc:docMk/>
          <pc:sldMk cId="2332474691" sldId="280"/>
        </pc:sldMkLst>
      </pc:sldChg>
      <pc:sldChg chg="modNotesTx">
        <pc:chgData name="柯怡君" userId="e5f83085-0e5d-4b65-99c1-9cd7e6f13d9a" providerId="ADAL" clId="{1E29479D-4661-DF49-A46E-5DDA619DFD97}" dt="2023-02-01T19:11:30.305" v="242" actId="20577"/>
        <pc:sldMkLst>
          <pc:docMk/>
          <pc:sldMk cId="2890834592" sldId="290"/>
        </pc:sldMkLst>
      </pc:sldChg>
      <pc:sldChg chg="ord">
        <pc:chgData name="柯怡君" userId="e5f83085-0e5d-4b65-99c1-9cd7e6f13d9a" providerId="ADAL" clId="{1E29479D-4661-DF49-A46E-5DDA619DFD97}" dt="2023-02-01T19:12:46.047" v="243" actId="1076"/>
        <pc:sldMkLst>
          <pc:docMk/>
          <pc:sldMk cId="3728574046" sldId="291"/>
        </pc:sldMkLst>
      </pc:sldChg>
      <pc:sldChg chg="modNotesTx">
        <pc:chgData name="柯怡君" userId="e5f83085-0e5d-4b65-99c1-9cd7e6f13d9a" providerId="ADAL" clId="{1E29479D-4661-DF49-A46E-5DDA619DFD97}" dt="2023-02-01T19:04:48.404" v="129" actId="20577"/>
        <pc:sldMkLst>
          <pc:docMk/>
          <pc:sldMk cId="654129240"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F848D-6893-41A8-8735-CB57486F9F5B}" type="datetimeFigureOut">
              <a:rPr lang="zh-TW" altLang="en-US" smtClean="0"/>
              <a:t>2023/2/13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1BC77-0530-45DC-B866-99E74D060513}" type="slidenum">
              <a:rPr lang="zh-TW" altLang="en-US" smtClean="0"/>
              <a:t>‹#›</a:t>
            </a:fld>
            <a:endParaRPr lang="zh-TW" altLang="en-US"/>
          </a:p>
        </p:txBody>
      </p:sp>
    </p:spTree>
    <p:extLst>
      <p:ext uri="{BB962C8B-B14F-4D97-AF65-F5344CB8AC3E}">
        <p14:creationId xmlns:p14="http://schemas.microsoft.com/office/powerpoint/2010/main" val="3343203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Good morning everyone </a:t>
            </a:r>
            <a:r>
              <a:rPr lang="en-US" altLang="zh-TW" dirty="0" err="1"/>
              <a:t>Im</a:t>
            </a:r>
            <a:r>
              <a:rPr lang="en-US" altLang="zh-TW" dirty="0"/>
              <a:t> today’s first speaker, Yi-Chun </a:t>
            </a:r>
            <a:r>
              <a:rPr lang="en-US" altLang="zh-TW" dirty="0" err="1"/>
              <a:t>Ke</a:t>
            </a:r>
            <a:r>
              <a:rPr lang="en-US" altLang="zh-TW" dirty="0"/>
              <a:t>, and my advisor is professor Liang-</a:t>
            </a:r>
            <a:r>
              <a:rPr lang="en-US" altLang="zh-TW" dirty="0" err="1"/>
              <a:t>Chuan</a:t>
            </a:r>
            <a:r>
              <a:rPr lang="en-US" altLang="zh-TW" dirty="0"/>
              <a:t> Lai.</a:t>
            </a:r>
          </a:p>
          <a:p>
            <a:r>
              <a:rPr lang="en-US" altLang="zh-TW" dirty="0"/>
              <a:t>The paper I want to share today is to explore the role of circPDIA4 in gastric cancer.</a:t>
            </a:r>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a:t>
            </a:fld>
            <a:endParaRPr lang="zh-TW" altLang="en-US"/>
          </a:p>
        </p:txBody>
      </p:sp>
    </p:spTree>
    <p:extLst>
      <p:ext uri="{BB962C8B-B14F-4D97-AF65-F5344CB8AC3E}">
        <p14:creationId xmlns:p14="http://schemas.microsoft.com/office/powerpoint/2010/main" val="107605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Although </a:t>
            </a:r>
            <a:r>
              <a:rPr lang="en-US" altLang="zh-TW" dirty="0" err="1"/>
              <a:t>circRNAs</a:t>
            </a:r>
            <a:r>
              <a:rPr lang="en-US" altLang="zh-TW" dirty="0"/>
              <a:t> are defined as a class of rubbish during the splicing process since they were firstly discovered.</a:t>
            </a:r>
          </a:p>
          <a:p>
            <a:r>
              <a:rPr lang="en-US" altLang="zh-TW" dirty="0"/>
              <a:t>Nowadays, an increasing number of researches have revealed that </a:t>
            </a:r>
            <a:r>
              <a:rPr lang="en-US" altLang="zh-TW" dirty="0" err="1"/>
              <a:t>circRNAs</a:t>
            </a:r>
            <a:r>
              <a:rPr lang="en-US" altLang="zh-TW" dirty="0"/>
              <a:t> play a critical role in the progression of cancers via modulating various cellular mechanisms that are essential for tumorigenesis.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10</a:t>
            </a:fld>
            <a:endParaRPr lang="zh-TW" altLang="en-US"/>
          </a:p>
        </p:txBody>
      </p:sp>
    </p:spTree>
    <p:extLst>
      <p:ext uri="{BB962C8B-B14F-4D97-AF65-F5344CB8AC3E}">
        <p14:creationId xmlns:p14="http://schemas.microsoft.com/office/powerpoint/2010/main" val="61773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this paper, the author wanted to identify </a:t>
            </a:r>
            <a:r>
              <a:rPr lang="en-US" altLang="zh-TW" dirty="0" err="1"/>
              <a:t>circRNAs</a:t>
            </a:r>
            <a:r>
              <a:rPr lang="en-US" altLang="zh-TW" dirty="0"/>
              <a:t> involved in gastric cancer development.</a:t>
            </a:r>
          </a:p>
          <a:p>
            <a:r>
              <a:rPr lang="en-US" altLang="zh-TW" dirty="0"/>
              <a:t>Therefore, they systematically analyzed the cancer-specific </a:t>
            </a:r>
            <a:r>
              <a:rPr lang="en-US" altLang="zh-TW" dirty="0" err="1"/>
              <a:t>circRNA</a:t>
            </a:r>
            <a:r>
              <a:rPr lang="en-US" altLang="zh-TW" dirty="0"/>
              <a:t> database.</a:t>
            </a:r>
          </a:p>
          <a:p>
            <a:r>
              <a:rPr lang="en-US" altLang="zh-TW" dirty="0"/>
              <a:t>Then, they identified forty-four cancer-specific, potential </a:t>
            </a:r>
            <a:r>
              <a:rPr lang="en-US" altLang="zh-TW" dirty="0" err="1"/>
              <a:t>circRNAs</a:t>
            </a:r>
            <a:r>
              <a:rPr lang="en-US" altLang="zh-TW" dirty="0"/>
              <a:t> in different gastric cancer cell lines.</a:t>
            </a:r>
          </a:p>
          <a:p>
            <a:r>
              <a:rPr lang="en-US" altLang="zh-TW" sz="1800" b="0" i="0" u="none" strike="noStrike" baseline="0" dirty="0">
                <a:latin typeface="TimesNewRomanPSMT"/>
              </a:rPr>
              <a:t>There are 11 novel </a:t>
            </a:r>
            <a:r>
              <a:rPr lang="en-US" altLang="zh-TW" sz="1800" b="0" i="0" u="none" strike="noStrike" baseline="0" dirty="0" err="1">
                <a:latin typeface="TimesNewRomanPSMT"/>
              </a:rPr>
              <a:t>circRNAs</a:t>
            </a:r>
            <a:r>
              <a:rPr lang="en-US" altLang="zh-TW" sz="1800" b="0" i="0" u="none" strike="noStrike" baseline="0" dirty="0">
                <a:latin typeface="TimesNewRomanPSMT"/>
              </a:rPr>
              <a:t>, 17 </a:t>
            </a:r>
            <a:r>
              <a:rPr lang="en-US" altLang="zh-TW" sz="1800" b="0" i="0" u="none" strike="noStrike" baseline="0" dirty="0" err="1">
                <a:latin typeface="TimesNewRomanPSMT"/>
              </a:rPr>
              <a:t>circRNAs</a:t>
            </a:r>
            <a:r>
              <a:rPr lang="en-US" altLang="zh-TW" sz="1800" b="0" i="0" u="none" strike="noStrike" baseline="0" dirty="0">
                <a:latin typeface="TimesNewRomanPSMT"/>
              </a:rPr>
              <a:t> in </a:t>
            </a:r>
            <a:r>
              <a:rPr lang="en-US" altLang="zh-TW" sz="1800" b="0" i="0" u="none" strike="noStrike" baseline="0" dirty="0" err="1">
                <a:latin typeface="TimesNewRomanPSMT"/>
              </a:rPr>
              <a:t>circBase</a:t>
            </a:r>
            <a:r>
              <a:rPr lang="en-US" altLang="zh-TW" sz="1800" b="0" i="0" u="none" strike="noStrike" baseline="0" dirty="0">
                <a:latin typeface="TimesNewRomanPSMT"/>
              </a:rPr>
              <a:t> and 16 undefined RNAs.</a:t>
            </a:r>
          </a:p>
          <a:p>
            <a:r>
              <a:rPr lang="en-US" altLang="zh-TW" sz="1800" b="0" i="0" u="none" strike="noStrike" baseline="0" dirty="0">
                <a:latin typeface="TimesNewRomanPSMT"/>
              </a:rPr>
              <a:t>Finally, they chose circPDIA4 for further research.</a:t>
            </a:r>
          </a:p>
          <a:p>
            <a:pPr algn="l"/>
            <a:r>
              <a:rPr lang="en-US" altLang="zh-TW" sz="1800" b="0" i="0" u="none" strike="noStrike" baseline="0" dirty="0">
                <a:latin typeface="TimesNewRomanPSMT"/>
              </a:rPr>
              <a:t>Because After performing PCR, circPDIA4 could be amplified by divergent primers using cDNA, but not using genomic DNA.</a:t>
            </a:r>
          </a:p>
          <a:p>
            <a:pPr algn="l"/>
            <a:r>
              <a:rPr lang="en-US" altLang="zh-TW" sz="1800" b="0" i="0" u="none" strike="noStrike" baseline="0" dirty="0">
                <a:latin typeface="TimesNewRomanPSMT"/>
              </a:rPr>
              <a:t>Moreover, circPDIA4 was resistant to RNase R treatment</a:t>
            </a:r>
          </a:p>
          <a:p>
            <a:pPr algn="l"/>
            <a:r>
              <a:rPr lang="en-US" altLang="zh-TW" sz="1800" b="0" i="0" u="none" strike="noStrike" baseline="0" dirty="0">
                <a:latin typeface="TimesNewRomanPSMT"/>
              </a:rPr>
              <a:t>The most important, it has been found that </a:t>
            </a:r>
            <a:r>
              <a:rPr lang="en-US" altLang="zh-TW" sz="1800" b="0" i="0" u="none" strike="noStrike" baseline="0" dirty="0" err="1">
                <a:latin typeface="TimesNewRomanPSMT"/>
              </a:rPr>
              <a:t>circPDIA4</a:t>
            </a:r>
            <a:r>
              <a:rPr lang="en-US" altLang="zh-TW" sz="1800" b="0" i="0" u="none" strike="noStrike" baseline="0" dirty="0">
                <a:latin typeface="TimesNewRomanPSMT"/>
              </a:rPr>
              <a:t> was successfully validated the junction site by Sanger sequencing.</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11</a:t>
            </a:fld>
            <a:endParaRPr lang="zh-TW" altLang="en-US"/>
          </a:p>
        </p:txBody>
      </p:sp>
    </p:spTree>
    <p:extLst>
      <p:ext uri="{BB962C8B-B14F-4D97-AF65-F5344CB8AC3E}">
        <p14:creationId xmlns:p14="http://schemas.microsoft.com/office/powerpoint/2010/main" val="159139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TimesNewRomanPSMT"/>
              </a:rPr>
              <a:t>The circPDIA4 expression was further analyzed and compared in gastric cancer specimens and normal tissues of patients from Discovery cohort, Validation cohort and combined </a:t>
            </a:r>
            <a:r>
              <a:rPr lang="en-US" altLang="zh-TW" sz="1800" b="0" i="0" u="none" strike="noStrike" baseline="0" dirty="0" err="1">
                <a:latin typeface="TimesNewRomanPSMT"/>
              </a:rPr>
              <a:t>corhot</a:t>
            </a:r>
            <a:r>
              <a:rPr lang="en-US" altLang="zh-TW" sz="1800" b="0" i="0" u="none" strike="noStrike" baseline="0" dirty="0">
                <a:latin typeface="TimesNewRomanPSMT"/>
              </a:rPr>
              <a:t>.</a:t>
            </a:r>
          </a:p>
          <a:p>
            <a:pPr algn="l"/>
            <a:r>
              <a:rPr lang="en-US" altLang="zh-TW" sz="1800" b="0" i="0" u="none" strike="noStrike" baseline="0" dirty="0">
                <a:latin typeface="TimesNewRomanPSMT"/>
              </a:rPr>
              <a:t>According to the result, we could see that the expression of circPDIA4 was increased in gastric cancer tissues.</a:t>
            </a:r>
          </a:p>
          <a:p>
            <a:pPr algn="l"/>
            <a:r>
              <a:rPr lang="en-US" altLang="zh-TW" sz="1800" b="0" i="0" u="none" strike="noStrike" baseline="0" dirty="0">
                <a:latin typeface="TimesNewRomanPSMT"/>
              </a:rPr>
              <a:t>Importantly, the high circPDIA4 levels were significantly associated with shorten progression-free survival and overall survival in gastric cancer patients, suggesting that circPDIA4 might be involve in progression of gastric cancer as a novel oncogene.</a:t>
            </a:r>
          </a:p>
          <a:p>
            <a:pPr algn="l"/>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12</a:t>
            </a:fld>
            <a:endParaRPr lang="zh-TW" altLang="en-US"/>
          </a:p>
        </p:txBody>
      </p:sp>
    </p:spTree>
    <p:extLst>
      <p:ext uri="{BB962C8B-B14F-4D97-AF65-F5344CB8AC3E}">
        <p14:creationId xmlns:p14="http://schemas.microsoft.com/office/powerpoint/2010/main" val="332451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 the aim of this study is to explore the functions of circPDIA4 and their circularization mechanism and molecular mechanism in gastric cancer.</a:t>
            </a:r>
          </a:p>
          <a:p>
            <a:r>
              <a:rPr lang="en-US" altLang="zh-TW" dirty="0"/>
              <a:t>First, the authors wanted to explore the function of circPDIA4 in gastric cancer.</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13</a:t>
            </a:fld>
            <a:endParaRPr lang="zh-TW" altLang="en-US"/>
          </a:p>
        </p:txBody>
      </p:sp>
    </p:spTree>
    <p:extLst>
      <p:ext uri="{BB962C8B-B14F-4D97-AF65-F5344CB8AC3E}">
        <p14:creationId xmlns:p14="http://schemas.microsoft.com/office/powerpoint/2010/main" val="3412742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 explore their function, the author knockdown and overexpressed the circPDIA4.</a:t>
            </a:r>
          </a:p>
          <a:p>
            <a:pPr algn="l"/>
            <a:r>
              <a:rPr lang="en-US" altLang="zh-TW" sz="1800" b="0" i="0" u="none" strike="noStrike" baseline="0" dirty="0">
                <a:latin typeface="TimesNewRomanPSMT"/>
              </a:rPr>
              <a:t>According to the result of wound healing assay, we could see that silencing the expression of circPDIA4 significantly inhibited the migration capabilities of gastric cancer cells, and on the other hand, overexpressing the expression of circPDIA4 promoted the </a:t>
            </a:r>
            <a:r>
              <a:rPr lang="en-US" altLang="zh-TW" sz="1200" b="0" i="0" u="none" strike="noStrike" baseline="0" dirty="0">
                <a:latin typeface="TimesNewRomanPSMT"/>
              </a:rPr>
              <a:t>migration capabilities of gastric cancer cells, suggesting that circPDIA4 could promote the </a:t>
            </a:r>
            <a:r>
              <a:rPr lang="en-US" altLang="zh-TW" sz="1000" b="0" i="0" u="none" strike="noStrike" baseline="0" dirty="0">
                <a:latin typeface="TimesNewRomanPSMT"/>
              </a:rPr>
              <a:t>migration </a:t>
            </a:r>
            <a:r>
              <a:rPr lang="en-US" altLang="zh-TW" sz="1200" b="0" i="0" u="none" strike="noStrike" baseline="0" dirty="0">
                <a:latin typeface="TimesNewRomanPSMT"/>
              </a:rPr>
              <a:t>of gastric cancer .</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14</a:t>
            </a:fld>
            <a:endParaRPr lang="zh-TW" altLang="en-US"/>
          </a:p>
        </p:txBody>
      </p:sp>
    </p:spTree>
    <p:extLst>
      <p:ext uri="{BB962C8B-B14F-4D97-AF65-F5344CB8AC3E}">
        <p14:creationId xmlns:p14="http://schemas.microsoft.com/office/powerpoint/2010/main" val="3981701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addition, the </a:t>
            </a:r>
            <a:r>
              <a:rPr lang="en-US" altLang="zh-TW" dirty="0" err="1"/>
              <a:t>transwell</a:t>
            </a:r>
            <a:r>
              <a:rPr lang="en-US" altLang="zh-TW" dirty="0"/>
              <a:t> assay showed the same trend of result.</a:t>
            </a:r>
          </a:p>
          <a:p>
            <a:pPr algn="l"/>
            <a:r>
              <a:rPr lang="en-US" altLang="zh-TW" sz="1800" b="0" i="0" u="none" strike="noStrike" baseline="0" dirty="0">
                <a:latin typeface="TimesNewRomanPSMT"/>
              </a:rPr>
              <a:t>And the authors had also looked some EMT markers, the result of western blot showed that knockdown of </a:t>
            </a:r>
            <a:r>
              <a:rPr lang="en-US" altLang="zh-TW" sz="1800" b="0" i="1" u="none" strike="noStrike" baseline="0" dirty="0">
                <a:latin typeface="TimesNewRomanPS-ItalicMT"/>
              </a:rPr>
              <a:t>circPDIA4  </a:t>
            </a:r>
            <a:r>
              <a:rPr lang="en-US" altLang="zh-TW" sz="1800" b="0" i="0" u="none" strike="noStrike" baseline="0" dirty="0">
                <a:latin typeface="TimesNewRomanPSMT"/>
              </a:rPr>
              <a:t>stimulated the expression of epithelial markers E-cadherin and ZO-1 however, reduced the expression of mesenchymal markers N-cadherin and VIMENTIN </a:t>
            </a:r>
          </a:p>
          <a:p>
            <a:pPr algn="l"/>
            <a:r>
              <a:rPr lang="en-US" altLang="zh-TW" dirty="0"/>
              <a:t>And overexpress of circPDIA4 showed the opposite results.</a:t>
            </a:r>
          </a:p>
          <a:p>
            <a:pPr algn="l"/>
            <a:r>
              <a:rPr lang="en-US" altLang="zh-TW" dirty="0"/>
              <a:t>These data  proved that circPDIA4 could promote the metastasis capability of gastric cancer cells in vitro.</a:t>
            </a:r>
          </a:p>
          <a:p>
            <a:pPr algn="l"/>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15</a:t>
            </a:fld>
            <a:endParaRPr lang="zh-TW" altLang="en-US"/>
          </a:p>
        </p:txBody>
      </p:sp>
    </p:spTree>
    <p:extLst>
      <p:ext uri="{BB962C8B-B14F-4D97-AF65-F5344CB8AC3E}">
        <p14:creationId xmlns:p14="http://schemas.microsoft.com/office/powerpoint/2010/main" val="3016737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Then, to validate the result in vivo, the authors injected the cancer cells with knockdown and overexpress circPDIA4 into the tail vein of nude mice.</a:t>
            </a:r>
          </a:p>
          <a:p>
            <a:r>
              <a:rPr lang="en-US" altLang="zh-TW" dirty="0"/>
              <a:t>From the result of IVIS and HE staining, We could see that there were less cancer cells metastasis to the lung in circPDIA4 knockdown group, however, more cancer cells metastasis to the lung in circPDIA4 overexpress group.</a:t>
            </a:r>
          </a:p>
          <a:p>
            <a:r>
              <a:rPr lang="en-US" altLang="zh-TW" dirty="0"/>
              <a:t>Moreover, the authors also injected the cancer cells </a:t>
            </a:r>
            <a:r>
              <a:rPr lang="en-US" altLang="zh-TW" sz="1800" b="0" i="0" u="none" strike="noStrike" baseline="0" dirty="0">
                <a:latin typeface="TimesNewRomanPSMT"/>
              </a:rPr>
              <a:t>into the abdomen of mice and observed the amount of tumors that had metastasis to the liver.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u="none" strike="noStrike" baseline="0" dirty="0">
                <a:latin typeface="TimesNewRomanPSMT"/>
              </a:rPr>
              <a:t>We could see that there were more tumors in </a:t>
            </a:r>
            <a:r>
              <a:rPr lang="en-US" altLang="zh-TW" dirty="0"/>
              <a:t>circPDIA4 overexpress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And HE staining and IHC staining show the same trend of result.</a:t>
            </a:r>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16</a:t>
            </a:fld>
            <a:endParaRPr lang="zh-TW" altLang="en-US"/>
          </a:p>
        </p:txBody>
      </p:sp>
    </p:spTree>
    <p:extLst>
      <p:ext uri="{BB962C8B-B14F-4D97-AF65-F5344CB8AC3E}">
        <p14:creationId xmlns:p14="http://schemas.microsoft.com/office/powerpoint/2010/main" val="761852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Therefore, we knew that the expression of circPDIA4 elevated in gastric cancer, and the increase expression of circPDIA4 acted as a oncogene to promote the migration and metastasis capability of gastric cancer cells. </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17</a:t>
            </a:fld>
            <a:endParaRPr lang="zh-TW" altLang="en-US"/>
          </a:p>
        </p:txBody>
      </p:sp>
    </p:spTree>
    <p:extLst>
      <p:ext uri="{BB962C8B-B14F-4D97-AF65-F5344CB8AC3E}">
        <p14:creationId xmlns:p14="http://schemas.microsoft.com/office/powerpoint/2010/main" val="2800628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Next, the authors wanted to </a:t>
            </a:r>
            <a:r>
              <a:rPr lang="en-US" altLang="zh-TW" sz="1200" b="0" i="0" u="none" strike="noStrike" baseline="0" dirty="0">
                <a:latin typeface="TimesNewRomanPSMT"/>
              </a:rPr>
              <a:t>explore how circPDIA4 biogenesis was regulated in gastric cancer cells.</a:t>
            </a:r>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18</a:t>
            </a:fld>
            <a:endParaRPr lang="zh-TW" altLang="en-US"/>
          </a:p>
        </p:txBody>
      </p:sp>
    </p:spTree>
    <p:extLst>
      <p:ext uri="{BB962C8B-B14F-4D97-AF65-F5344CB8AC3E}">
        <p14:creationId xmlns:p14="http://schemas.microsoft.com/office/powerpoint/2010/main" val="1864103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TimesNewRomanPSMT"/>
              </a:rPr>
              <a:t>They predicted which RNA binding protein was involved in regulation of circPDIA4 production through </a:t>
            </a:r>
            <a:r>
              <a:rPr lang="en-US" altLang="zh-TW" sz="1800" b="0" i="0" u="none" strike="noStrike" baseline="0" dirty="0" err="1">
                <a:latin typeface="TimesNewRomanPSMT"/>
              </a:rPr>
              <a:t>RBPmap</a:t>
            </a:r>
            <a:r>
              <a:rPr lang="en-US" altLang="zh-TW" sz="1800" b="0" i="0" u="none" strike="noStrike" baseline="0" dirty="0">
                <a:latin typeface="TimesNewRomanPSMT"/>
              </a:rPr>
              <a:t> database.</a:t>
            </a:r>
          </a:p>
          <a:p>
            <a:pPr algn="l"/>
            <a:r>
              <a:rPr lang="en-US" altLang="zh-TW" sz="1800" b="0" i="0" u="none" strike="noStrike" baseline="0" dirty="0">
                <a:latin typeface="TimesNewRomanPSMT"/>
              </a:rPr>
              <a:t>Prediction indicated that there were 128 RNA bind proteins might bind both </a:t>
            </a:r>
            <a:r>
              <a:rPr lang="en-US" altLang="zh-TW" sz="1800" b="0" i="1" u="none" strike="noStrike" baseline="0" dirty="0">
                <a:latin typeface="TimesNewRomanPS-ItalicMT"/>
              </a:rPr>
              <a:t>PDIA4  </a:t>
            </a:r>
            <a:r>
              <a:rPr lang="en-US" altLang="zh-TW" sz="1800" b="0" i="0" u="none" strike="noStrike" baseline="0" dirty="0">
                <a:latin typeface="TimesNewRomanPSMT"/>
              </a:rPr>
              <a:t>intron 2 and intron 4 RNA.</a:t>
            </a:r>
          </a:p>
          <a:p>
            <a:pPr algn="l"/>
            <a:r>
              <a:rPr lang="en-US" altLang="zh-TW" sz="1800" b="0" i="0" u="none" strike="noStrike" baseline="0" dirty="0">
                <a:latin typeface="TimesNewRomanPSMT"/>
              </a:rPr>
              <a:t>Among these RNA bind proteins, QKI is the only one which has been reported to control </a:t>
            </a:r>
            <a:r>
              <a:rPr lang="en-US" altLang="zh-TW" sz="1800" b="0" i="0" u="none" strike="noStrike" baseline="0" dirty="0" err="1">
                <a:latin typeface="TimesNewRomanPSMT"/>
              </a:rPr>
              <a:t>circRNA</a:t>
            </a:r>
            <a:r>
              <a:rPr lang="en-US" altLang="zh-TW" sz="1800" b="0" i="0" u="none" strike="noStrike" baseline="0" dirty="0">
                <a:latin typeface="TimesNewRomanPSMT"/>
              </a:rPr>
              <a:t> biogenesis, so they chose it for further research.</a:t>
            </a:r>
          </a:p>
          <a:p>
            <a:pPr algn="l"/>
            <a:r>
              <a:rPr lang="en-US" altLang="zh-TW" sz="1800" b="0" i="0" u="none" strike="noStrike" baseline="0" dirty="0">
                <a:latin typeface="TimesNewRomanPSMT"/>
              </a:rPr>
              <a:t>According to the result of RIP, we could see that QKI exactly bound on intron 2 and intron 4 of PDIA4 pre-mRNA.</a:t>
            </a:r>
          </a:p>
          <a:p>
            <a:pPr algn="l"/>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19</a:t>
            </a:fld>
            <a:endParaRPr lang="zh-TW" altLang="en-US"/>
          </a:p>
        </p:txBody>
      </p:sp>
    </p:spTree>
    <p:extLst>
      <p:ext uri="{BB962C8B-B14F-4D97-AF65-F5344CB8AC3E}">
        <p14:creationId xmlns:p14="http://schemas.microsoft.com/office/powerpoint/2010/main" val="215709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mn-lt"/>
              </a:rPr>
              <a:t>Gastric cancer is estimated to be the fifth most frequently diagnosed cancer in the world, and the fourth leading cause of cancer-related death.</a:t>
            </a:r>
          </a:p>
          <a:p>
            <a:pPr algn="l"/>
            <a:r>
              <a:rPr lang="en-US" altLang="zh-TW" sz="1800" b="0" i="0" u="none" strike="noStrike" baseline="0" dirty="0">
                <a:latin typeface="TimesNewRomanPSMT"/>
              </a:rPr>
              <a:t>The Established environmental risk factors of gastric cancer include smoking, overweight, diet high in </a:t>
            </a:r>
            <a:r>
              <a:rPr lang="en-US" altLang="zh-TW" sz="1800" b="0" i="0" u="none" strike="noStrike" baseline="0" dirty="0" err="1">
                <a:latin typeface="TimesNewRomanPSMT"/>
              </a:rPr>
              <a:t>saltly</a:t>
            </a:r>
            <a:r>
              <a:rPr lang="en-US" altLang="zh-TW" sz="1800" b="0" i="0" u="none" strike="noStrike" baseline="0" dirty="0">
                <a:latin typeface="TimesNewRomanPSMT"/>
              </a:rPr>
              <a:t> or </a:t>
            </a:r>
            <a:r>
              <a:rPr lang="en-US" altLang="zh-TW" sz="1800" b="0" i="1" u="none" strike="noStrike" baseline="0" dirty="0" err="1">
                <a:latin typeface="TimesNewRomanPS-ItalicMT"/>
              </a:rPr>
              <a:t>Helicobacter</a:t>
            </a:r>
            <a:r>
              <a:rPr lang="en-US" altLang="zh-TW" sz="1800" b="0" i="1" u="none" strike="noStrike" baseline="0" dirty="0">
                <a:latin typeface="TimesNewRomanPS-ItalicMT"/>
              </a:rPr>
              <a:t> pylori </a:t>
            </a:r>
            <a:r>
              <a:rPr lang="en-US" altLang="zh-TW" sz="1800" b="0" i="0" u="none" strike="noStrike" baseline="0" dirty="0">
                <a:latin typeface="TimesNewRomanPSMT"/>
              </a:rPr>
              <a:t>(</a:t>
            </a:r>
            <a:r>
              <a:rPr lang="en-US" altLang="zh-TW" sz="1800" b="0" i="1" u="none" strike="noStrike" baseline="0" dirty="0">
                <a:latin typeface="TimesNewRomanPS-ItalicMT"/>
              </a:rPr>
              <a:t>H. pylori</a:t>
            </a:r>
            <a:r>
              <a:rPr lang="en-US" altLang="zh-TW" sz="1800" b="0" i="0" u="none" strike="noStrike" baseline="0" dirty="0">
                <a:latin typeface="TimesNewRomanPSMT"/>
              </a:rPr>
              <a:t>) infection.</a:t>
            </a:r>
            <a:endParaRPr lang="zh-TW" altLang="en-US" dirty="0">
              <a:latin typeface="+mn-lt"/>
            </a:endParaRPr>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2</a:t>
            </a:fld>
            <a:endParaRPr lang="zh-TW" altLang="en-US"/>
          </a:p>
        </p:txBody>
      </p:sp>
    </p:spTree>
    <p:extLst>
      <p:ext uri="{BB962C8B-B14F-4D97-AF65-F5344CB8AC3E}">
        <p14:creationId xmlns:p14="http://schemas.microsoft.com/office/powerpoint/2010/main" val="3804771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Moreover, when </a:t>
            </a:r>
            <a:r>
              <a:rPr lang="en-US" altLang="zh-TW" dirty="0" err="1"/>
              <a:t>knockdowning</a:t>
            </a:r>
            <a:r>
              <a:rPr lang="en-US" altLang="zh-TW" dirty="0"/>
              <a:t> down QKI, the expression of circPDIA4 then decreased.</a:t>
            </a:r>
          </a:p>
          <a:p>
            <a:r>
              <a:rPr lang="en-US" altLang="zh-TW" dirty="0"/>
              <a:t>However, when overexpressing QKI, the expression of circPDIA4 then increased.</a:t>
            </a:r>
          </a:p>
          <a:p>
            <a:r>
              <a:rPr lang="en-US" altLang="zh-TW" dirty="0"/>
              <a:t>These data indicated that the RNA binding protein QKI induced the formation of circPDIA4 in gastric cancer cells. </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20</a:t>
            </a:fld>
            <a:endParaRPr lang="zh-TW" altLang="en-US"/>
          </a:p>
        </p:txBody>
      </p:sp>
    </p:spTree>
    <p:extLst>
      <p:ext uri="{BB962C8B-B14F-4D97-AF65-F5344CB8AC3E}">
        <p14:creationId xmlns:p14="http://schemas.microsoft.com/office/powerpoint/2010/main" val="1723685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addition, according to the result from the patient specimen and databases, the authors found that the expression of QKI significantly increased in </a:t>
            </a:r>
            <a:r>
              <a:rPr lang="en-US" altLang="zh-TW" sz="1800" b="0" i="0" u="none" strike="noStrike" baseline="0" dirty="0">
                <a:latin typeface="TimesNewRomanPSMT"/>
              </a:rPr>
              <a:t>gastric cancer tissues compared to normal tissues.</a:t>
            </a:r>
          </a:p>
          <a:p>
            <a:pPr algn="l"/>
            <a:r>
              <a:rPr lang="en-US" altLang="zh-TW" sz="1800" b="0" i="0" u="none" strike="noStrike" baseline="0" dirty="0">
                <a:latin typeface="TimesNewRomanPSMT"/>
              </a:rPr>
              <a:t>And QKI protein expression in gastric cancer tissues was also proved to be upregulated by western blot.</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21</a:t>
            </a:fld>
            <a:endParaRPr lang="zh-TW" altLang="en-US"/>
          </a:p>
        </p:txBody>
      </p:sp>
    </p:spTree>
    <p:extLst>
      <p:ext uri="{BB962C8B-B14F-4D97-AF65-F5344CB8AC3E}">
        <p14:creationId xmlns:p14="http://schemas.microsoft.com/office/powerpoint/2010/main" val="3007957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TimesNewRomanPSMT"/>
              </a:rPr>
              <a:t>Further, the authors also found that the high </a:t>
            </a:r>
            <a:r>
              <a:rPr lang="en-US" altLang="zh-TW" sz="1800" b="0" i="1" u="none" strike="noStrike" baseline="0" dirty="0">
                <a:latin typeface="TimesNewRomanPS-ItalicMT"/>
              </a:rPr>
              <a:t>QKI  </a:t>
            </a:r>
            <a:r>
              <a:rPr lang="en-US" altLang="zh-TW" sz="1800" b="0" i="0" u="none" strike="noStrike" baseline="0" dirty="0">
                <a:latin typeface="TimesNewRomanPSMT"/>
              </a:rPr>
              <a:t>levels were significantly associated with shortened overall survival time in gastric cancer patients.</a:t>
            </a:r>
          </a:p>
          <a:p>
            <a:pPr algn="l"/>
            <a:r>
              <a:rPr lang="en-US" altLang="zh-TW" sz="1800" b="0" i="0" u="none" strike="noStrike" baseline="0" dirty="0">
                <a:latin typeface="TimesNewRomanPSMT"/>
              </a:rPr>
              <a:t>The positive expression correlations between </a:t>
            </a:r>
            <a:r>
              <a:rPr lang="en-US" altLang="zh-TW" sz="1800" b="0" i="1" u="none" strike="noStrike" baseline="0" dirty="0">
                <a:latin typeface="TimesNewRomanPS-ItalicMT"/>
              </a:rPr>
              <a:t>QKI </a:t>
            </a:r>
            <a:r>
              <a:rPr lang="en-US" altLang="zh-TW" sz="1800" b="0" i="0" u="none" strike="noStrike" baseline="0" dirty="0">
                <a:latin typeface="TimesNewRomanPSMT"/>
              </a:rPr>
              <a:t>and circPDIA4 were observed in gastric cancer and normal tissues from different patient cohorts, which support the regulatory relationship between QKI and circPDIA4.</a:t>
            </a:r>
          </a:p>
          <a:p>
            <a:pPr algn="l"/>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22</a:t>
            </a:fld>
            <a:endParaRPr lang="zh-TW" altLang="en-US"/>
          </a:p>
        </p:txBody>
      </p:sp>
    </p:spTree>
    <p:extLst>
      <p:ext uri="{BB962C8B-B14F-4D97-AF65-F5344CB8AC3E}">
        <p14:creationId xmlns:p14="http://schemas.microsoft.com/office/powerpoint/2010/main" val="4223725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TimesNewRomanPSMT"/>
              </a:rPr>
              <a:t>In summary, these data elucidated that QKI bound on intron 2 and intron 4 of PDIA4 pre-mRNA, regulating the biogenesis of circPDIA4.</a:t>
            </a:r>
          </a:p>
          <a:p>
            <a:pPr algn="l"/>
            <a:r>
              <a:rPr lang="en-US" altLang="zh-TW" sz="1800" b="0" i="0" u="none" strike="noStrike" baseline="0" dirty="0">
                <a:latin typeface="TimesNewRomanPSMT"/>
              </a:rPr>
              <a:t>And the increased expression of QKI in gastric cancer cells induced the production of circPDIA4 and further promoted the progression of gastric cancer.</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23</a:t>
            </a:fld>
            <a:endParaRPr lang="zh-TW" altLang="en-US"/>
          </a:p>
        </p:txBody>
      </p:sp>
    </p:spTree>
    <p:extLst>
      <p:ext uri="{BB962C8B-B14F-4D97-AF65-F5344CB8AC3E}">
        <p14:creationId xmlns:p14="http://schemas.microsoft.com/office/powerpoint/2010/main" val="219944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last, the authors wanted to explore how did circPDIA4 work in gastric cancer.</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24</a:t>
            </a:fld>
            <a:endParaRPr lang="zh-TW" altLang="en-US"/>
          </a:p>
        </p:txBody>
      </p:sp>
    </p:spTree>
    <p:extLst>
      <p:ext uri="{BB962C8B-B14F-4D97-AF65-F5344CB8AC3E}">
        <p14:creationId xmlns:p14="http://schemas.microsoft.com/office/powerpoint/2010/main" val="3227028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According to the result of </a:t>
            </a:r>
            <a:r>
              <a:rPr lang="en-US" altLang="zh-TW" sz="1800" b="0" i="0" u="none" strike="noStrike" baseline="0" dirty="0">
                <a:latin typeface="Times New Roman" panose="02020603050405020304" pitchFamily="18" charset="0"/>
              </a:rPr>
              <a:t>subcellular fractionation, we could see that circPDIA4 located both in cytoplasm and nucleus.</a:t>
            </a:r>
          </a:p>
          <a:p>
            <a:pPr algn="l"/>
            <a:r>
              <a:rPr lang="en-US" altLang="zh-TW" sz="1800" b="0" i="0" u="none" strike="noStrike" baseline="0" dirty="0">
                <a:latin typeface="TimesNewRomanPSMT"/>
              </a:rPr>
              <a:t>So, the authors hypothesized that circPDIA4 might bind certain protein to promote gastric cancer development.</a:t>
            </a:r>
          </a:p>
          <a:p>
            <a:pPr algn="l"/>
            <a:r>
              <a:rPr lang="en-US" altLang="zh-TW" sz="1800" b="0" i="0" u="none" strike="noStrike" baseline="0" dirty="0">
                <a:latin typeface="TimesNewRomanPSMT"/>
              </a:rPr>
              <a:t>Then, they did the RNA pulldown assay that used the probe binding to circPDIA4 to pulldown the proteins that could bind with circPDIA4.</a:t>
            </a:r>
          </a:p>
          <a:p>
            <a:pPr algn="l"/>
            <a:r>
              <a:rPr lang="en-US" altLang="zh-TW" sz="1800" b="0" i="0" u="none" strike="noStrike" baseline="0" dirty="0">
                <a:latin typeface="TimesNewRomanPSMT"/>
              </a:rPr>
              <a:t>And the proteins were confirmed by Mass spectrometry.</a:t>
            </a:r>
            <a:endParaRPr lang="en-US" altLang="zh-TW" sz="1800" b="0" i="0" u="none" strike="noStrike" baseline="0" dirty="0">
              <a:latin typeface="Times New Roman" panose="02020603050405020304" pitchFamily="18" charset="0"/>
            </a:endParaRPr>
          </a:p>
          <a:p>
            <a:pPr algn="l"/>
            <a:r>
              <a:rPr lang="en-US" altLang="zh-TW" sz="1800" b="0" i="0" u="none" strike="noStrike" baseline="0" dirty="0">
                <a:latin typeface="TimesNewRomanPSMT"/>
              </a:rPr>
              <a:t>After validating these candidate proteins in both cell lines through independent RNA pulldown assays, the authors successfully confirmed DHX9 and ERK1/2 bound with circPDIA4.</a:t>
            </a:r>
          </a:p>
          <a:p>
            <a:pPr algn="l"/>
            <a:r>
              <a:rPr lang="en-US" altLang="zh-TW" sz="1800" b="0" i="0" u="none" strike="noStrike" baseline="0" dirty="0">
                <a:latin typeface="TimesNewRomanPSMT"/>
              </a:rPr>
              <a:t>In turn, they also did the RIP assay that used ERK1/2 and DHX9 antibody to catch the RNA and ran the qPCR to check the enrichment of circPDIA4 on these two proteins.</a:t>
            </a:r>
          </a:p>
          <a:p>
            <a:pPr algn="l"/>
            <a:r>
              <a:rPr lang="en-US" altLang="zh-TW" sz="1800" b="0" i="0" u="none" strike="noStrike" baseline="0" dirty="0">
                <a:latin typeface="TimesNewRomanPSMT"/>
              </a:rPr>
              <a:t>The result again validated that circPDIA4 bound with DHX9 and ERK1/2 protein.</a:t>
            </a:r>
            <a:endParaRPr lang="zh-TW" altLang="en-US" b="0" i="0"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25</a:t>
            </a:fld>
            <a:endParaRPr lang="zh-TW" altLang="en-US"/>
          </a:p>
        </p:txBody>
      </p:sp>
    </p:spTree>
    <p:extLst>
      <p:ext uri="{BB962C8B-B14F-4D97-AF65-F5344CB8AC3E}">
        <p14:creationId xmlns:p14="http://schemas.microsoft.com/office/powerpoint/2010/main" val="909206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First, lets look the interaction between circPDIA4 and ERK1/2.</a:t>
            </a:r>
          </a:p>
          <a:p>
            <a:pPr algn="l"/>
            <a:r>
              <a:rPr lang="en-US" altLang="zh-TW" sz="1800" b="0" i="0" u="none" strike="noStrike" baseline="0" dirty="0">
                <a:latin typeface="TimesNewRomanPSMT"/>
              </a:rPr>
              <a:t>To reveal the mechanisms underlying circPDIA4-mediated downstream signaling in gastric cancer, the authors profiled genome-wide gene expression by using </a:t>
            </a:r>
            <a:r>
              <a:rPr lang="en-US" altLang="zh-TW" sz="1800" b="0" i="0" u="none" strike="noStrike" baseline="0" dirty="0" err="1">
                <a:latin typeface="TimesNewRomanPSMT"/>
              </a:rPr>
              <a:t>RNAseq</a:t>
            </a:r>
            <a:r>
              <a:rPr lang="en-US" altLang="zh-TW" sz="1800" b="0" i="0" u="none" strike="noStrike" baseline="0" dirty="0">
                <a:latin typeface="TimesNewRomanPSMT"/>
              </a:rPr>
              <a:t>.</a:t>
            </a:r>
          </a:p>
          <a:p>
            <a:pPr algn="l"/>
            <a:r>
              <a:rPr lang="en-US" altLang="zh-TW" sz="1800" b="0" i="0" u="none" strike="noStrike" baseline="0" dirty="0">
                <a:latin typeface="TimesNewRomanPSMT"/>
              </a:rPr>
              <a:t>And the KEGG pathway analyses of these differential expressed genes demonstrated that the MAPK signaling is the top changed signaling pathways.</a:t>
            </a:r>
          </a:p>
          <a:p>
            <a:pPr algn="l"/>
            <a:r>
              <a:rPr lang="en-US" altLang="zh-TW" sz="1800" b="0" i="0" u="none" strike="noStrike" baseline="0" dirty="0">
                <a:latin typeface="TimesNewRomanPSMT"/>
              </a:rPr>
              <a:t>Interestingly, ERK1/2 was the member of MAPK signaling pathway, and this pathway had already been revealed to involved in cancer progression.</a:t>
            </a:r>
          </a:p>
          <a:p>
            <a:pPr algn="l"/>
            <a:r>
              <a:rPr lang="en-US" altLang="zh-TW" sz="1800" b="0" i="0" u="none" strike="noStrike" baseline="0" dirty="0">
                <a:latin typeface="TimesNewRomanPSMT"/>
              </a:rPr>
              <a:t>The authors found that although circPDIA4 did not impact total ERK1/2 protein levels in cells, however, knockdown of </a:t>
            </a:r>
            <a:r>
              <a:rPr lang="en-US" altLang="zh-TW" sz="1800" b="0" i="1" u="none" strike="noStrike" baseline="0" dirty="0">
                <a:latin typeface="TimesNewRomanPS-ItalicMT"/>
              </a:rPr>
              <a:t>circPDIA4 </a:t>
            </a:r>
            <a:r>
              <a:rPr lang="en-US" altLang="zh-TW" sz="1800" b="0" i="0" u="none" strike="noStrike" baseline="0" dirty="0">
                <a:latin typeface="TimesNewRomanPSMT"/>
              </a:rPr>
              <a:t>resulted in decreased pERK1/2 level.</a:t>
            </a:r>
          </a:p>
          <a:p>
            <a:pPr algn="l"/>
            <a:r>
              <a:rPr lang="en-US" altLang="zh-TW" sz="1800" b="0" i="0" u="none" strike="noStrike" baseline="0" dirty="0">
                <a:latin typeface="TimesNewRomanPSMT"/>
              </a:rPr>
              <a:t>On the contrary, overexpressed </a:t>
            </a:r>
            <a:r>
              <a:rPr lang="en-US" altLang="zh-TW" sz="1800" b="0" i="1" u="none" strike="noStrike" baseline="0" dirty="0">
                <a:latin typeface="TimesNewRomanPS-ItalicMT"/>
              </a:rPr>
              <a:t>circPDIA4  </a:t>
            </a:r>
            <a:r>
              <a:rPr lang="en-US" altLang="zh-TW" sz="1800" b="0" i="0" u="none" strike="noStrike" baseline="0" dirty="0">
                <a:latin typeface="TimesNewRomanPSMT"/>
              </a:rPr>
              <a:t>upregulated the pERK1/2 levels.</a:t>
            </a:r>
          </a:p>
          <a:p>
            <a:pPr algn="l"/>
            <a:r>
              <a:rPr lang="en-US" altLang="zh-TW" sz="1800" b="0" i="0" u="none" strike="noStrike" baseline="0" dirty="0">
                <a:latin typeface="TimesNewRomanPSMT"/>
              </a:rPr>
              <a:t>These data showed that circPDIA4 might regulate the phosphorylation of ERK1/2.</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26</a:t>
            </a:fld>
            <a:endParaRPr lang="zh-TW" altLang="en-US"/>
          </a:p>
        </p:txBody>
      </p:sp>
    </p:spTree>
    <p:extLst>
      <p:ext uri="{BB962C8B-B14F-4D97-AF65-F5344CB8AC3E}">
        <p14:creationId xmlns:p14="http://schemas.microsoft.com/office/powerpoint/2010/main" val="3047105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200" b="0" i="0" u="none" strike="noStrike" baseline="0" dirty="0" smtClean="0">
                <a:latin typeface="TimesNewRomanPSMT"/>
              </a:rPr>
              <a:t>Since previous study had demonstrated that DUSP6 dephosphorylates pERK1/2, and preventing the activation of MAPK signaling.</a:t>
            </a:r>
          </a:p>
          <a:p>
            <a:pPr algn="l"/>
            <a:r>
              <a:rPr lang="en-US" altLang="zh-TW" sz="1200" b="0" i="0" u="none" strike="noStrike" baseline="0" dirty="0" smtClean="0">
                <a:latin typeface="TimesNewRomanPSMT"/>
              </a:rPr>
              <a:t>The authors firstly investigated whether DUSP6 is also a partner protein of pERK1/2 in gastric cancer cells. </a:t>
            </a:r>
          </a:p>
          <a:p>
            <a:pPr algn="l"/>
            <a:r>
              <a:rPr lang="en-US" altLang="zh-TW" sz="1200" b="0" i="0" u="none" strike="noStrike" baseline="0" dirty="0" smtClean="0">
                <a:latin typeface="TimesNewRomanPSMT"/>
              </a:rPr>
              <a:t>Co-IP assays showed that DUSP6 could precipitate with pERK1/2 and, in contrast, pERK1/2 also could precipitate with DUSP6 in cells.</a:t>
            </a:r>
          </a:p>
          <a:p>
            <a:pPr algn="l"/>
            <a:r>
              <a:rPr lang="en-US" altLang="zh-TW" sz="1200" b="0" i="0" u="none" strike="noStrike" baseline="0" dirty="0" smtClean="0">
                <a:latin typeface="TimesNewRomanPSMT"/>
              </a:rPr>
              <a:t>In addition, Immunofluorescence assays also demonstrated that pERK1/2 and DUSP6 co-localized with each other in gastric cancer cells.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Therefore, the authors wanted to look whether circPDIA4 regulate</a:t>
            </a:r>
            <a:r>
              <a:rPr lang="en-US" altLang="zh-TW" baseline="0" dirty="0" smtClean="0"/>
              <a:t> the phosphorylation of ERK1/2 via interrupting the interaction between DUSP6 and pERK1/2.</a:t>
            </a:r>
            <a:endParaRPr lang="en-US" altLang="zh-TW" dirty="0" smtClean="0"/>
          </a:p>
          <a:p>
            <a:pPr algn="l"/>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F381BC77-0530-45DC-B866-99E74D060513}" type="slidenum">
              <a:rPr lang="zh-TW" altLang="en-US" smtClean="0"/>
              <a:t>27</a:t>
            </a:fld>
            <a:endParaRPr lang="zh-TW" altLang="en-US"/>
          </a:p>
        </p:txBody>
      </p:sp>
    </p:spTree>
    <p:extLst>
      <p:ext uri="{BB962C8B-B14F-4D97-AF65-F5344CB8AC3E}">
        <p14:creationId xmlns:p14="http://schemas.microsoft.com/office/powerpoint/2010/main" val="2052856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dirty="0" smtClean="0"/>
              <a:t>According to the results, </a:t>
            </a:r>
            <a:r>
              <a:rPr lang="en-US" altLang="zh-TW" dirty="0"/>
              <a:t>the authors found that </a:t>
            </a:r>
            <a:r>
              <a:rPr lang="en-US" altLang="zh-TW" sz="1800" b="0" i="0" u="none" strike="noStrike" baseline="0" dirty="0">
                <a:latin typeface="TimesNewRomanPSMT"/>
              </a:rPr>
              <a:t>overexpression of </a:t>
            </a:r>
            <a:r>
              <a:rPr lang="en-US" altLang="zh-TW" sz="1800" b="0" i="1" u="none" strike="noStrike" baseline="0" dirty="0">
                <a:latin typeface="TimesNewRomanPS-ItalicMT"/>
              </a:rPr>
              <a:t>circPDIA4  </a:t>
            </a:r>
            <a:r>
              <a:rPr lang="en-US" altLang="zh-TW" sz="1800" b="0" i="0" u="none" strike="noStrike" baseline="0" dirty="0">
                <a:latin typeface="TimesNewRomanPSMT"/>
              </a:rPr>
              <a:t>evidently attenuated the interactions between DUSP6 and ERK1/2.</a:t>
            </a:r>
          </a:p>
          <a:p>
            <a:pPr algn="l"/>
            <a:r>
              <a:rPr lang="en-US" altLang="zh-TW" sz="1800" b="0" i="0" u="none" strike="noStrike" baseline="0" dirty="0">
                <a:latin typeface="TimesNewRomanPSMT"/>
              </a:rPr>
              <a:t>And On the contrary, knockdown of </a:t>
            </a:r>
            <a:r>
              <a:rPr lang="en-US" altLang="zh-TW" sz="1800" b="0" i="1" u="none" strike="noStrike" baseline="0" dirty="0">
                <a:latin typeface="TimesNewRomanPS-ItalicMT"/>
              </a:rPr>
              <a:t>circPDIA4  </a:t>
            </a:r>
            <a:r>
              <a:rPr lang="en-US" altLang="zh-TW" sz="1800" b="0" i="0" u="none" strike="noStrike" baseline="0" dirty="0">
                <a:latin typeface="TimesNewRomanPSMT"/>
              </a:rPr>
              <a:t>markedly strengthened the interactions between DUSP6 and ERK1/2, indicating circPDIA4 could compete with DUSP6 to bind with pERK1/2.</a:t>
            </a:r>
          </a:p>
          <a:p>
            <a:pPr algn="l"/>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28</a:t>
            </a:fld>
            <a:endParaRPr lang="zh-TW" altLang="en-US"/>
          </a:p>
        </p:txBody>
      </p:sp>
    </p:spTree>
    <p:extLst>
      <p:ext uri="{BB962C8B-B14F-4D97-AF65-F5344CB8AC3E}">
        <p14:creationId xmlns:p14="http://schemas.microsoft.com/office/powerpoint/2010/main" val="3524987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200" b="0" i="0" u="none" strike="noStrike" baseline="0" dirty="0" smtClean="0">
                <a:latin typeface="TimesNewRomanPSMT"/>
              </a:rPr>
              <a:t>Moreover, previous study had found that hyper activation of the ERK1/2 phosphorylation was associated with chemotherapy resistance.</a:t>
            </a:r>
          </a:p>
          <a:p>
            <a:pPr algn="l"/>
            <a:r>
              <a:rPr lang="en-US" altLang="zh-TW" sz="1200" b="0" i="0" u="none" strike="noStrike" baseline="0" dirty="0" smtClean="0">
                <a:latin typeface="TimesNewRomanPSMT"/>
              </a:rPr>
              <a:t>Therefore, the authors treat the cells with ERK1/2 inhibitor while knockdown circPDIA4.</a:t>
            </a:r>
          </a:p>
          <a:p>
            <a:pPr algn="l"/>
            <a:r>
              <a:rPr lang="en-US" altLang="zh-TW" sz="1200" b="0" i="0" u="none" strike="noStrike" baseline="0" dirty="0" smtClean="0">
                <a:latin typeface="TimesNewRomanPSMT"/>
              </a:rPr>
              <a:t>The MTT assay showed that knockdown of </a:t>
            </a:r>
            <a:r>
              <a:rPr lang="en-US" altLang="zh-TW" sz="1200" b="0" i="1" u="none" strike="noStrike" baseline="0" dirty="0" smtClean="0">
                <a:latin typeface="TimesNewRomanPS-ItalicMT"/>
              </a:rPr>
              <a:t>circPDIA4  </a:t>
            </a:r>
            <a:r>
              <a:rPr lang="en-US" altLang="zh-TW" sz="1200" b="0" i="0" u="none" strike="noStrike" baseline="0" dirty="0" smtClean="0">
                <a:latin typeface="TimesNewRomanPSMT"/>
              </a:rPr>
              <a:t>expression strikingly reinforced the sensitivity of ERK1/2 inhibitor, MK-8353.</a:t>
            </a:r>
          </a:p>
          <a:p>
            <a:endParaRPr lang="zh-TW" altLang="en-US" dirty="0"/>
          </a:p>
        </p:txBody>
      </p:sp>
      <p:sp>
        <p:nvSpPr>
          <p:cNvPr id="4" name="投影片編號版面配置區 3"/>
          <p:cNvSpPr>
            <a:spLocks noGrp="1"/>
          </p:cNvSpPr>
          <p:nvPr>
            <p:ph type="sldNum" sz="quarter" idx="10"/>
          </p:nvPr>
        </p:nvSpPr>
        <p:spPr/>
        <p:txBody>
          <a:bodyPr/>
          <a:lstStyle/>
          <a:p>
            <a:fld id="{F381BC77-0530-45DC-B866-99E74D060513}" type="slidenum">
              <a:rPr lang="zh-TW" altLang="en-US" smtClean="0"/>
              <a:t>29</a:t>
            </a:fld>
            <a:endParaRPr lang="zh-TW" altLang="en-US"/>
          </a:p>
        </p:txBody>
      </p:sp>
    </p:spTree>
    <p:extLst>
      <p:ext uri="{BB962C8B-B14F-4D97-AF65-F5344CB8AC3E}">
        <p14:creationId xmlns:p14="http://schemas.microsoft.com/office/powerpoint/2010/main" val="1681344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The vast majority of gastric cancers are diagnosed when patients already have late-stage disease.</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baseline="0" dirty="0">
                <a:solidFill>
                  <a:srgbClr val="131413"/>
                </a:solidFill>
                <a:latin typeface="LnltlpSbqpjlAdvTT86d47313"/>
              </a:rPr>
              <a:t>However, the prognosis </a:t>
            </a:r>
            <a:r>
              <a:rPr lang="en-US" altLang="zh-TW" sz="1200" dirty="0">
                <a:latin typeface="Arial" panose="020B0604020202020204" pitchFamily="34" charset="0"/>
                <a:ea typeface="標楷體" panose="03000509000000000000" pitchFamily="65" charset="-120"/>
                <a:cs typeface="Arial" panose="020B0604020202020204" pitchFamily="34" charset="0"/>
              </a:rPr>
              <a:t>in late stage of  gastric cancer </a:t>
            </a:r>
            <a:r>
              <a:rPr lang="en-US" altLang="zh-TW" sz="1200" b="0" i="0" u="none" strike="noStrike" baseline="0" dirty="0">
                <a:solidFill>
                  <a:srgbClr val="131413"/>
                </a:solidFill>
                <a:latin typeface="LnltlpSbqpjlAdvTT86d47313"/>
              </a:rPr>
              <a:t>still remains unsatisfactory.</a:t>
            </a:r>
          </a:p>
          <a:p>
            <a:pPr algn="l"/>
            <a:r>
              <a:rPr lang="en-US" altLang="zh-TW" sz="1800" b="0" i="0" u="none" strike="noStrike" baseline="0" dirty="0">
                <a:latin typeface="TimesNewRomanPSMT"/>
              </a:rPr>
              <a:t>So, its critical to identify novel curative approaches to improve prognosis and clinical outcomes of gastric cancer patients.</a:t>
            </a:r>
            <a:endParaRPr lang="en-US" altLang="zh-TW"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3</a:t>
            </a:fld>
            <a:endParaRPr lang="zh-TW" altLang="en-US"/>
          </a:p>
        </p:txBody>
      </p:sp>
    </p:spTree>
    <p:extLst>
      <p:ext uri="{BB962C8B-B14F-4D97-AF65-F5344CB8AC3E}">
        <p14:creationId xmlns:p14="http://schemas.microsoft.com/office/powerpoint/2010/main" val="4148432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dirty="0"/>
              <a:t>In summary, </a:t>
            </a:r>
            <a:r>
              <a:rPr lang="en-US" altLang="zh-TW" sz="1800" b="0" i="0" u="none" strike="noStrike" baseline="0" dirty="0">
                <a:latin typeface="TimesNewRomanPSMT"/>
              </a:rPr>
              <a:t>These results demonstrate that elevated circPDIA4 expression in gastric cancer could weaken interactions between DUSP6 and pERK1/2, therefore enhance ERK1/2 phosphorylation, and, thus, reduce ERK1/2 inhibitor sensitivities.</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30</a:t>
            </a:fld>
            <a:endParaRPr lang="zh-TW" altLang="en-US"/>
          </a:p>
        </p:txBody>
      </p:sp>
    </p:spTree>
    <p:extLst>
      <p:ext uri="{BB962C8B-B14F-4D97-AF65-F5344CB8AC3E}">
        <p14:creationId xmlns:p14="http://schemas.microsoft.com/office/powerpoint/2010/main" val="3570830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Next, lets look the interaction between circPDIA4 and DHX9.</a:t>
            </a:r>
          </a:p>
          <a:p>
            <a:pPr algn="l"/>
            <a:r>
              <a:rPr lang="en-US" altLang="zh-TW" sz="1800" b="0" i="0" u="none" strike="noStrike" baseline="0" dirty="0">
                <a:latin typeface="TimesNewRomanPSMT"/>
              </a:rPr>
              <a:t>We could see that the expression levels of DHX9 protein were not disturbed when </a:t>
            </a:r>
            <a:r>
              <a:rPr lang="en-US" altLang="zh-TW" sz="1800" b="0" i="1" u="none" strike="noStrike" baseline="0" dirty="0">
                <a:latin typeface="TimesNewRomanPS-ItalicMT"/>
              </a:rPr>
              <a:t>circPDIA4  </a:t>
            </a:r>
            <a:r>
              <a:rPr lang="en-US" altLang="zh-TW" sz="1800" b="0" i="0" u="none" strike="noStrike" baseline="0" dirty="0">
                <a:latin typeface="TimesNewRomanPSMT"/>
              </a:rPr>
              <a:t>was overexpressed or knockdown. </a:t>
            </a:r>
          </a:p>
          <a:p>
            <a:pPr algn="l"/>
            <a:r>
              <a:rPr lang="en-US" altLang="zh-TW" sz="1800" b="0" i="0" u="none" strike="noStrike" baseline="0" dirty="0">
                <a:latin typeface="TimesNewRomanPSMT"/>
              </a:rPr>
              <a:t>Additionally, circPDIA4 did not impact the nucleoplasm distribution ratio of DHX9.</a:t>
            </a:r>
          </a:p>
          <a:p>
            <a:pPr algn="l"/>
            <a:r>
              <a:rPr lang="en-US" altLang="zh-TW" sz="1800" b="0" i="0" u="none" strike="noStrike" baseline="0" dirty="0">
                <a:latin typeface="TimesNewRomanPSMT"/>
              </a:rPr>
              <a:t>Since It has been reported that </a:t>
            </a:r>
            <a:r>
              <a:rPr lang="en-US" altLang="zh-TW" sz="1800" b="0" i="1" u="none" strike="noStrike" baseline="0" dirty="0">
                <a:latin typeface="TimesNewRomanPS-ItalicMT"/>
              </a:rPr>
              <a:t>Alu</a:t>
            </a:r>
            <a:r>
              <a:rPr lang="en-US" altLang="zh-TW" sz="1800" b="0" i="0" u="none" strike="noStrike" baseline="0" dirty="0">
                <a:latin typeface="TimesNewRomanPSMT"/>
              </a:rPr>
              <a:t>-mediated </a:t>
            </a:r>
            <a:r>
              <a:rPr lang="en-US" altLang="zh-TW" sz="1800" b="0" i="0" u="none" strike="noStrike" baseline="0" dirty="0" err="1">
                <a:latin typeface="TimesNewRomanPSMT"/>
              </a:rPr>
              <a:t>circRNA</a:t>
            </a:r>
            <a:r>
              <a:rPr lang="en-US" altLang="zh-TW" sz="1800" b="0" i="0" u="none" strike="noStrike" baseline="0" dirty="0">
                <a:latin typeface="TimesNewRomanPSMT"/>
              </a:rPr>
              <a:t> biogenesis could be repressed by DHX9. </a:t>
            </a:r>
          </a:p>
          <a:p>
            <a:pPr algn="l"/>
            <a:r>
              <a:rPr lang="en-US" altLang="zh-TW" sz="1800" b="0" i="0" u="none" strike="noStrike" baseline="0" dirty="0">
                <a:latin typeface="TimesNewRomanPSMT"/>
              </a:rPr>
              <a:t>To assess whether production of certain </a:t>
            </a:r>
            <a:r>
              <a:rPr lang="en-US" altLang="zh-TW" sz="1800" b="0" i="0" u="none" strike="noStrike" baseline="0" dirty="0" err="1">
                <a:latin typeface="TimesNewRomanPSMT"/>
              </a:rPr>
              <a:t>circRNAs</a:t>
            </a:r>
            <a:r>
              <a:rPr lang="en-US" altLang="zh-TW" sz="1800" b="0" i="0" u="none" strike="noStrike" baseline="0" dirty="0">
                <a:latin typeface="TimesNewRomanPSMT"/>
              </a:rPr>
              <a:t> is regulated by circPDIA4, the authors profiled genome-wide </a:t>
            </a:r>
            <a:r>
              <a:rPr lang="en-US" altLang="zh-TW" sz="1800" b="0" i="0" u="none" strike="noStrike" baseline="0" dirty="0" err="1">
                <a:latin typeface="TimesNewRomanPSMT"/>
              </a:rPr>
              <a:t>circRNA</a:t>
            </a:r>
            <a:r>
              <a:rPr lang="en-US" altLang="zh-TW" sz="1800" b="0" i="0" u="none" strike="noStrike" baseline="0" dirty="0">
                <a:latin typeface="TimesNewRomanPSMT"/>
              </a:rPr>
              <a:t> expression through </a:t>
            </a:r>
            <a:r>
              <a:rPr lang="en-US" altLang="zh-TW" sz="1800" b="0" i="0" u="none" strike="noStrike" baseline="0" dirty="0" err="1">
                <a:latin typeface="TimesNewRomanPSMT"/>
              </a:rPr>
              <a:t>circRNAseq</a:t>
            </a:r>
            <a:r>
              <a:rPr lang="en-US" altLang="zh-TW" sz="1800" b="0" i="0" u="none" strike="noStrike" baseline="0" dirty="0">
                <a:latin typeface="TimesNewRomanPSMT"/>
              </a:rPr>
              <a:t>.</a:t>
            </a:r>
          </a:p>
          <a:p>
            <a:pPr algn="l"/>
            <a:r>
              <a:rPr lang="en-US" altLang="zh-TW" sz="1800" b="0" i="0" u="none" strike="noStrike" baseline="0" dirty="0">
                <a:latin typeface="TimesNewRomanPSMT"/>
              </a:rPr>
              <a:t>The result showed there were 785 </a:t>
            </a:r>
            <a:r>
              <a:rPr lang="en-US" altLang="zh-TW" sz="1800" b="0" i="0" u="none" strike="noStrike" baseline="0" dirty="0" err="1">
                <a:latin typeface="TimesNewRomanPSMT"/>
              </a:rPr>
              <a:t>circRNAs</a:t>
            </a:r>
            <a:r>
              <a:rPr lang="en-US" altLang="zh-TW" sz="1800" b="0" i="0" u="none" strike="noStrike" baseline="0" dirty="0">
                <a:latin typeface="TimesNewRomanPSMT"/>
              </a:rPr>
              <a:t> upregulated after overexpressing circPDIA4, suggesting that circPDIA4 might participate in regulating the functions of DHX9.</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31</a:t>
            </a:fld>
            <a:endParaRPr lang="zh-TW" altLang="en-US"/>
          </a:p>
        </p:txBody>
      </p:sp>
    </p:spTree>
    <p:extLst>
      <p:ext uri="{BB962C8B-B14F-4D97-AF65-F5344CB8AC3E}">
        <p14:creationId xmlns:p14="http://schemas.microsoft.com/office/powerpoint/2010/main" val="3683389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 the authors generated two HA-tagged DHX9 expression constructs without or with the two Double-stranded RNA binding motifs.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u="none" strike="noStrike" baseline="0" dirty="0">
                <a:latin typeface="TimesNewRomanPSMT"/>
              </a:rPr>
              <a:t>RIP assays demonstrated that wildtype DHX9 and construct B which had </a:t>
            </a:r>
            <a:r>
              <a:rPr lang="en-US" altLang="zh-TW" sz="1800" dirty="0"/>
              <a:t>Double-stranded RNA binding motifs </a:t>
            </a:r>
            <a:r>
              <a:rPr lang="en-US" altLang="zh-TW" sz="1800" b="0" i="0" u="none" strike="noStrike" baseline="0" dirty="0">
                <a:latin typeface="TimesNewRomanPSMT"/>
              </a:rPr>
              <a:t>could significantly enrich with antibody against HA, while construct A which had no </a:t>
            </a:r>
            <a:r>
              <a:rPr lang="en-US" altLang="zh-TW" sz="1800" dirty="0"/>
              <a:t>Double-stranded RNA binding motifs </a:t>
            </a:r>
            <a:r>
              <a:rPr lang="en-US" altLang="zh-TW" sz="1800" b="0" i="0" u="none" strike="noStrike" baseline="0" dirty="0">
                <a:latin typeface="TimesNewRomanPSMT"/>
              </a:rPr>
              <a:t>could not enrich endogenous circPDIA4.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u="none" strike="noStrike" baseline="0" dirty="0">
                <a:latin typeface="TimesNewRomanPSMT"/>
              </a:rPr>
              <a:t>This data suggested that circPDIA4 competitively combined with DHX9.</a:t>
            </a:r>
          </a:p>
          <a:p>
            <a:pPr algn="l"/>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32</a:t>
            </a:fld>
            <a:endParaRPr lang="zh-TW" altLang="en-US"/>
          </a:p>
        </p:txBody>
      </p:sp>
    </p:spTree>
    <p:extLst>
      <p:ext uri="{BB962C8B-B14F-4D97-AF65-F5344CB8AC3E}">
        <p14:creationId xmlns:p14="http://schemas.microsoft.com/office/powerpoint/2010/main" val="790049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TimesNewRomanPSMT"/>
              </a:rPr>
              <a:t>The authors then validated the increased abundance of five most significantly upregulated candidate </a:t>
            </a:r>
            <a:r>
              <a:rPr lang="en-US" altLang="zh-TW" sz="1800" b="0" i="0" u="none" strike="noStrike" baseline="0" dirty="0" err="1">
                <a:latin typeface="TimesNewRomanPSMT"/>
              </a:rPr>
              <a:t>circRNAs</a:t>
            </a:r>
            <a:r>
              <a:rPr lang="en-US" altLang="zh-TW" sz="1800" b="0" i="0" u="none" strike="noStrike" baseline="0" dirty="0">
                <a:latin typeface="TimesNewRomanPSMT"/>
              </a:rPr>
              <a:t> in gastric cancer cells with overexpression of circPDIA4, among them, circ_1610</a:t>
            </a:r>
            <a:r>
              <a:rPr lang="zh-TW" altLang="en-US" sz="1800" b="0" i="0" u="none" strike="noStrike" baseline="0" dirty="0">
                <a:latin typeface="TimesNewRomanPSMT"/>
              </a:rPr>
              <a:t> </a:t>
            </a:r>
            <a:r>
              <a:rPr lang="en-US" altLang="zh-TW" sz="1800" b="0" i="0" u="none" strike="noStrike" baseline="0" dirty="0">
                <a:latin typeface="TimesNewRomanPSMT"/>
              </a:rPr>
              <a:t>was chosen for further research.</a:t>
            </a:r>
          </a:p>
          <a:p>
            <a:pPr algn="l"/>
            <a:r>
              <a:rPr lang="en-US" altLang="zh-TW" dirty="0"/>
              <a:t>We could see that after knockdown DHX9, the expression of circ_1610 significantly</a:t>
            </a:r>
            <a:r>
              <a:rPr lang="zh-TW" altLang="en-US" dirty="0"/>
              <a:t> </a:t>
            </a:r>
            <a:r>
              <a:rPr lang="en-US" altLang="zh-TW" dirty="0"/>
              <a:t>increased, and so did after overexpression of circPDIA4.</a:t>
            </a:r>
          </a:p>
          <a:p>
            <a:pPr algn="l"/>
            <a:r>
              <a:rPr lang="en-US" altLang="zh-TW" dirty="0"/>
              <a:t>Therefore, we could confirm that </a:t>
            </a:r>
            <a:r>
              <a:rPr lang="en-US" altLang="zh-TW" sz="1800" b="0" i="0" u="none" strike="noStrike" baseline="0" dirty="0">
                <a:latin typeface="TimesNewRomanPSMT"/>
              </a:rPr>
              <a:t>circPDIA4-mediated upregulation of </a:t>
            </a:r>
            <a:r>
              <a:rPr lang="en-US" altLang="zh-TW" sz="1800" b="0" i="0" u="none" strike="noStrike" baseline="0" dirty="0" err="1">
                <a:latin typeface="TimesNewRomanPSMT"/>
              </a:rPr>
              <a:t>circRNAs</a:t>
            </a:r>
            <a:r>
              <a:rPr lang="en-US" altLang="zh-TW" sz="1800" b="0" i="0" u="none" strike="noStrike" baseline="0" dirty="0">
                <a:latin typeface="TimesNewRomanPSMT"/>
              </a:rPr>
              <a:t> depends on DHX9 protein.</a:t>
            </a:r>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33</a:t>
            </a:fld>
            <a:endParaRPr lang="zh-TW" altLang="en-US"/>
          </a:p>
        </p:txBody>
      </p:sp>
    </p:spTree>
    <p:extLst>
      <p:ext uri="{BB962C8B-B14F-4D97-AF65-F5344CB8AC3E}">
        <p14:creationId xmlns:p14="http://schemas.microsoft.com/office/powerpoint/2010/main" val="4007293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TimesNewRomanPSMT"/>
              </a:rPr>
              <a:t>In order to determine whether circPDIA4-regulated </a:t>
            </a:r>
            <a:r>
              <a:rPr lang="en-US" altLang="zh-TW" sz="1800" b="0" i="0" u="none" strike="noStrike" baseline="0" dirty="0" err="1">
                <a:latin typeface="TimesNewRomanPSMT"/>
              </a:rPr>
              <a:t>circRNAs</a:t>
            </a:r>
            <a:r>
              <a:rPr lang="en-US" altLang="zh-TW" sz="1800" b="0" i="0" u="none" strike="noStrike" baseline="0" dirty="0">
                <a:latin typeface="TimesNewRomanPSMT"/>
              </a:rPr>
              <a:t> have any effects on invasive activities of gastric cancer cells.</a:t>
            </a:r>
          </a:p>
          <a:p>
            <a:pPr algn="l"/>
            <a:r>
              <a:rPr lang="en-US" altLang="zh-TW" sz="1800" b="0" i="0" u="none" strike="noStrike" baseline="0" dirty="0">
                <a:latin typeface="TimesNewRomanPSMT"/>
              </a:rPr>
              <a:t>The authors then performed rescue assays using cells with stable</a:t>
            </a:r>
            <a:r>
              <a:rPr lang="zh-TW" altLang="en-US" sz="1800" b="0" i="0" u="none" strike="noStrike" baseline="0" dirty="0">
                <a:latin typeface="TimesNewRomanPSMT"/>
              </a:rPr>
              <a:t> </a:t>
            </a:r>
            <a:r>
              <a:rPr lang="en-US" altLang="zh-TW" sz="1800" b="0" i="1" u="none" strike="noStrike" baseline="0" dirty="0">
                <a:latin typeface="TimesNewRomanPS-ItalicMT"/>
              </a:rPr>
              <a:t>circPDIA4 </a:t>
            </a:r>
            <a:r>
              <a:rPr lang="zh-TW" altLang="en-US" sz="1800" b="0" i="1" u="none" strike="noStrike" baseline="0" dirty="0">
                <a:latin typeface="TimesNewRomanPS-ItalicMT"/>
              </a:rPr>
              <a:t> </a:t>
            </a:r>
            <a:r>
              <a:rPr lang="en-US" altLang="zh-TW" sz="1800" b="0" i="0" u="none" strike="noStrike" baseline="0" dirty="0">
                <a:latin typeface="TimesNewRomanPSMT"/>
              </a:rPr>
              <a:t>overexpression.</a:t>
            </a:r>
          </a:p>
          <a:p>
            <a:pPr algn="l"/>
            <a:r>
              <a:rPr lang="en-US" altLang="zh-TW" dirty="0"/>
              <a:t>We could observe a significant increase of invasive activity after circPDIA4 </a:t>
            </a:r>
            <a:r>
              <a:rPr lang="en-US" altLang="zh-TW" sz="1200" b="0" i="0" u="none" strike="noStrike" baseline="0" dirty="0">
                <a:latin typeface="TimesNewRomanPSMT"/>
              </a:rPr>
              <a:t>overexpression </a:t>
            </a:r>
            <a:r>
              <a:rPr lang="en-US" altLang="zh-TW" sz="1800" b="0" i="0" u="none" strike="noStrike" baseline="0" dirty="0">
                <a:latin typeface="TimesNewRomanPSMT"/>
              </a:rPr>
              <a:t>however, it could be rescued by knockdown of circ_0001610, indicating the oncogene nature of circ_0001610 in gastric cancer.</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34</a:t>
            </a:fld>
            <a:endParaRPr lang="zh-TW" altLang="en-US"/>
          </a:p>
        </p:txBody>
      </p:sp>
    </p:spTree>
    <p:extLst>
      <p:ext uri="{BB962C8B-B14F-4D97-AF65-F5344CB8AC3E}">
        <p14:creationId xmlns:p14="http://schemas.microsoft.com/office/powerpoint/2010/main" val="466123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baseline="0" dirty="0">
                <a:latin typeface="TimesNewRomanPSMT"/>
              </a:rPr>
              <a:t>These results elucidate that circPDIA4 could competitively bind the RNA binding motifs of DHX9 as a decoy, repress interactions between DHX9 and its target RNAs, and, thus, boost the biogenesis of DHX9-controlled oncogenic </a:t>
            </a:r>
            <a:r>
              <a:rPr lang="en-US" altLang="zh-TW" sz="1200" b="0" i="0" u="none" strike="noStrike" baseline="0" dirty="0" err="1">
                <a:latin typeface="TimesNewRomanPSMT"/>
              </a:rPr>
              <a:t>circRNAs</a:t>
            </a:r>
            <a:r>
              <a:rPr lang="en-US" altLang="zh-TW" sz="1200" b="0" i="0" u="none" strike="noStrike" baseline="0" dirty="0">
                <a:latin typeface="TimesNewRomanPSMT"/>
              </a:rPr>
              <a:t>, and further promote the progression of gastric cancer,</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35</a:t>
            </a:fld>
            <a:endParaRPr lang="zh-TW" altLang="en-US"/>
          </a:p>
        </p:txBody>
      </p:sp>
    </p:spTree>
    <p:extLst>
      <p:ext uri="{BB962C8B-B14F-4D97-AF65-F5344CB8AC3E}">
        <p14:creationId xmlns:p14="http://schemas.microsoft.com/office/powerpoint/2010/main" val="118458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800" b="1" kern="100" dirty="0">
                <a:effectLst/>
                <a:latin typeface="Calibri" panose="020F0502020204030204" pitchFamily="34" charset="0"/>
                <a:ea typeface="新細明體" panose="02020500000000000000" pitchFamily="18" charset="-120"/>
                <a:cs typeface="Times New Roman" panose="02020603050405020304" pitchFamily="18" charset="0"/>
              </a:rPr>
              <a:t>In conclusion, the authors found that QKI controlled biogenesis of circPDIA4 via back-splicing of exons 3 and 4 of </a:t>
            </a:r>
            <a:r>
              <a:rPr lang="en-US" altLang="zh-TW" sz="1800" b="1" i="1" kern="100" dirty="0">
                <a:effectLst/>
                <a:latin typeface="Calibri" panose="020F0502020204030204" pitchFamily="34" charset="0"/>
                <a:ea typeface="新細明體" panose="02020500000000000000" pitchFamily="18" charset="-120"/>
                <a:cs typeface="Times New Roman" panose="02020603050405020304" pitchFamily="18" charset="0"/>
              </a:rPr>
              <a:t>PDIA4  </a:t>
            </a:r>
            <a:r>
              <a:rPr lang="en-US" altLang="zh-TW" sz="1800" b="1" kern="100" dirty="0">
                <a:effectLst/>
                <a:latin typeface="Calibri" panose="020F0502020204030204" pitchFamily="34" charset="0"/>
                <a:ea typeface="新細明體" panose="02020500000000000000" pitchFamily="18" charset="-120"/>
                <a:cs typeface="Times New Roman" panose="02020603050405020304" pitchFamily="18" charset="0"/>
              </a:rPr>
              <a:t>RNA.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b="1" kern="100" dirty="0">
                <a:effectLst/>
                <a:latin typeface="Calibri" panose="020F0502020204030204" pitchFamily="34" charset="0"/>
                <a:ea typeface="新細明體" panose="02020500000000000000" pitchFamily="18" charset="-120"/>
                <a:cs typeface="Times New Roman" panose="02020603050405020304" pitchFamily="18" charset="0"/>
              </a:rPr>
              <a:t>And circPDIA4 acted as an oncogene to promote gastric cancer cell migration, invasion, and metastasis.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36</a:t>
            </a:fld>
            <a:endParaRPr lang="zh-TW" altLang="en-US"/>
          </a:p>
        </p:txBody>
      </p:sp>
    </p:spTree>
    <p:extLst>
      <p:ext uri="{BB962C8B-B14F-4D97-AF65-F5344CB8AC3E}">
        <p14:creationId xmlns:p14="http://schemas.microsoft.com/office/powerpoint/2010/main" val="3240130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kern="100" dirty="0">
                <a:effectLst/>
                <a:latin typeface="Calibri" panose="020F0502020204030204" pitchFamily="34" charset="0"/>
                <a:ea typeface="新細明體" panose="02020500000000000000" pitchFamily="18" charset="-120"/>
                <a:cs typeface="Times New Roman" panose="02020603050405020304" pitchFamily="18" charset="0"/>
              </a:rPr>
              <a:t>On one hand, circPDIA4 regulated the interactions between DUSP6 and ERK1/2, increased the phosphorylation of ERK1/2 and reduced the sensitivities of ERK inhibitor. </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37</a:t>
            </a:fld>
            <a:endParaRPr lang="zh-TW" altLang="en-US"/>
          </a:p>
        </p:txBody>
      </p:sp>
    </p:spTree>
    <p:extLst>
      <p:ext uri="{BB962C8B-B14F-4D97-AF65-F5344CB8AC3E}">
        <p14:creationId xmlns:p14="http://schemas.microsoft.com/office/powerpoint/2010/main" val="1040491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kern="100" dirty="0">
                <a:effectLst/>
                <a:latin typeface="Calibri" panose="020F0502020204030204" pitchFamily="34" charset="0"/>
                <a:ea typeface="新細明體" panose="02020500000000000000" pitchFamily="18" charset="-120"/>
                <a:cs typeface="Times New Roman" panose="02020603050405020304" pitchFamily="18" charset="0"/>
              </a:rPr>
              <a:t>On the other hand, circPDIA4 could interact with DHX9 in nucleus, repressed its functions, and induced elevated expression of multiple oncogenic </a:t>
            </a:r>
            <a:r>
              <a:rPr lang="en-US" altLang="zh-TW" sz="1200" b="1" kern="100" dirty="0" err="1">
                <a:effectLst/>
                <a:latin typeface="Calibri" panose="020F0502020204030204" pitchFamily="34" charset="0"/>
                <a:ea typeface="新細明體" panose="02020500000000000000" pitchFamily="18" charset="-120"/>
                <a:cs typeface="Times New Roman" panose="02020603050405020304" pitchFamily="18" charset="0"/>
              </a:rPr>
              <a:t>circRNAs</a:t>
            </a:r>
            <a:r>
              <a:rPr lang="en-US" altLang="zh-TW" sz="1200" b="1" kern="100" dirty="0">
                <a:effectLst/>
                <a:latin typeface="Calibri" panose="020F0502020204030204" pitchFamily="34" charset="0"/>
                <a:ea typeface="新細明體" panose="02020500000000000000" pitchFamily="18" charset="-120"/>
                <a:cs typeface="Times New Roman" panose="02020603050405020304" pitchFamily="18" charset="0"/>
              </a:rPr>
              <a:t>, which, thereby, promoted gastric cancer progression.</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38</a:t>
            </a:fld>
            <a:endParaRPr lang="zh-TW" altLang="en-US"/>
          </a:p>
        </p:txBody>
      </p:sp>
    </p:spTree>
    <p:extLst>
      <p:ext uri="{BB962C8B-B14F-4D97-AF65-F5344CB8AC3E}">
        <p14:creationId xmlns:p14="http://schemas.microsoft.com/office/powerpoint/2010/main" val="188498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protein sponge or called protein decoy</a:t>
            </a:r>
          </a:p>
          <a:p>
            <a:r>
              <a:rPr lang="en-US" altLang="zh-TW" dirty="0"/>
              <a:t>For example, circPABPN1 could competes with PABPN1 mRNA for binding to HuR, contributing to suppresses PABPN1 translation. </a:t>
            </a:r>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42</a:t>
            </a:fld>
            <a:endParaRPr lang="zh-TW" altLang="en-US"/>
          </a:p>
        </p:txBody>
      </p:sp>
    </p:spTree>
    <p:extLst>
      <p:ext uri="{BB962C8B-B14F-4D97-AF65-F5344CB8AC3E}">
        <p14:creationId xmlns:p14="http://schemas.microsoft.com/office/powerpoint/2010/main" val="585380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solidFill>
                  <a:srgbClr val="2E2E2E"/>
                </a:solidFill>
                <a:effectLst/>
                <a:latin typeface="Lato" panose="020F0502020204030203" pitchFamily="34" charset="0"/>
                <a:ea typeface="新細明體" panose="02020500000000000000" pitchFamily="18" charset="-120"/>
                <a:cs typeface="Times New Roman" panose="02020603050405020304" pitchFamily="18" charset="0"/>
              </a:rPr>
              <a:t>As we know, the human genome contains over 3 billion base pairs of DNA, of which 70% is transcribable into RNA. </a:t>
            </a:r>
          </a:p>
          <a:p>
            <a:r>
              <a:rPr lang="en-US" altLang="zh-TW" sz="1200" dirty="0">
                <a:solidFill>
                  <a:srgbClr val="2E2E2E"/>
                </a:solidFill>
                <a:effectLst/>
                <a:latin typeface="Lato" panose="020F0502020204030203" pitchFamily="34" charset="0"/>
                <a:ea typeface="新細明體" panose="02020500000000000000" pitchFamily="18" charset="-120"/>
                <a:cs typeface="Times New Roman" panose="02020603050405020304" pitchFamily="18" charset="0"/>
              </a:rPr>
              <a:t>However, only less than 2% of these RNAs can be used as a template to translate into proteins.</a:t>
            </a:r>
          </a:p>
          <a:p>
            <a:r>
              <a:rPr lang="en-US" altLang="zh-TW" sz="1200" dirty="0">
                <a:solidFill>
                  <a:srgbClr val="2E2E2E"/>
                </a:solidFill>
                <a:effectLst/>
                <a:latin typeface="Lato" panose="020F0502020204030203" pitchFamily="34" charset="0"/>
                <a:ea typeface="新細明體" panose="02020500000000000000" pitchFamily="18" charset="-120"/>
                <a:cs typeface="Times New Roman" panose="02020603050405020304" pitchFamily="18" charset="0"/>
              </a:rPr>
              <a:t>And we call them the non-coding RNA.</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4</a:t>
            </a:fld>
            <a:endParaRPr lang="zh-TW" altLang="en-US"/>
          </a:p>
        </p:txBody>
      </p:sp>
    </p:spTree>
    <p:extLst>
      <p:ext uri="{BB962C8B-B14F-4D97-AF65-F5344CB8AC3E}">
        <p14:creationId xmlns:p14="http://schemas.microsoft.com/office/powerpoint/2010/main" val="2962690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Second, the protein scaffold.</a:t>
            </a:r>
          </a:p>
          <a:p>
            <a:r>
              <a:rPr lang="en-US" altLang="zh-TW" dirty="0"/>
              <a:t>For example, circ-LRIG3 acted as the scaffold for EZH2 and STAT3, facilitating EZH2-induced STAT3 methylation and subsequent phosphorylation, resulting in the activation of STAT3 signaling to promote HCC cell </a:t>
            </a:r>
            <a:r>
              <a:rPr lang="en-US" altLang="zh-TW" dirty="0" err="1"/>
              <a:t>progession</a:t>
            </a:r>
            <a:r>
              <a:rPr lang="en-US" altLang="zh-TW" dirty="0"/>
              <a:t>.</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43</a:t>
            </a:fld>
            <a:endParaRPr lang="zh-TW" altLang="en-US"/>
          </a:p>
        </p:txBody>
      </p:sp>
    </p:spTree>
    <p:extLst>
      <p:ext uri="{BB962C8B-B14F-4D97-AF65-F5344CB8AC3E}">
        <p14:creationId xmlns:p14="http://schemas.microsoft.com/office/powerpoint/2010/main" val="176104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baseline="0" dirty="0">
                <a:latin typeface="AdvOTf9433e2d"/>
              </a:rPr>
              <a:t>Today’s main character Circular RNAs, we will call it </a:t>
            </a:r>
            <a:r>
              <a:rPr lang="en-US" altLang="zh-TW" sz="1200" b="0" i="0" u="none" strike="noStrike" baseline="0" dirty="0" err="1">
                <a:latin typeface="AdvOTf9433e2d"/>
              </a:rPr>
              <a:t>circRNA</a:t>
            </a:r>
            <a:r>
              <a:rPr lang="en-US" altLang="zh-TW" sz="1200" b="0" i="0" u="none" strike="noStrike" baseline="0" dirty="0">
                <a:latin typeface="AdvOTf9433e2d"/>
              </a:rPr>
              <a:t> for short, is one kind of noncoding RNAs,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baseline="0" dirty="0">
                <a:latin typeface="AdvOTf9433e2d"/>
              </a:rPr>
              <a:t>They  are produced by back splicing of pre-mRNA.</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Unlike linear RNAs, </a:t>
            </a:r>
            <a:r>
              <a:rPr lang="en-US" altLang="zh-TW" dirty="0" err="1"/>
              <a:t>circRNAs</a:t>
            </a:r>
            <a:r>
              <a:rPr lang="en-US" altLang="zh-TW" dirty="0"/>
              <a:t> form a covalently closed continuous loop without a 5′ cap and 3′ poly A tail, therefore, they are resistant to </a:t>
            </a:r>
            <a:r>
              <a:rPr lang="en-US" altLang="zh-TW" dirty="0" err="1"/>
              <a:t>Rnase</a:t>
            </a:r>
            <a:r>
              <a:rPr lang="en-US" altLang="zh-TW" dirty="0"/>
              <a:t> R and have high stability.</a:t>
            </a:r>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5</a:t>
            </a:fld>
            <a:endParaRPr lang="zh-TW" altLang="en-US"/>
          </a:p>
        </p:txBody>
      </p:sp>
    </p:spTree>
    <p:extLst>
      <p:ext uri="{BB962C8B-B14F-4D97-AF65-F5344CB8AC3E}">
        <p14:creationId xmlns:p14="http://schemas.microsoft.com/office/powerpoint/2010/main" val="955817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222222"/>
                </a:solidFill>
                <a:effectLst/>
                <a:latin typeface="Harding"/>
              </a:rPr>
              <a:t>The main hypothesis of </a:t>
            </a:r>
            <a:r>
              <a:rPr lang="en-US" altLang="zh-TW" b="0" i="0" dirty="0" err="1">
                <a:solidFill>
                  <a:srgbClr val="222222"/>
                </a:solidFill>
                <a:effectLst/>
                <a:latin typeface="Harding"/>
              </a:rPr>
              <a:t>backsplicing</a:t>
            </a:r>
            <a:r>
              <a:rPr lang="en-US" altLang="zh-TW" b="0" i="0" dirty="0">
                <a:solidFill>
                  <a:srgbClr val="222222"/>
                </a:solidFill>
                <a:effectLst/>
                <a:latin typeface="Harding"/>
              </a:rPr>
              <a:t> is that looping of the intron sequences flanking the downstream splice-donor site and the upstream splice-acceptor site brings these sites into close proximity. </a:t>
            </a:r>
          </a:p>
          <a:p>
            <a:r>
              <a:rPr lang="en-US" altLang="zh-TW" b="0" i="0" dirty="0">
                <a:solidFill>
                  <a:srgbClr val="222222"/>
                </a:solidFill>
                <a:effectLst/>
                <a:latin typeface="Harding"/>
              </a:rPr>
              <a:t>This looping can be mediated by base pairing between inverted repeat elements located in the upstream and downstream introns, </a:t>
            </a:r>
          </a:p>
          <a:p>
            <a:r>
              <a:rPr lang="en-US" altLang="zh-TW" b="0" i="0" dirty="0">
                <a:solidFill>
                  <a:srgbClr val="222222"/>
                </a:solidFill>
                <a:effectLst/>
                <a:latin typeface="Harding"/>
              </a:rPr>
              <a:t>or by the dimerization of RNA-binding proteins (RBPs) in the flanking introns.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6</a:t>
            </a:fld>
            <a:endParaRPr lang="zh-TW" altLang="en-US"/>
          </a:p>
        </p:txBody>
      </p:sp>
    </p:spTree>
    <p:extLst>
      <p:ext uri="{BB962C8B-B14F-4D97-AF65-F5344CB8AC3E}">
        <p14:creationId xmlns:p14="http://schemas.microsoft.com/office/powerpoint/2010/main" val="2387023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base-pairing drive, the Alu element is the most frequently mentioned.</a:t>
            </a:r>
          </a:p>
          <a:p>
            <a:r>
              <a:rPr lang="en-US" altLang="zh-TW" dirty="0"/>
              <a:t>The Alu element are one type of short interspersed elements and they are primate-specific repeats, contributing almost 11% of the human genome.</a:t>
            </a:r>
          </a:p>
          <a:p>
            <a:r>
              <a:rPr lang="en-US" altLang="zh-TW" dirty="0"/>
              <a:t>In addition, they are typically 300 nucleotides in length and reported to be involved in alternative splicing, RNA editing and translation regulation.</a:t>
            </a:r>
          </a:p>
          <a:p>
            <a:r>
              <a:rPr lang="en-US" altLang="zh-TW" dirty="0"/>
              <a:t>In </a:t>
            </a:r>
            <a:r>
              <a:rPr lang="en-US" altLang="zh-TW" dirty="0" err="1"/>
              <a:t>circRNA</a:t>
            </a:r>
            <a:r>
              <a:rPr lang="en-US" altLang="zh-TW" dirty="0"/>
              <a:t> formation, the reverse complementary character of Alu element at the flanking intron have been reported to promote the </a:t>
            </a:r>
            <a:r>
              <a:rPr lang="en-US" altLang="zh-TW" dirty="0" err="1"/>
              <a:t>circRNA</a:t>
            </a:r>
            <a:r>
              <a:rPr lang="en-US" altLang="zh-TW" dirty="0"/>
              <a:t> circularization. </a:t>
            </a:r>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7</a:t>
            </a:fld>
            <a:endParaRPr lang="zh-TW" altLang="en-US"/>
          </a:p>
        </p:txBody>
      </p:sp>
    </p:spTree>
    <p:extLst>
      <p:ext uri="{BB962C8B-B14F-4D97-AF65-F5344CB8AC3E}">
        <p14:creationId xmlns:p14="http://schemas.microsoft.com/office/powerpoint/2010/main" val="3960414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i="0" dirty="0">
                <a:solidFill>
                  <a:srgbClr val="333333"/>
                </a:solidFill>
                <a:effectLst/>
                <a:latin typeface="Muli"/>
              </a:rPr>
              <a:t>As for the RNA binding protein drive, there are some protein such as QKI, FUS, HNRNPL reported to promote </a:t>
            </a:r>
            <a:r>
              <a:rPr lang="en-US" altLang="zh-TW" b="1" i="0" dirty="0" err="1">
                <a:solidFill>
                  <a:srgbClr val="333333"/>
                </a:solidFill>
                <a:effectLst/>
                <a:latin typeface="Muli"/>
              </a:rPr>
              <a:t>circRNA</a:t>
            </a:r>
            <a:r>
              <a:rPr lang="en-US" altLang="zh-TW" b="1" i="0" dirty="0">
                <a:solidFill>
                  <a:srgbClr val="333333"/>
                </a:solidFill>
                <a:effectLst/>
                <a:latin typeface="Muli"/>
              </a:rPr>
              <a:t> circularization.</a:t>
            </a:r>
          </a:p>
          <a:p>
            <a:r>
              <a:rPr lang="en-US" altLang="zh-TW" b="1" i="0" dirty="0">
                <a:solidFill>
                  <a:srgbClr val="333333"/>
                </a:solidFill>
                <a:effectLst/>
                <a:latin typeface="Muli"/>
              </a:rPr>
              <a:t>For example, HNRNPL could promote the formation of circCSPP1 in prostate cancer.</a:t>
            </a:r>
          </a:p>
          <a:p>
            <a:r>
              <a:rPr lang="en-US" altLang="zh-TW" b="1" i="0" dirty="0">
                <a:solidFill>
                  <a:srgbClr val="333333"/>
                </a:solidFill>
                <a:effectLst/>
                <a:latin typeface="Muli"/>
              </a:rPr>
              <a:t>However, DHX9 and ADAR1 were found to unwind RNA pairs flanking in the intron and inhibit the </a:t>
            </a:r>
            <a:r>
              <a:rPr lang="en-US" altLang="zh-TW" b="1" i="0" dirty="0" err="1">
                <a:solidFill>
                  <a:srgbClr val="333333"/>
                </a:solidFill>
                <a:effectLst/>
                <a:latin typeface="Muli"/>
              </a:rPr>
              <a:t>circRNA</a:t>
            </a:r>
            <a:r>
              <a:rPr lang="en-US" altLang="zh-TW" b="1" i="0" dirty="0">
                <a:solidFill>
                  <a:srgbClr val="333333"/>
                </a:solidFill>
                <a:effectLst/>
                <a:latin typeface="Muli"/>
              </a:rPr>
              <a:t> expression.</a:t>
            </a:r>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8</a:t>
            </a:fld>
            <a:endParaRPr lang="zh-TW" altLang="en-US"/>
          </a:p>
        </p:txBody>
      </p:sp>
    </p:spTree>
    <p:extLst>
      <p:ext uri="{BB962C8B-B14F-4D97-AF65-F5344CB8AC3E}">
        <p14:creationId xmlns:p14="http://schemas.microsoft.com/office/powerpoint/2010/main" val="3720266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Next lets talk about the functions of </a:t>
            </a:r>
            <a:r>
              <a:rPr lang="en-US" altLang="zh-TW" dirty="0" err="1"/>
              <a:t>circRNA</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Overall, if they are in nucleus, they may regulate the transcription or alternative splicing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While if they are in cytoplasm, they may function as miRNA sponge or interact with RNA-binding proteins (RBP)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Also, they even can translate into polypeptides.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baseline="0" dirty="0">
                <a:latin typeface="AdvOTf9433e2d"/>
              </a:rPr>
              <a:t>And due to their stable structure, they are expected to be more stable tumor markers and better therapeutic targets.</a:t>
            </a:r>
            <a:endParaRPr lang="zh-TW" altLang="en-US" dirty="0"/>
          </a:p>
          <a:p>
            <a:r>
              <a:rPr lang="en-US" altLang="zh-TW" dirty="0"/>
              <a:t>In this paper, the authors focus on the interaction between </a:t>
            </a:r>
            <a:r>
              <a:rPr lang="en-US" altLang="zh-TW" dirty="0" err="1"/>
              <a:t>circRNA</a:t>
            </a:r>
            <a:r>
              <a:rPr lang="en-US" altLang="zh-TW" dirty="0"/>
              <a:t> and protein.</a:t>
            </a:r>
          </a:p>
          <a:p>
            <a:endParaRPr lang="zh-TW" altLang="en-US" dirty="0"/>
          </a:p>
        </p:txBody>
      </p:sp>
      <p:sp>
        <p:nvSpPr>
          <p:cNvPr id="4" name="投影片編號版面配置區 3"/>
          <p:cNvSpPr>
            <a:spLocks noGrp="1"/>
          </p:cNvSpPr>
          <p:nvPr>
            <p:ph type="sldNum" sz="quarter" idx="5"/>
          </p:nvPr>
        </p:nvSpPr>
        <p:spPr/>
        <p:txBody>
          <a:bodyPr/>
          <a:lstStyle/>
          <a:p>
            <a:fld id="{F381BC77-0530-45DC-B866-99E74D060513}" type="slidenum">
              <a:rPr lang="zh-TW" altLang="en-US" smtClean="0"/>
              <a:t>9</a:t>
            </a:fld>
            <a:endParaRPr lang="zh-TW" altLang="en-US"/>
          </a:p>
        </p:txBody>
      </p:sp>
    </p:spTree>
    <p:extLst>
      <p:ext uri="{BB962C8B-B14F-4D97-AF65-F5344CB8AC3E}">
        <p14:creationId xmlns:p14="http://schemas.microsoft.com/office/powerpoint/2010/main" val="160910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451FA8-1E0F-4EEB-96E7-7C2403D182B0}"/>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AFF59F10-8CEB-4B3E-A280-74078A4C83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735AE369-CBEC-49EF-885D-DC69963EDDE1}"/>
              </a:ext>
            </a:extLst>
          </p:cNvPr>
          <p:cNvSpPr>
            <a:spLocks noGrp="1"/>
          </p:cNvSpPr>
          <p:nvPr>
            <p:ph type="dt" sz="half" idx="10"/>
          </p:nvPr>
        </p:nvSpPr>
        <p:spPr/>
        <p:txBody>
          <a:bodyPr/>
          <a:lstStyle/>
          <a:p>
            <a:fld id="{5E23845A-6BE5-47C1-A455-CF913BCA59D9}" type="datetime1">
              <a:rPr lang="zh-TW" altLang="en-US" smtClean="0"/>
              <a:t>2023/2/13</a:t>
            </a:fld>
            <a:endParaRPr lang="zh-TW" altLang="en-US"/>
          </a:p>
        </p:txBody>
      </p:sp>
      <p:sp>
        <p:nvSpPr>
          <p:cNvPr id="5" name="頁尾版面配置區 4">
            <a:extLst>
              <a:ext uri="{FF2B5EF4-FFF2-40B4-BE49-F238E27FC236}">
                <a16:creationId xmlns:a16="http://schemas.microsoft.com/office/drawing/2014/main" id="{7A12304A-C89C-4151-8858-4C22C33F434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4E17EE3-BAEF-4995-B9DC-4E442899069E}"/>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3004392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A79544-D77F-444B-B8CD-1E5EC477E2CC}"/>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041E5C5D-A174-4810-AB51-BB799B315C8D}"/>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7069D75-02E6-44CE-B5A3-95F4EF36E4DF}"/>
              </a:ext>
            </a:extLst>
          </p:cNvPr>
          <p:cNvSpPr>
            <a:spLocks noGrp="1"/>
          </p:cNvSpPr>
          <p:nvPr>
            <p:ph type="dt" sz="half" idx="10"/>
          </p:nvPr>
        </p:nvSpPr>
        <p:spPr/>
        <p:txBody>
          <a:bodyPr/>
          <a:lstStyle/>
          <a:p>
            <a:fld id="{7EB15182-EB12-4F3E-8202-740E9704E1C9}" type="datetime1">
              <a:rPr lang="zh-TW" altLang="en-US" smtClean="0"/>
              <a:t>2023/2/13</a:t>
            </a:fld>
            <a:endParaRPr lang="zh-TW" altLang="en-US"/>
          </a:p>
        </p:txBody>
      </p:sp>
      <p:sp>
        <p:nvSpPr>
          <p:cNvPr id="5" name="頁尾版面配置區 4">
            <a:extLst>
              <a:ext uri="{FF2B5EF4-FFF2-40B4-BE49-F238E27FC236}">
                <a16:creationId xmlns:a16="http://schemas.microsoft.com/office/drawing/2014/main" id="{71E37766-25C1-4B60-B19B-646532AF767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F6E5E19-5144-40BD-A82E-A5FB9BE9D085}"/>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6895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829E804A-20DB-4231-A9F5-88E799B3CD20}"/>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B0BAF519-00AE-473F-BD9A-7D93C71491BA}"/>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5486E60-0AF7-45FC-9743-36AD089F8038}"/>
              </a:ext>
            </a:extLst>
          </p:cNvPr>
          <p:cNvSpPr>
            <a:spLocks noGrp="1"/>
          </p:cNvSpPr>
          <p:nvPr>
            <p:ph type="dt" sz="half" idx="10"/>
          </p:nvPr>
        </p:nvSpPr>
        <p:spPr/>
        <p:txBody>
          <a:bodyPr/>
          <a:lstStyle/>
          <a:p>
            <a:fld id="{1C95884E-A991-4235-996A-FCB5A7CCA245}" type="datetime1">
              <a:rPr lang="zh-TW" altLang="en-US" smtClean="0"/>
              <a:t>2023/2/13</a:t>
            </a:fld>
            <a:endParaRPr lang="zh-TW" altLang="en-US"/>
          </a:p>
        </p:txBody>
      </p:sp>
      <p:sp>
        <p:nvSpPr>
          <p:cNvPr id="5" name="頁尾版面配置區 4">
            <a:extLst>
              <a:ext uri="{FF2B5EF4-FFF2-40B4-BE49-F238E27FC236}">
                <a16:creationId xmlns:a16="http://schemas.microsoft.com/office/drawing/2014/main" id="{6C6090D3-D8A4-49F5-AA8D-50F0A4C6FD4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6719E9C-0819-4C30-9ECE-6CF3012169E6}"/>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3103925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8B5A5B-26D0-46DB-97B5-F7BD7E7A192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C7AD9E3-D5DF-4B6D-AA2E-3594FFF8FD0F}"/>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F6F8EC2-93AF-4B23-81B1-96E8E751D313}"/>
              </a:ext>
            </a:extLst>
          </p:cNvPr>
          <p:cNvSpPr>
            <a:spLocks noGrp="1"/>
          </p:cNvSpPr>
          <p:nvPr>
            <p:ph type="dt" sz="half" idx="10"/>
          </p:nvPr>
        </p:nvSpPr>
        <p:spPr/>
        <p:txBody>
          <a:bodyPr/>
          <a:lstStyle/>
          <a:p>
            <a:fld id="{E2E0927D-94A6-48F7-8820-972EFD13F07C}" type="datetime1">
              <a:rPr lang="zh-TW" altLang="en-US" smtClean="0"/>
              <a:t>2023/2/13</a:t>
            </a:fld>
            <a:endParaRPr lang="zh-TW" altLang="en-US"/>
          </a:p>
        </p:txBody>
      </p:sp>
      <p:sp>
        <p:nvSpPr>
          <p:cNvPr id="5" name="頁尾版面配置區 4">
            <a:extLst>
              <a:ext uri="{FF2B5EF4-FFF2-40B4-BE49-F238E27FC236}">
                <a16:creationId xmlns:a16="http://schemas.microsoft.com/office/drawing/2014/main" id="{99AD638A-FC0B-4E63-BF89-DC696E7B3C9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2EFC1C8-AC36-4418-B3D6-1CA5627DFE63}"/>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153167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5E5FF2-5EBE-48C0-8701-4A742DED1042}"/>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897CECB-D92D-46F4-BA92-5155AB8FE3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6DEADF0-C315-4E88-9B92-890E5C62FFC0}"/>
              </a:ext>
            </a:extLst>
          </p:cNvPr>
          <p:cNvSpPr>
            <a:spLocks noGrp="1"/>
          </p:cNvSpPr>
          <p:nvPr>
            <p:ph type="dt" sz="half" idx="10"/>
          </p:nvPr>
        </p:nvSpPr>
        <p:spPr/>
        <p:txBody>
          <a:bodyPr/>
          <a:lstStyle/>
          <a:p>
            <a:fld id="{6C0556FF-8A99-4C41-822B-DA46DF6EF179}" type="datetime1">
              <a:rPr lang="zh-TW" altLang="en-US" smtClean="0"/>
              <a:t>2023/2/13</a:t>
            </a:fld>
            <a:endParaRPr lang="zh-TW" altLang="en-US"/>
          </a:p>
        </p:txBody>
      </p:sp>
      <p:sp>
        <p:nvSpPr>
          <p:cNvPr id="5" name="頁尾版面配置區 4">
            <a:extLst>
              <a:ext uri="{FF2B5EF4-FFF2-40B4-BE49-F238E27FC236}">
                <a16:creationId xmlns:a16="http://schemas.microsoft.com/office/drawing/2014/main" id="{96E108A7-E9C3-4871-8D9D-E16A9DA1817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D7478B2-2B04-4D27-AF29-67534D08B712}"/>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191282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769F01-90A1-43F0-9D78-4BDC335AB6C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AF72A79-76FA-432E-B836-E527CC7FF74E}"/>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A80DF37E-4019-4AD1-A99F-6F9185D6A608}"/>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B638A556-A27C-4D3D-8010-75943E14C333}"/>
              </a:ext>
            </a:extLst>
          </p:cNvPr>
          <p:cNvSpPr>
            <a:spLocks noGrp="1"/>
          </p:cNvSpPr>
          <p:nvPr>
            <p:ph type="dt" sz="half" idx="10"/>
          </p:nvPr>
        </p:nvSpPr>
        <p:spPr/>
        <p:txBody>
          <a:bodyPr/>
          <a:lstStyle/>
          <a:p>
            <a:fld id="{18019A78-3219-41BE-BAAC-67B4E2F4BAA1}" type="datetime1">
              <a:rPr lang="zh-TW" altLang="en-US" smtClean="0"/>
              <a:t>2023/2/13</a:t>
            </a:fld>
            <a:endParaRPr lang="zh-TW" altLang="en-US"/>
          </a:p>
        </p:txBody>
      </p:sp>
      <p:sp>
        <p:nvSpPr>
          <p:cNvPr id="6" name="頁尾版面配置區 5">
            <a:extLst>
              <a:ext uri="{FF2B5EF4-FFF2-40B4-BE49-F238E27FC236}">
                <a16:creationId xmlns:a16="http://schemas.microsoft.com/office/drawing/2014/main" id="{78E00B8A-7AA0-4133-8E50-B832E87363E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D4A2405-E44E-4514-A39F-7903C865CB58}"/>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251922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0EFE46-E58C-41C7-B7EE-DA64EF690787}"/>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487290A-1FEA-437C-995A-9279AA94B7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34352E41-27B4-4D37-BB92-5C85529EAB6F}"/>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BB89B9CF-C4EB-4552-AA5A-3861825FB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E7B04DB-37AA-405B-AEB3-2747BF49B5CA}"/>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CC861E59-D2BB-4998-931F-1C3F7382A9D6}"/>
              </a:ext>
            </a:extLst>
          </p:cNvPr>
          <p:cNvSpPr>
            <a:spLocks noGrp="1"/>
          </p:cNvSpPr>
          <p:nvPr>
            <p:ph type="dt" sz="half" idx="10"/>
          </p:nvPr>
        </p:nvSpPr>
        <p:spPr/>
        <p:txBody>
          <a:bodyPr/>
          <a:lstStyle/>
          <a:p>
            <a:fld id="{16E63CCB-C526-48B3-89B3-27B9E2E1451E}" type="datetime1">
              <a:rPr lang="zh-TW" altLang="en-US" smtClean="0"/>
              <a:t>2023/2/13</a:t>
            </a:fld>
            <a:endParaRPr lang="zh-TW" altLang="en-US"/>
          </a:p>
        </p:txBody>
      </p:sp>
      <p:sp>
        <p:nvSpPr>
          <p:cNvPr id="8" name="頁尾版面配置區 7">
            <a:extLst>
              <a:ext uri="{FF2B5EF4-FFF2-40B4-BE49-F238E27FC236}">
                <a16:creationId xmlns:a16="http://schemas.microsoft.com/office/drawing/2014/main" id="{8AE1DD25-1C37-4D2E-B21C-1A4A3CDD22D2}"/>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44C1D947-CC69-4E83-81B6-94E213067103}"/>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2735612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956DFC-5046-45F9-87BD-0400B1F3B244}"/>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0B64F508-35E1-497A-97B0-DE8D796BC5F0}"/>
              </a:ext>
            </a:extLst>
          </p:cNvPr>
          <p:cNvSpPr>
            <a:spLocks noGrp="1"/>
          </p:cNvSpPr>
          <p:nvPr>
            <p:ph type="dt" sz="half" idx="10"/>
          </p:nvPr>
        </p:nvSpPr>
        <p:spPr/>
        <p:txBody>
          <a:bodyPr/>
          <a:lstStyle/>
          <a:p>
            <a:fld id="{AEFC3C79-196F-4B75-9574-DA4F6EA3EBA3}" type="datetime1">
              <a:rPr lang="zh-TW" altLang="en-US" smtClean="0"/>
              <a:t>2023/2/13</a:t>
            </a:fld>
            <a:endParaRPr lang="zh-TW" altLang="en-US"/>
          </a:p>
        </p:txBody>
      </p:sp>
      <p:sp>
        <p:nvSpPr>
          <p:cNvPr id="4" name="頁尾版面配置區 3">
            <a:extLst>
              <a:ext uri="{FF2B5EF4-FFF2-40B4-BE49-F238E27FC236}">
                <a16:creationId xmlns:a16="http://schemas.microsoft.com/office/drawing/2014/main" id="{E1B921F5-B164-48EF-99CB-9D4D3853F95F}"/>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DB21C211-B03C-42C0-96C7-BE8F77C4ADF1}"/>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3751658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C953BE7-8B0F-4F8B-9B0E-DC9DAA35CF38}"/>
              </a:ext>
            </a:extLst>
          </p:cNvPr>
          <p:cNvSpPr>
            <a:spLocks noGrp="1"/>
          </p:cNvSpPr>
          <p:nvPr>
            <p:ph type="dt" sz="half" idx="10"/>
          </p:nvPr>
        </p:nvSpPr>
        <p:spPr/>
        <p:txBody>
          <a:bodyPr/>
          <a:lstStyle/>
          <a:p>
            <a:fld id="{8D57B107-36A3-44CC-94CA-8F9AD93B12E5}" type="datetime1">
              <a:rPr lang="zh-TW" altLang="en-US" smtClean="0"/>
              <a:t>2023/2/13</a:t>
            </a:fld>
            <a:endParaRPr lang="zh-TW" altLang="en-US"/>
          </a:p>
        </p:txBody>
      </p:sp>
      <p:sp>
        <p:nvSpPr>
          <p:cNvPr id="3" name="頁尾版面配置區 2">
            <a:extLst>
              <a:ext uri="{FF2B5EF4-FFF2-40B4-BE49-F238E27FC236}">
                <a16:creationId xmlns:a16="http://schemas.microsoft.com/office/drawing/2014/main" id="{1B9E1EE7-F870-48B1-81CC-715885F5BFBB}"/>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B16CEC32-8935-4C82-B9A4-ECC8DEC0BFB3}"/>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737174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EB287D-F422-459D-9324-A153EB86B5E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E32E9E7A-BDC4-4ECF-9A8B-B71D459579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D2EB1623-98DF-40CF-A977-B02BD76ED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75ED8A2B-DA7E-4A3E-A27F-114274FABE99}"/>
              </a:ext>
            </a:extLst>
          </p:cNvPr>
          <p:cNvSpPr>
            <a:spLocks noGrp="1"/>
          </p:cNvSpPr>
          <p:nvPr>
            <p:ph type="dt" sz="half" idx="10"/>
          </p:nvPr>
        </p:nvSpPr>
        <p:spPr/>
        <p:txBody>
          <a:bodyPr/>
          <a:lstStyle/>
          <a:p>
            <a:fld id="{002BCD6A-A487-49BE-B92D-9BDD1D868D49}" type="datetime1">
              <a:rPr lang="zh-TW" altLang="en-US" smtClean="0"/>
              <a:t>2023/2/13</a:t>
            </a:fld>
            <a:endParaRPr lang="zh-TW" altLang="en-US"/>
          </a:p>
        </p:txBody>
      </p:sp>
      <p:sp>
        <p:nvSpPr>
          <p:cNvPr id="6" name="頁尾版面配置區 5">
            <a:extLst>
              <a:ext uri="{FF2B5EF4-FFF2-40B4-BE49-F238E27FC236}">
                <a16:creationId xmlns:a16="http://schemas.microsoft.com/office/drawing/2014/main" id="{507CA6FF-199F-4391-B7C3-4AE714E017F6}"/>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F45ECDA-B9C6-40B5-9DC4-5FCDF6210EBB}"/>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40182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D7544F-51C5-41DC-93FB-D1BEB7F1404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01B3E8C3-D21D-43DC-A60E-09C3CA24A2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E1D4D612-0113-47A7-AA06-396CA0DD8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33C5769F-1567-49E9-92E0-2A74209F7B8A}"/>
              </a:ext>
            </a:extLst>
          </p:cNvPr>
          <p:cNvSpPr>
            <a:spLocks noGrp="1"/>
          </p:cNvSpPr>
          <p:nvPr>
            <p:ph type="dt" sz="half" idx="10"/>
          </p:nvPr>
        </p:nvSpPr>
        <p:spPr/>
        <p:txBody>
          <a:bodyPr/>
          <a:lstStyle/>
          <a:p>
            <a:fld id="{DED54EC6-FA5F-4C48-BE7F-4C7C16C63BB3}" type="datetime1">
              <a:rPr lang="zh-TW" altLang="en-US" smtClean="0"/>
              <a:t>2023/2/13</a:t>
            </a:fld>
            <a:endParaRPr lang="zh-TW" altLang="en-US"/>
          </a:p>
        </p:txBody>
      </p:sp>
      <p:sp>
        <p:nvSpPr>
          <p:cNvPr id="6" name="頁尾版面配置區 5">
            <a:extLst>
              <a:ext uri="{FF2B5EF4-FFF2-40B4-BE49-F238E27FC236}">
                <a16:creationId xmlns:a16="http://schemas.microsoft.com/office/drawing/2014/main" id="{E15E901E-A16F-4CA3-9090-60D8AD5EA59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BC7E422-7515-412B-A04A-C669EC5CEE1B}"/>
              </a:ext>
            </a:extLst>
          </p:cNvPr>
          <p:cNvSpPr>
            <a:spLocks noGrp="1"/>
          </p:cNvSpPr>
          <p:nvPr>
            <p:ph type="sldNum" sz="quarter" idx="12"/>
          </p:nvPr>
        </p:nvSpPr>
        <p:spPr/>
        <p:txBody>
          <a:body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271745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5C56030-3CFD-43C4-AB3D-26D28E31B1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FFFC593E-40A0-4F75-AAD9-FA3232176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5B9454F-03DE-46F4-833A-D58412C049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56FC2-78B4-45DB-BBBD-1FD6F82A2D1B}" type="datetime1">
              <a:rPr lang="zh-TW" altLang="en-US" smtClean="0"/>
              <a:t>2023/2/13</a:t>
            </a:fld>
            <a:endParaRPr lang="zh-TW" altLang="en-US"/>
          </a:p>
        </p:txBody>
      </p:sp>
      <p:sp>
        <p:nvSpPr>
          <p:cNvPr id="5" name="頁尾版面配置區 4">
            <a:extLst>
              <a:ext uri="{FF2B5EF4-FFF2-40B4-BE49-F238E27FC236}">
                <a16:creationId xmlns:a16="http://schemas.microsoft.com/office/drawing/2014/main" id="{4720FD87-1710-4438-9A32-A9CC97E372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848588E-3FFE-4639-B0C2-82B63D5C47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21667-2103-40FE-9D6A-2E1CB32CCCAB}" type="slidenum">
              <a:rPr lang="zh-TW" altLang="en-US" smtClean="0"/>
              <a:t>‹#›</a:t>
            </a:fld>
            <a:endParaRPr lang="zh-TW" altLang="en-US"/>
          </a:p>
        </p:txBody>
      </p:sp>
    </p:spTree>
    <p:extLst>
      <p:ext uri="{BB962C8B-B14F-4D97-AF65-F5344CB8AC3E}">
        <p14:creationId xmlns:p14="http://schemas.microsoft.com/office/powerpoint/2010/main" val="2015617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0.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0.png"/><Relationship Id="rId7"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1.png"/><Relationship Id="rId5" Type="http://schemas.openxmlformats.org/officeDocument/2006/relationships/image" Target="../media/image82.png"/><Relationship Id="rId10"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13"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97.png"/><Relationship Id="rId12"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80.pn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01.png"/><Relationship Id="rId7"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png"/><Relationship Id="rId4" Type="http://schemas.openxmlformats.org/officeDocument/2006/relationships/image" Target="../media/image57.png"/><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01.png"/><Relationship Id="rId7"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6.png"/><Relationship Id="rId4" Type="http://schemas.openxmlformats.org/officeDocument/2006/relationships/image" Target="../media/image102.pn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7A824BBB-0411-44C7-8EA1-9B674D049E29}"/>
              </a:ext>
            </a:extLst>
          </p:cNvPr>
          <p:cNvSpPr txBox="1"/>
          <p:nvPr/>
        </p:nvSpPr>
        <p:spPr>
          <a:xfrm>
            <a:off x="699111" y="1852067"/>
            <a:ext cx="10918310" cy="1661993"/>
          </a:xfrm>
          <a:prstGeom prst="rect">
            <a:avLst/>
          </a:prstGeom>
          <a:noFill/>
        </p:spPr>
        <p:txBody>
          <a:bodyPr wrap="square">
            <a:spAutoFit/>
          </a:bodyPr>
          <a:lstStyle/>
          <a:p>
            <a:pPr algn="ctr"/>
            <a:r>
              <a:rPr lang="en-US" altLang="zh-TW" sz="3400" b="1" i="1" u="none" strike="noStrike" baseline="0" dirty="0">
                <a:latin typeface="Arial" panose="020B0604020202020204" pitchFamily="34" charset="0"/>
                <a:cs typeface="Arial" panose="020B0604020202020204" pitchFamily="34" charset="0"/>
              </a:rPr>
              <a:t>CircPDIA4</a:t>
            </a:r>
            <a:r>
              <a:rPr lang="en-US" altLang="zh-TW" sz="3400" b="1" i="0" u="none" strike="noStrike" baseline="0" dirty="0">
                <a:latin typeface="Arial" panose="020B0604020202020204" pitchFamily="34" charset="0"/>
                <a:cs typeface="Arial" panose="020B0604020202020204" pitchFamily="34" charset="0"/>
              </a:rPr>
              <a:t> induces gastric cancer progression </a:t>
            </a:r>
          </a:p>
          <a:p>
            <a:pPr algn="ctr"/>
            <a:r>
              <a:rPr lang="en-US" altLang="zh-TW" sz="3400" b="1" i="0" u="none" strike="noStrike" baseline="0" dirty="0">
                <a:latin typeface="Arial" panose="020B0604020202020204" pitchFamily="34" charset="0"/>
                <a:cs typeface="Arial" panose="020B0604020202020204" pitchFamily="34" charset="0"/>
              </a:rPr>
              <a:t>by promoting ERK1/2 activation and</a:t>
            </a:r>
            <a:r>
              <a:rPr lang="zh-TW" altLang="en-US" sz="3400" b="1" i="0" u="none" strike="noStrike" baseline="0" dirty="0">
                <a:latin typeface="Arial" panose="020B0604020202020204" pitchFamily="34" charset="0"/>
                <a:cs typeface="Arial" panose="020B0604020202020204" pitchFamily="34" charset="0"/>
              </a:rPr>
              <a:t> </a:t>
            </a:r>
            <a:endParaRPr lang="en-US" altLang="zh-TW" sz="3400" b="1" i="0" u="none" strike="noStrike" baseline="0" dirty="0">
              <a:latin typeface="Arial" panose="020B0604020202020204" pitchFamily="34" charset="0"/>
              <a:cs typeface="Arial" panose="020B0604020202020204" pitchFamily="34" charset="0"/>
            </a:endParaRPr>
          </a:p>
          <a:p>
            <a:pPr algn="ctr"/>
            <a:r>
              <a:rPr lang="en-US" altLang="zh-TW" sz="3400" b="1" i="0" u="none" strike="noStrike" baseline="0" dirty="0">
                <a:latin typeface="Arial" panose="020B0604020202020204" pitchFamily="34" charset="0"/>
                <a:cs typeface="Arial" panose="020B0604020202020204" pitchFamily="34" charset="0"/>
              </a:rPr>
              <a:t>enhancing biogenesis of oncogenic </a:t>
            </a:r>
            <a:r>
              <a:rPr lang="en-US" altLang="zh-TW" sz="3400" b="1" i="0" u="none" strike="noStrike" baseline="0" dirty="0" err="1">
                <a:latin typeface="Arial" panose="020B0604020202020204" pitchFamily="34" charset="0"/>
                <a:cs typeface="Arial" panose="020B0604020202020204" pitchFamily="34" charset="0"/>
              </a:rPr>
              <a:t>circRNAs</a:t>
            </a:r>
            <a:endParaRPr lang="zh-TW" altLang="en-US" sz="3400" dirty="0">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7845B061-F66D-46D9-BF19-B7F4051266BE}"/>
              </a:ext>
            </a:extLst>
          </p:cNvPr>
          <p:cNvSpPr/>
          <p:nvPr/>
        </p:nvSpPr>
        <p:spPr>
          <a:xfrm>
            <a:off x="862736" y="1231828"/>
            <a:ext cx="10591060" cy="3195961"/>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812FC02C-6DBF-4B1F-8DB6-E2A4E996C776}"/>
              </a:ext>
            </a:extLst>
          </p:cNvPr>
          <p:cNvSpPr txBox="1"/>
          <p:nvPr/>
        </p:nvSpPr>
        <p:spPr>
          <a:xfrm>
            <a:off x="1978985" y="3711615"/>
            <a:ext cx="8836858" cy="369332"/>
          </a:xfrm>
          <a:prstGeom prst="rect">
            <a:avLst/>
          </a:prstGeom>
          <a:noFill/>
        </p:spPr>
        <p:txBody>
          <a:bodyPr wrap="square">
            <a:spAutoFit/>
          </a:bodyPr>
          <a:lstStyle/>
          <a:p>
            <a:pPr algn="l"/>
            <a:r>
              <a:rPr lang="en-US" altLang="zh-TW" sz="1800" b="0" i="0" u="none" strike="noStrike" baseline="0" dirty="0">
                <a:latin typeface="Arial" panose="020B0604020202020204" pitchFamily="34" charset="0"/>
                <a:cs typeface="Arial" panose="020B0604020202020204" pitchFamily="34" charset="0"/>
              </a:rPr>
              <a:t>Yue Shen; </a:t>
            </a:r>
            <a:r>
              <a:rPr lang="en-US" altLang="zh-TW" sz="1800" b="0" i="0" u="none" strike="noStrike" baseline="0" dirty="0" err="1">
                <a:latin typeface="Arial" panose="020B0604020202020204" pitchFamily="34" charset="0"/>
                <a:cs typeface="Arial" panose="020B0604020202020204" pitchFamily="34" charset="0"/>
              </a:rPr>
              <a:t>Nasha</a:t>
            </a:r>
            <a:r>
              <a:rPr lang="en-US" altLang="zh-TW" sz="1800" b="0" i="0" u="none" strike="noStrike" baseline="0" dirty="0">
                <a:latin typeface="Arial" panose="020B0604020202020204" pitchFamily="34" charset="0"/>
                <a:cs typeface="Arial" panose="020B0604020202020204" pitchFamily="34" charset="0"/>
              </a:rPr>
              <a:t> Zhang; </a:t>
            </a:r>
            <a:r>
              <a:rPr lang="en-US" altLang="zh-TW" sz="1800" b="0" i="0" u="none" strike="noStrike" baseline="0" dirty="0" err="1">
                <a:latin typeface="Arial" panose="020B0604020202020204" pitchFamily="34" charset="0"/>
                <a:cs typeface="Arial" panose="020B0604020202020204" pitchFamily="34" charset="0"/>
              </a:rPr>
              <a:t>Jie</a:t>
            </a:r>
            <a:r>
              <a:rPr lang="en-US" altLang="zh-TW" sz="1800" b="0" i="0" u="none" strike="noStrike" baseline="0" dirty="0">
                <a:latin typeface="Arial" panose="020B0604020202020204" pitchFamily="34" charset="0"/>
                <a:cs typeface="Arial" panose="020B0604020202020204" pitchFamily="34" charset="0"/>
              </a:rPr>
              <a:t> Chai; Teng Wang; Chi Ma; </a:t>
            </a:r>
            <a:r>
              <a:rPr lang="en-US" altLang="zh-TW" sz="1800" b="0" i="0" u="none" strike="noStrike" baseline="0" dirty="0" err="1">
                <a:latin typeface="Arial" panose="020B0604020202020204" pitchFamily="34" charset="0"/>
                <a:cs typeface="Arial" panose="020B0604020202020204" pitchFamily="34" charset="0"/>
              </a:rPr>
              <a:t>Linyu</a:t>
            </a:r>
            <a:r>
              <a:rPr lang="en-US" altLang="zh-TW" sz="1800" b="0" i="0" u="none" strike="noStrike" baseline="0" dirty="0">
                <a:latin typeface="Arial" panose="020B0604020202020204" pitchFamily="34" charset="0"/>
                <a:cs typeface="Arial" panose="020B0604020202020204" pitchFamily="34" charset="0"/>
              </a:rPr>
              <a:t> Han; Ming</a:t>
            </a:r>
            <a:r>
              <a:rPr lang="zh-TW" altLang="en-US" sz="1800" b="0" i="0" u="none" strike="noStrike" baseline="0" dirty="0">
                <a:latin typeface="Arial" panose="020B0604020202020204" pitchFamily="34" charset="0"/>
                <a:cs typeface="Arial" panose="020B0604020202020204" pitchFamily="34" charset="0"/>
              </a:rPr>
              <a:t> </a:t>
            </a:r>
            <a:r>
              <a:rPr lang="en-US" altLang="zh-TW" sz="1800" b="0" i="0" u="none" strike="noStrike" baseline="0" dirty="0">
                <a:latin typeface="Arial" panose="020B0604020202020204" pitchFamily="34" charset="0"/>
                <a:cs typeface="Arial" panose="020B0604020202020204" pitchFamily="34" charset="0"/>
              </a:rPr>
              <a:t>Yang</a:t>
            </a:r>
            <a:endParaRPr lang="zh-TW" altLang="en-US" dirty="0">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DD0CE6C1-3773-4737-B5E4-648390547AEA}"/>
              </a:ext>
            </a:extLst>
          </p:cNvPr>
          <p:cNvSpPr txBox="1"/>
          <p:nvPr/>
        </p:nvSpPr>
        <p:spPr>
          <a:xfrm>
            <a:off x="4252135" y="4735438"/>
            <a:ext cx="4786213" cy="1685846"/>
          </a:xfrm>
          <a:prstGeom prst="rect">
            <a:avLst/>
          </a:prstGeom>
          <a:noFill/>
        </p:spPr>
        <p:txBody>
          <a:bodyPr wrap="square" rtlCol="0">
            <a:spAutoFit/>
          </a:bodyPr>
          <a:lstStyle/>
          <a:p>
            <a:pPr>
              <a:lnSpc>
                <a:spcPct val="150000"/>
              </a:lnSpc>
            </a:pPr>
            <a:r>
              <a:rPr lang="en-US" altLang="zh-TW" sz="2400" dirty="0">
                <a:latin typeface="Arial" panose="020B0604020202020204" pitchFamily="34" charset="0"/>
                <a:cs typeface="Arial" panose="020B0604020202020204" pitchFamily="34" charset="0"/>
              </a:rPr>
              <a:t>Speaker : Yi-Chun </a:t>
            </a:r>
            <a:r>
              <a:rPr lang="en-US" altLang="zh-TW" sz="2400" dirty="0" err="1">
                <a:latin typeface="Arial" panose="020B0604020202020204" pitchFamily="34" charset="0"/>
                <a:cs typeface="Arial" panose="020B0604020202020204" pitchFamily="34" charset="0"/>
              </a:rPr>
              <a:t>Ke</a:t>
            </a:r>
            <a:endParaRPr lang="en-US" altLang="zh-TW" sz="2400" dirty="0">
              <a:latin typeface="Arial" panose="020B0604020202020204" pitchFamily="34" charset="0"/>
              <a:cs typeface="Arial" panose="020B0604020202020204" pitchFamily="34" charset="0"/>
            </a:endParaRPr>
          </a:p>
          <a:p>
            <a:pPr>
              <a:lnSpc>
                <a:spcPct val="150000"/>
              </a:lnSpc>
            </a:pPr>
            <a:r>
              <a:rPr lang="en-US" altLang="zh-TW" sz="2400" dirty="0">
                <a:latin typeface="Arial" panose="020B0604020202020204" pitchFamily="34" charset="0"/>
                <a:cs typeface="Arial" panose="020B0604020202020204" pitchFamily="34" charset="0"/>
              </a:rPr>
              <a:t>Advisor : Liang-</a:t>
            </a:r>
            <a:r>
              <a:rPr lang="en-US" altLang="zh-TW" sz="2400" dirty="0" err="1">
                <a:latin typeface="Arial" panose="020B0604020202020204" pitchFamily="34" charset="0"/>
                <a:cs typeface="Arial" panose="020B0604020202020204" pitchFamily="34" charset="0"/>
              </a:rPr>
              <a:t>Chuan</a:t>
            </a:r>
            <a:r>
              <a:rPr lang="en-US" altLang="zh-TW" sz="2400" dirty="0">
                <a:latin typeface="Arial" panose="020B0604020202020204" pitchFamily="34" charset="0"/>
                <a:cs typeface="Arial" panose="020B0604020202020204" pitchFamily="34" charset="0"/>
              </a:rPr>
              <a:t> Lai  Ph.D.</a:t>
            </a:r>
          </a:p>
          <a:p>
            <a:pPr>
              <a:lnSpc>
                <a:spcPct val="150000"/>
              </a:lnSpc>
            </a:pPr>
            <a:r>
              <a:rPr lang="en-US" altLang="zh-TW" sz="2400" dirty="0">
                <a:latin typeface="Arial" panose="020B0604020202020204" pitchFamily="34" charset="0"/>
                <a:cs typeface="Arial" panose="020B0604020202020204" pitchFamily="34" charset="0"/>
              </a:rPr>
              <a:t>Date : 2023.03.07</a:t>
            </a:r>
            <a:endParaRPr lang="zh-TW" altLang="en-US" sz="2400" dirty="0">
              <a:latin typeface="Arial" panose="020B0604020202020204" pitchFamily="34" charset="0"/>
              <a:cs typeface="Arial" panose="020B0604020202020204" pitchFamily="34" charset="0"/>
            </a:endParaRPr>
          </a:p>
        </p:txBody>
      </p:sp>
      <p:sp>
        <p:nvSpPr>
          <p:cNvPr id="2" name="投影片編號版面配置區 1">
            <a:extLst>
              <a:ext uri="{FF2B5EF4-FFF2-40B4-BE49-F238E27FC236}">
                <a16:creationId xmlns:a16="http://schemas.microsoft.com/office/drawing/2014/main" id="{44814AC8-D5CA-461C-A2EC-BDFDF0563881}"/>
              </a:ext>
            </a:extLst>
          </p:cNvPr>
          <p:cNvSpPr>
            <a:spLocks noGrp="1"/>
          </p:cNvSpPr>
          <p:nvPr>
            <p:ph type="sldNum" sz="quarter" idx="12"/>
          </p:nvPr>
        </p:nvSpPr>
        <p:spPr/>
        <p:txBody>
          <a:bodyPr/>
          <a:lstStyle/>
          <a:p>
            <a:fld id="{D5321667-2103-40FE-9D6A-2E1CB32CCCAB}" type="slidenum">
              <a:rPr lang="zh-TW" altLang="en-US" smtClean="0"/>
              <a:t>1</a:t>
            </a:fld>
            <a:endParaRPr lang="zh-TW" altLang="en-US"/>
          </a:p>
        </p:txBody>
      </p:sp>
    </p:spTree>
    <p:extLst>
      <p:ext uri="{BB962C8B-B14F-4D97-AF65-F5344CB8AC3E}">
        <p14:creationId xmlns:p14="http://schemas.microsoft.com/office/powerpoint/2010/main" val="30348749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AD6C39D-BA62-4E71-9664-E54E54A22160}"/>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B311EE6D-ABE4-470E-8D81-E5733E225E92}"/>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4" name="文字方塊 3">
            <a:extLst>
              <a:ext uri="{FF2B5EF4-FFF2-40B4-BE49-F238E27FC236}">
                <a16:creationId xmlns:a16="http://schemas.microsoft.com/office/drawing/2014/main" id="{1FBD7FA8-17A1-4EB7-A432-33B7534341E0}"/>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The role of </a:t>
            </a:r>
            <a:r>
              <a:rPr lang="en-US" altLang="zh-TW" sz="2800" b="1" dirty="0" err="1">
                <a:latin typeface="Arial" panose="020B0604020202020204" pitchFamily="34" charset="0"/>
                <a:cs typeface="Arial" panose="020B0604020202020204" pitchFamily="34" charset="0"/>
              </a:rPr>
              <a:t>circRNAs</a:t>
            </a:r>
            <a:r>
              <a:rPr lang="en-US" altLang="zh-TW" sz="2800" b="1" dirty="0">
                <a:latin typeface="Arial" panose="020B0604020202020204" pitchFamily="34" charset="0"/>
                <a:cs typeface="Arial" panose="020B0604020202020204" pitchFamily="34" charset="0"/>
              </a:rPr>
              <a:t> in cancer</a:t>
            </a:r>
            <a:endParaRPr lang="zh-TW" altLang="en-US" sz="2800" b="1" dirty="0">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31E1FDB4-4226-452E-831F-8F0DE5E16595}"/>
              </a:ext>
            </a:extLst>
          </p:cNvPr>
          <p:cNvSpPr txBox="1"/>
          <p:nvPr/>
        </p:nvSpPr>
        <p:spPr>
          <a:xfrm>
            <a:off x="-16312" y="6519446"/>
            <a:ext cx="6112312" cy="338554"/>
          </a:xfrm>
          <a:prstGeom prst="rect">
            <a:avLst/>
          </a:prstGeom>
          <a:noFill/>
        </p:spPr>
        <p:txBody>
          <a:bodyPr wrap="square">
            <a:spAutoFit/>
          </a:bodyPr>
          <a:lstStyle/>
          <a:p>
            <a:r>
              <a:rPr lang="en-US" altLang="zh-TW" sz="1600" dirty="0">
                <a:solidFill>
                  <a:schemeClr val="bg2">
                    <a:lumMod val="75000"/>
                  </a:schemeClr>
                </a:solidFill>
                <a:latin typeface="-apple-system"/>
              </a:rPr>
              <a:t>(</a:t>
            </a:r>
            <a:r>
              <a:rPr lang="en-US" altLang="zh-TW" sz="1600" dirty="0" err="1">
                <a:solidFill>
                  <a:schemeClr val="bg2">
                    <a:lumMod val="75000"/>
                  </a:schemeClr>
                </a:solidFill>
                <a:latin typeface="-apple-system"/>
              </a:rPr>
              <a:t>Aliaksandr</a:t>
            </a:r>
            <a:r>
              <a:rPr lang="en-US" altLang="zh-TW" sz="1600" dirty="0">
                <a:solidFill>
                  <a:schemeClr val="bg2">
                    <a:lumMod val="75000"/>
                  </a:schemeClr>
                </a:solidFill>
                <a:latin typeface="-apple-system"/>
              </a:rPr>
              <a:t> A </a:t>
            </a:r>
            <a:r>
              <a:rPr lang="en-US" altLang="zh-TW" sz="1600" dirty="0" err="1">
                <a:solidFill>
                  <a:schemeClr val="bg2">
                    <a:lumMod val="75000"/>
                  </a:schemeClr>
                </a:solidFill>
                <a:latin typeface="-apple-system"/>
              </a:rPr>
              <a:t>Yarmishyn</a:t>
            </a:r>
            <a:r>
              <a:rPr lang="en-US" altLang="zh-TW" sz="1600" dirty="0">
                <a:solidFill>
                  <a:schemeClr val="bg2">
                    <a:lumMod val="75000"/>
                  </a:schemeClr>
                </a:solidFill>
                <a:latin typeface="-apple-system"/>
              </a:rPr>
              <a:t>, </a:t>
            </a:r>
            <a:r>
              <a:rPr lang="en-US" altLang="zh-TW" sz="1600" b="0" i="0" dirty="0">
                <a:solidFill>
                  <a:schemeClr val="bg2">
                    <a:lumMod val="75000"/>
                  </a:schemeClr>
                </a:solidFill>
                <a:effectLst/>
                <a:latin typeface="-apple-system"/>
              </a:rPr>
              <a:t>et al. </a:t>
            </a:r>
            <a:r>
              <a:rPr lang="pt-BR" altLang="zh-TW" sz="1600" i="1" dirty="0">
                <a:solidFill>
                  <a:schemeClr val="bg2">
                    <a:lumMod val="75000"/>
                  </a:schemeClr>
                </a:solidFill>
                <a:latin typeface="-apple-system"/>
              </a:rPr>
              <a:t>Cancers (Basel). </a:t>
            </a:r>
            <a:r>
              <a:rPr lang="en-US" altLang="zh-TW" sz="1600" b="0" i="0" dirty="0">
                <a:solidFill>
                  <a:schemeClr val="bg2">
                    <a:lumMod val="75000"/>
                  </a:schemeClr>
                </a:solidFill>
                <a:effectLst/>
                <a:latin typeface="-apple-system"/>
              </a:rPr>
              <a:t>(2022))</a:t>
            </a:r>
            <a:endParaRPr lang="zh-TW" altLang="en-US" sz="1600" dirty="0">
              <a:solidFill>
                <a:schemeClr val="bg2">
                  <a:lumMod val="75000"/>
                </a:schemeClr>
              </a:solidFill>
            </a:endParaRPr>
          </a:p>
        </p:txBody>
      </p:sp>
      <p:pic>
        <p:nvPicPr>
          <p:cNvPr id="2050" name="Picture 2">
            <a:extLst>
              <a:ext uri="{FF2B5EF4-FFF2-40B4-BE49-F238E27FC236}">
                <a16:creationId xmlns:a16="http://schemas.microsoft.com/office/drawing/2014/main" id="{D73AC8B5-C359-4C19-B56A-9900486B0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630" y="807637"/>
            <a:ext cx="5765689" cy="5811427"/>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a:extLst>
              <a:ext uri="{FF2B5EF4-FFF2-40B4-BE49-F238E27FC236}">
                <a16:creationId xmlns:a16="http://schemas.microsoft.com/office/drawing/2014/main" id="{9D20A7C8-9F44-476E-AD04-F7F6BF02A122}"/>
              </a:ext>
            </a:extLst>
          </p:cNvPr>
          <p:cNvSpPr>
            <a:spLocks noGrp="1"/>
          </p:cNvSpPr>
          <p:nvPr>
            <p:ph type="sldNum" sz="quarter" idx="12"/>
          </p:nvPr>
        </p:nvSpPr>
        <p:spPr/>
        <p:txBody>
          <a:bodyPr/>
          <a:lstStyle/>
          <a:p>
            <a:fld id="{D5321667-2103-40FE-9D6A-2E1CB32CCCAB}" type="slidenum">
              <a:rPr lang="zh-TW" altLang="en-US" smtClean="0"/>
              <a:t>10</a:t>
            </a:fld>
            <a:endParaRPr lang="zh-TW" altLang="en-US"/>
          </a:p>
        </p:txBody>
      </p:sp>
    </p:spTree>
    <p:extLst>
      <p:ext uri="{BB962C8B-B14F-4D97-AF65-F5344CB8AC3E}">
        <p14:creationId xmlns:p14="http://schemas.microsoft.com/office/powerpoint/2010/main" val="40280744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4DE72FBB-7A58-4548-810E-C1729C3AD757}"/>
              </a:ext>
            </a:extLst>
          </p:cNvPr>
          <p:cNvSpPr txBox="1"/>
          <p:nvPr/>
        </p:nvSpPr>
        <p:spPr>
          <a:xfrm>
            <a:off x="1709053" y="122980"/>
            <a:ext cx="10786370"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Identification of a novel </a:t>
            </a: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 </a:t>
            </a:r>
            <a:r>
              <a:rPr lang="en-US" altLang="zh-TW" sz="2800" b="1" i="1" dirty="0">
                <a:latin typeface="Arial" panose="020B0604020202020204" pitchFamily="34" charset="0"/>
                <a:cs typeface="Arial" panose="020B0604020202020204" pitchFamily="34" charset="0"/>
              </a:rPr>
              <a:t>circPDIA4</a:t>
            </a:r>
            <a:endParaRPr lang="zh-TW" altLang="en-US" sz="2800" b="1" i="1" dirty="0">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pic>
        <p:nvPicPr>
          <p:cNvPr id="6" name="圖片 5">
            <a:extLst>
              <a:ext uri="{FF2B5EF4-FFF2-40B4-BE49-F238E27FC236}">
                <a16:creationId xmlns:a16="http://schemas.microsoft.com/office/drawing/2014/main" id="{CD2D5241-CA58-4F1B-A293-77FB88A5B2A1}"/>
              </a:ext>
            </a:extLst>
          </p:cNvPr>
          <p:cNvPicPr>
            <a:picLocks noChangeAspect="1"/>
          </p:cNvPicPr>
          <p:nvPr/>
        </p:nvPicPr>
        <p:blipFill>
          <a:blip r:embed="rId3"/>
          <a:stretch>
            <a:fillRect/>
          </a:stretch>
        </p:blipFill>
        <p:spPr>
          <a:xfrm>
            <a:off x="308144" y="1429342"/>
            <a:ext cx="2409612" cy="2225203"/>
          </a:xfrm>
          <a:prstGeom prst="rect">
            <a:avLst/>
          </a:prstGeom>
        </p:spPr>
      </p:pic>
      <p:grpSp>
        <p:nvGrpSpPr>
          <p:cNvPr id="7" name="群組 6">
            <a:extLst>
              <a:ext uri="{FF2B5EF4-FFF2-40B4-BE49-F238E27FC236}">
                <a16:creationId xmlns:a16="http://schemas.microsoft.com/office/drawing/2014/main" id="{63A6E57B-27E8-4BA9-986A-9619C97D2D30}"/>
              </a:ext>
            </a:extLst>
          </p:cNvPr>
          <p:cNvGrpSpPr/>
          <p:nvPr/>
        </p:nvGrpSpPr>
        <p:grpSpPr>
          <a:xfrm>
            <a:off x="6125485" y="1284756"/>
            <a:ext cx="5722048" cy="2514373"/>
            <a:chOff x="6375778" y="1713133"/>
            <a:chExt cx="5722048" cy="2514373"/>
          </a:xfrm>
        </p:grpSpPr>
        <p:pic>
          <p:nvPicPr>
            <p:cNvPr id="11" name="圖片 10">
              <a:extLst>
                <a:ext uri="{FF2B5EF4-FFF2-40B4-BE49-F238E27FC236}">
                  <a16:creationId xmlns:a16="http://schemas.microsoft.com/office/drawing/2014/main" id="{5D0984B8-E769-4DEC-A413-A4A1A7B46021}"/>
                </a:ext>
              </a:extLst>
            </p:cNvPr>
            <p:cNvPicPr>
              <a:picLocks noChangeAspect="1"/>
            </p:cNvPicPr>
            <p:nvPr/>
          </p:nvPicPr>
          <p:blipFill rotWithShape="1">
            <a:blip r:embed="rId4"/>
            <a:srcRect l="243" t="64725" r="-243" b="-1072"/>
            <a:stretch/>
          </p:blipFill>
          <p:spPr>
            <a:xfrm>
              <a:off x="9110558" y="2337005"/>
              <a:ext cx="2987268" cy="1890501"/>
            </a:xfrm>
            <a:prstGeom prst="rect">
              <a:avLst/>
            </a:prstGeom>
          </p:spPr>
        </p:pic>
        <p:pic>
          <p:nvPicPr>
            <p:cNvPr id="10" name="圖片 9">
              <a:extLst>
                <a:ext uri="{FF2B5EF4-FFF2-40B4-BE49-F238E27FC236}">
                  <a16:creationId xmlns:a16="http://schemas.microsoft.com/office/drawing/2014/main" id="{7CD28182-C465-4E43-9CD2-39A08AAE86C6}"/>
                </a:ext>
              </a:extLst>
            </p:cNvPr>
            <p:cNvPicPr>
              <a:picLocks noChangeAspect="1"/>
            </p:cNvPicPr>
            <p:nvPr/>
          </p:nvPicPr>
          <p:blipFill rotWithShape="1">
            <a:blip r:embed="rId4"/>
            <a:srcRect t="8638" b="43019"/>
            <a:stretch/>
          </p:blipFill>
          <p:spPr>
            <a:xfrm>
              <a:off x="6375778" y="1713133"/>
              <a:ext cx="2987268" cy="2514373"/>
            </a:xfrm>
            <a:prstGeom prst="rect">
              <a:avLst/>
            </a:prstGeom>
          </p:spPr>
        </p:pic>
      </p:grpSp>
      <p:sp>
        <p:nvSpPr>
          <p:cNvPr id="9" name="文字方塊 8">
            <a:extLst>
              <a:ext uri="{FF2B5EF4-FFF2-40B4-BE49-F238E27FC236}">
                <a16:creationId xmlns:a16="http://schemas.microsoft.com/office/drawing/2014/main" id="{370CD36D-07CB-456A-BFFF-81B711399257}"/>
              </a:ext>
            </a:extLst>
          </p:cNvPr>
          <p:cNvSpPr txBox="1"/>
          <p:nvPr/>
        </p:nvSpPr>
        <p:spPr>
          <a:xfrm>
            <a:off x="222012" y="1018120"/>
            <a:ext cx="6264964" cy="338554"/>
          </a:xfrm>
          <a:prstGeom prst="rect">
            <a:avLst/>
          </a:prstGeom>
          <a:noFill/>
        </p:spPr>
        <p:txBody>
          <a:bodyPr wrap="square">
            <a:spAutoFit/>
          </a:bodyPr>
          <a:lstStyle/>
          <a:p>
            <a:pPr marL="285750" indent="-285750">
              <a:buFont typeface="Arial" panose="020B0604020202020204" pitchFamily="34" charset="0"/>
              <a:buChar char="•"/>
            </a:pPr>
            <a:r>
              <a:rPr lang="en-US" altLang="zh-TW" sz="1600" b="1" i="0" u="none" strike="noStrike" baseline="0" dirty="0">
                <a:latin typeface="Arial" panose="020B0604020202020204" pitchFamily="34" charset="0"/>
                <a:cs typeface="Arial" panose="020B0604020202020204" pitchFamily="34" charset="0"/>
              </a:rPr>
              <a:t>cancer-specific </a:t>
            </a:r>
            <a:r>
              <a:rPr lang="en-US" altLang="zh-TW" sz="1600" b="1" i="0" u="none" strike="noStrike" baseline="0" dirty="0" err="1">
                <a:latin typeface="Arial" panose="020B0604020202020204" pitchFamily="34" charset="0"/>
                <a:cs typeface="Arial" panose="020B0604020202020204" pitchFamily="34" charset="0"/>
              </a:rPr>
              <a:t>circRNA</a:t>
            </a:r>
            <a:r>
              <a:rPr lang="en-US" altLang="zh-TW" sz="1600" b="1" i="0" u="none" strike="noStrike" baseline="0" dirty="0">
                <a:latin typeface="Arial" panose="020B0604020202020204" pitchFamily="34" charset="0"/>
                <a:cs typeface="Arial" panose="020B0604020202020204" pitchFamily="34" charset="0"/>
              </a:rPr>
              <a:t> database(CSCD)</a:t>
            </a:r>
            <a:endParaRPr lang="zh-TW" altLang="en-US" sz="1600" b="1" dirty="0">
              <a:latin typeface="Arial" panose="020B0604020202020204" pitchFamily="34" charset="0"/>
              <a:cs typeface="Arial" panose="020B0604020202020204" pitchFamily="34" charset="0"/>
            </a:endParaRPr>
          </a:p>
        </p:txBody>
      </p:sp>
      <p:pic>
        <p:nvPicPr>
          <p:cNvPr id="12" name="圖片 11">
            <a:extLst>
              <a:ext uri="{FF2B5EF4-FFF2-40B4-BE49-F238E27FC236}">
                <a16:creationId xmlns:a16="http://schemas.microsoft.com/office/drawing/2014/main" id="{FF053C15-829F-410C-84B7-FF9ACD7EAA32}"/>
              </a:ext>
            </a:extLst>
          </p:cNvPr>
          <p:cNvPicPr>
            <a:picLocks noChangeAspect="1"/>
          </p:cNvPicPr>
          <p:nvPr/>
        </p:nvPicPr>
        <p:blipFill>
          <a:blip r:embed="rId5"/>
          <a:stretch>
            <a:fillRect/>
          </a:stretch>
        </p:blipFill>
        <p:spPr>
          <a:xfrm>
            <a:off x="6400090" y="4165944"/>
            <a:ext cx="5713778" cy="2441098"/>
          </a:xfrm>
          <a:prstGeom prst="rect">
            <a:avLst/>
          </a:prstGeom>
        </p:spPr>
      </p:pic>
      <p:pic>
        <p:nvPicPr>
          <p:cNvPr id="14" name="圖片 13">
            <a:extLst>
              <a:ext uri="{FF2B5EF4-FFF2-40B4-BE49-F238E27FC236}">
                <a16:creationId xmlns:a16="http://schemas.microsoft.com/office/drawing/2014/main" id="{D88D57ED-8E46-4354-AEDE-3CCD595FE7A3}"/>
              </a:ext>
            </a:extLst>
          </p:cNvPr>
          <p:cNvPicPr>
            <a:picLocks noChangeAspect="1"/>
          </p:cNvPicPr>
          <p:nvPr/>
        </p:nvPicPr>
        <p:blipFill>
          <a:blip r:embed="rId6"/>
          <a:stretch>
            <a:fillRect/>
          </a:stretch>
        </p:blipFill>
        <p:spPr>
          <a:xfrm>
            <a:off x="6400090" y="841966"/>
            <a:ext cx="266702" cy="333377"/>
          </a:xfrm>
          <a:prstGeom prst="rect">
            <a:avLst/>
          </a:prstGeom>
        </p:spPr>
      </p:pic>
      <p:pic>
        <p:nvPicPr>
          <p:cNvPr id="8" name="圖片 7">
            <a:extLst>
              <a:ext uri="{FF2B5EF4-FFF2-40B4-BE49-F238E27FC236}">
                <a16:creationId xmlns:a16="http://schemas.microsoft.com/office/drawing/2014/main" id="{6253FDC1-CE3F-4EFA-8D58-354DA50E9C16}"/>
              </a:ext>
            </a:extLst>
          </p:cNvPr>
          <p:cNvPicPr>
            <a:picLocks noChangeAspect="1"/>
          </p:cNvPicPr>
          <p:nvPr/>
        </p:nvPicPr>
        <p:blipFill rotWithShape="1">
          <a:blip r:embed="rId7"/>
          <a:srcRect r="36247"/>
          <a:stretch/>
        </p:blipFill>
        <p:spPr>
          <a:xfrm>
            <a:off x="2613448" y="2598482"/>
            <a:ext cx="3652669" cy="3446657"/>
          </a:xfrm>
          <a:prstGeom prst="rect">
            <a:avLst/>
          </a:prstGeom>
        </p:spPr>
      </p:pic>
      <p:grpSp>
        <p:nvGrpSpPr>
          <p:cNvPr id="17" name="群組 16">
            <a:extLst>
              <a:ext uri="{FF2B5EF4-FFF2-40B4-BE49-F238E27FC236}">
                <a16:creationId xmlns:a16="http://schemas.microsoft.com/office/drawing/2014/main" id="{E454B9C6-86D4-4101-8DA5-F339B2C3B272}"/>
              </a:ext>
            </a:extLst>
          </p:cNvPr>
          <p:cNvGrpSpPr/>
          <p:nvPr/>
        </p:nvGrpSpPr>
        <p:grpSpPr>
          <a:xfrm>
            <a:off x="8905373" y="3922957"/>
            <a:ext cx="1123998" cy="307958"/>
            <a:chOff x="3412514" y="2262981"/>
            <a:chExt cx="2501603" cy="335501"/>
          </a:xfrm>
        </p:grpSpPr>
        <p:sp>
          <p:nvSpPr>
            <p:cNvPr id="16" name="矩形: 圓角 15">
              <a:extLst>
                <a:ext uri="{FF2B5EF4-FFF2-40B4-BE49-F238E27FC236}">
                  <a16:creationId xmlns:a16="http://schemas.microsoft.com/office/drawing/2014/main" id="{04B06952-4027-4025-A82D-AF9D64C5C647}"/>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E040FBBA-C2DB-48A5-85C9-49985167A6B2}"/>
                </a:ext>
              </a:extLst>
            </p:cNvPr>
            <p:cNvSpPr txBox="1"/>
            <p:nvPr/>
          </p:nvSpPr>
          <p:spPr>
            <a:xfrm>
              <a:off x="3412514" y="2262981"/>
              <a:ext cx="2501603" cy="281182"/>
            </a:xfrm>
            <a:prstGeom prst="rect">
              <a:avLst/>
            </a:prstGeom>
            <a:noFill/>
          </p:spPr>
          <p:txBody>
            <a:bodyPr wrap="square">
              <a:spAutoFit/>
            </a:bodyPr>
            <a:lstStyle/>
            <a:p>
              <a:r>
                <a:rPr lang="en-US" altLang="zh-TW" sz="1400" b="1" i="0" u="none" strike="noStrike" baseline="0" dirty="0">
                  <a:latin typeface="Arial" panose="020B0604020202020204" pitchFamily="34" charset="0"/>
                  <a:cs typeface="Arial" panose="020B0604020202020204" pitchFamily="34" charset="0"/>
                </a:rPr>
                <a:t>RNase R</a:t>
              </a:r>
              <a:endParaRPr lang="zh-TW" altLang="en-US" sz="1400" b="1" dirty="0">
                <a:latin typeface="Arial" panose="020B0604020202020204" pitchFamily="34" charset="0"/>
                <a:cs typeface="Arial" panose="020B0604020202020204" pitchFamily="34" charset="0"/>
              </a:endParaRPr>
            </a:p>
          </p:txBody>
        </p:sp>
      </p:grpSp>
      <p:grpSp>
        <p:nvGrpSpPr>
          <p:cNvPr id="18" name="群組 17">
            <a:extLst>
              <a:ext uri="{FF2B5EF4-FFF2-40B4-BE49-F238E27FC236}">
                <a16:creationId xmlns:a16="http://schemas.microsoft.com/office/drawing/2014/main" id="{7895C36F-15BB-4B7A-BB04-66F82225C65B}"/>
              </a:ext>
            </a:extLst>
          </p:cNvPr>
          <p:cNvGrpSpPr/>
          <p:nvPr/>
        </p:nvGrpSpPr>
        <p:grpSpPr>
          <a:xfrm>
            <a:off x="9235208" y="857075"/>
            <a:ext cx="709543" cy="318268"/>
            <a:chOff x="3412514" y="2262981"/>
            <a:chExt cx="2501603" cy="338554"/>
          </a:xfrm>
        </p:grpSpPr>
        <p:sp>
          <p:nvSpPr>
            <p:cNvPr id="19" name="矩形: 圓角 18">
              <a:extLst>
                <a:ext uri="{FF2B5EF4-FFF2-40B4-BE49-F238E27FC236}">
                  <a16:creationId xmlns:a16="http://schemas.microsoft.com/office/drawing/2014/main" id="{7F8A5DE5-0C95-40A5-BA5C-CB7963C2ACB2}"/>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1F050141-0B0B-4305-96BB-1E3A156E0833}"/>
                </a:ext>
              </a:extLst>
            </p:cNvPr>
            <p:cNvSpPr txBox="1"/>
            <p:nvPr/>
          </p:nvSpPr>
          <p:spPr>
            <a:xfrm>
              <a:off x="3412514" y="2262981"/>
              <a:ext cx="2501603" cy="338554"/>
            </a:xfrm>
            <a:prstGeom prst="rect">
              <a:avLst/>
            </a:prstGeom>
            <a:noFill/>
          </p:spPr>
          <p:txBody>
            <a:bodyPr wrap="square">
              <a:spAutoFit/>
            </a:bodyPr>
            <a:lstStyle/>
            <a:p>
              <a:r>
                <a:rPr lang="en-US" altLang="zh-TW" sz="1400" b="1" i="0" u="none" strike="noStrike" baseline="0" dirty="0">
                  <a:latin typeface="Arial" panose="020B0604020202020204" pitchFamily="34" charset="0"/>
                  <a:cs typeface="Arial" panose="020B0604020202020204" pitchFamily="34" charset="0"/>
                </a:rPr>
                <a:t>PCR</a:t>
              </a:r>
              <a:endParaRPr lang="zh-TW" altLang="en-US" sz="1600" b="1" dirty="0">
                <a:latin typeface="Arial" panose="020B0604020202020204" pitchFamily="34" charset="0"/>
                <a:cs typeface="Arial" panose="020B0604020202020204" pitchFamily="34" charset="0"/>
              </a:endParaRPr>
            </a:p>
          </p:txBody>
        </p:sp>
      </p:grpSp>
      <p:grpSp>
        <p:nvGrpSpPr>
          <p:cNvPr id="21" name="群組 20">
            <a:extLst>
              <a:ext uri="{FF2B5EF4-FFF2-40B4-BE49-F238E27FC236}">
                <a16:creationId xmlns:a16="http://schemas.microsoft.com/office/drawing/2014/main" id="{FB2F758E-F41A-4ACD-99C5-0531385E73D3}"/>
              </a:ext>
            </a:extLst>
          </p:cNvPr>
          <p:cNvGrpSpPr/>
          <p:nvPr/>
        </p:nvGrpSpPr>
        <p:grpSpPr>
          <a:xfrm>
            <a:off x="3681030" y="2415381"/>
            <a:ext cx="1887622" cy="338554"/>
            <a:chOff x="3412514" y="2262981"/>
            <a:chExt cx="2040022" cy="338554"/>
          </a:xfrm>
        </p:grpSpPr>
        <p:sp>
          <p:nvSpPr>
            <p:cNvPr id="22" name="矩形: 圓角 21">
              <a:extLst>
                <a:ext uri="{FF2B5EF4-FFF2-40B4-BE49-F238E27FC236}">
                  <a16:creationId xmlns:a16="http://schemas.microsoft.com/office/drawing/2014/main" id="{B94FC54B-9D73-4C91-BBF8-0B5E9BCD4A04}"/>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a:extLst>
                <a:ext uri="{FF2B5EF4-FFF2-40B4-BE49-F238E27FC236}">
                  <a16:creationId xmlns:a16="http://schemas.microsoft.com/office/drawing/2014/main" id="{CF7B6DFF-2554-44DA-8551-BCCE9AD12F22}"/>
                </a:ext>
              </a:extLst>
            </p:cNvPr>
            <p:cNvSpPr txBox="1"/>
            <p:nvPr/>
          </p:nvSpPr>
          <p:spPr>
            <a:xfrm>
              <a:off x="3412514" y="2262981"/>
              <a:ext cx="2025509" cy="338554"/>
            </a:xfrm>
            <a:prstGeom prst="rect">
              <a:avLst/>
            </a:prstGeom>
            <a:noFill/>
          </p:spPr>
          <p:txBody>
            <a:bodyPr wrap="square">
              <a:spAutoFit/>
            </a:bodyPr>
            <a:lstStyle/>
            <a:p>
              <a:pPr algn="ctr"/>
              <a:r>
                <a:rPr lang="en-US" altLang="zh-TW" sz="1400" b="1" i="0" u="none" strike="noStrike" baseline="0" dirty="0">
                  <a:latin typeface="Arial" panose="020B0604020202020204" pitchFamily="34" charset="0"/>
                  <a:cs typeface="Arial" panose="020B0604020202020204" pitchFamily="34" charset="0"/>
                </a:rPr>
                <a:t>Sa</a:t>
              </a:r>
              <a:r>
                <a:rPr lang="en-US" altLang="zh-TW" sz="1400" b="1" dirty="0">
                  <a:latin typeface="Arial" panose="020B0604020202020204" pitchFamily="34" charset="0"/>
                  <a:cs typeface="Arial" panose="020B0604020202020204" pitchFamily="34" charset="0"/>
                </a:rPr>
                <a:t>nger</a:t>
              </a:r>
              <a:r>
                <a:rPr lang="en-US" altLang="zh-TW" sz="1600" b="1" dirty="0">
                  <a:latin typeface="Arial" panose="020B0604020202020204" pitchFamily="34" charset="0"/>
                  <a:cs typeface="Arial" panose="020B0604020202020204" pitchFamily="34" charset="0"/>
                </a:rPr>
                <a:t> </a:t>
              </a:r>
              <a:r>
                <a:rPr lang="en-US" altLang="zh-TW" sz="1400" b="1" dirty="0">
                  <a:latin typeface="Arial" panose="020B0604020202020204" pitchFamily="34" charset="0"/>
                  <a:cs typeface="Arial" panose="020B0604020202020204" pitchFamily="34" charset="0"/>
                </a:rPr>
                <a:t>sequencing</a:t>
              </a:r>
              <a:endParaRPr lang="zh-TW" altLang="en-US" sz="1600" b="1" dirty="0">
                <a:latin typeface="Arial" panose="020B0604020202020204" pitchFamily="34" charset="0"/>
                <a:cs typeface="Arial" panose="020B0604020202020204" pitchFamily="34" charset="0"/>
              </a:endParaRPr>
            </a:p>
          </p:txBody>
        </p:sp>
      </p:grpSp>
      <p:pic>
        <p:nvPicPr>
          <p:cNvPr id="25" name="圖片 24">
            <a:extLst>
              <a:ext uri="{FF2B5EF4-FFF2-40B4-BE49-F238E27FC236}">
                <a16:creationId xmlns:a16="http://schemas.microsoft.com/office/drawing/2014/main" id="{9512A9BE-8FE6-4B69-BA89-D2C1B2E360B2}"/>
              </a:ext>
            </a:extLst>
          </p:cNvPr>
          <p:cNvPicPr>
            <a:picLocks noChangeAspect="1"/>
          </p:cNvPicPr>
          <p:nvPr/>
        </p:nvPicPr>
        <p:blipFill>
          <a:blip r:embed="rId8"/>
          <a:stretch>
            <a:fillRect/>
          </a:stretch>
        </p:blipFill>
        <p:spPr>
          <a:xfrm>
            <a:off x="10283369" y="1218456"/>
            <a:ext cx="841831" cy="315688"/>
          </a:xfrm>
          <a:prstGeom prst="rect">
            <a:avLst/>
          </a:prstGeom>
        </p:spPr>
      </p:pic>
      <p:pic>
        <p:nvPicPr>
          <p:cNvPr id="27" name="圖片 26">
            <a:extLst>
              <a:ext uri="{FF2B5EF4-FFF2-40B4-BE49-F238E27FC236}">
                <a16:creationId xmlns:a16="http://schemas.microsoft.com/office/drawing/2014/main" id="{F67B7C64-5763-4606-A3AF-0DC5C4DC8F34}"/>
              </a:ext>
            </a:extLst>
          </p:cNvPr>
          <p:cNvPicPr>
            <a:picLocks noChangeAspect="1"/>
          </p:cNvPicPr>
          <p:nvPr/>
        </p:nvPicPr>
        <p:blipFill>
          <a:blip r:embed="rId9"/>
          <a:stretch>
            <a:fillRect/>
          </a:stretch>
        </p:blipFill>
        <p:spPr>
          <a:xfrm>
            <a:off x="10283369" y="1748762"/>
            <a:ext cx="676958" cy="357638"/>
          </a:xfrm>
          <a:prstGeom prst="rect">
            <a:avLst/>
          </a:prstGeom>
        </p:spPr>
      </p:pic>
      <p:pic>
        <p:nvPicPr>
          <p:cNvPr id="29" name="圖片 28">
            <a:extLst>
              <a:ext uri="{FF2B5EF4-FFF2-40B4-BE49-F238E27FC236}">
                <a16:creationId xmlns:a16="http://schemas.microsoft.com/office/drawing/2014/main" id="{29905CCC-EF41-45BB-9419-0D5C8C120796}"/>
              </a:ext>
            </a:extLst>
          </p:cNvPr>
          <p:cNvPicPr>
            <a:picLocks noChangeAspect="1"/>
          </p:cNvPicPr>
          <p:nvPr/>
        </p:nvPicPr>
        <p:blipFill>
          <a:blip r:embed="rId10"/>
          <a:stretch>
            <a:fillRect/>
          </a:stretch>
        </p:blipFill>
        <p:spPr>
          <a:xfrm>
            <a:off x="11036062" y="1959718"/>
            <a:ext cx="691184" cy="169270"/>
          </a:xfrm>
          <a:prstGeom prst="rect">
            <a:avLst/>
          </a:prstGeom>
        </p:spPr>
      </p:pic>
      <p:sp>
        <p:nvSpPr>
          <p:cNvPr id="30" name="文字方塊 29">
            <a:extLst>
              <a:ext uri="{FF2B5EF4-FFF2-40B4-BE49-F238E27FC236}">
                <a16:creationId xmlns:a16="http://schemas.microsoft.com/office/drawing/2014/main" id="{46959DD3-C1A3-4B10-AE7E-5CD9F80FE349}"/>
              </a:ext>
            </a:extLst>
          </p:cNvPr>
          <p:cNvSpPr txBox="1"/>
          <p:nvPr/>
        </p:nvSpPr>
        <p:spPr>
          <a:xfrm>
            <a:off x="10947680" y="1671561"/>
            <a:ext cx="752129" cy="338554"/>
          </a:xfrm>
          <a:prstGeom prst="rect">
            <a:avLst/>
          </a:prstGeom>
          <a:noFill/>
        </p:spPr>
        <p:txBody>
          <a:bodyPr wrap="none" rtlCol="0">
            <a:spAutoFit/>
          </a:bodyPr>
          <a:lstStyle/>
          <a:p>
            <a:r>
              <a:rPr lang="en-US" altLang="zh-TW" sz="1600" b="1" dirty="0">
                <a:latin typeface="Arial" panose="020B0604020202020204" pitchFamily="34" charset="0"/>
                <a:cs typeface="Arial" panose="020B0604020202020204" pitchFamily="34" charset="0"/>
              </a:rPr>
              <a:t>gDNA</a:t>
            </a:r>
            <a:endParaRPr lang="zh-TW" altLang="en-US" sz="1600" b="1" dirty="0">
              <a:latin typeface="Arial" panose="020B0604020202020204" pitchFamily="34" charset="0"/>
              <a:cs typeface="Arial" panose="020B0604020202020204" pitchFamily="34" charset="0"/>
            </a:endParaRPr>
          </a:p>
        </p:txBody>
      </p:sp>
      <p:pic>
        <p:nvPicPr>
          <p:cNvPr id="36" name="圖片 35">
            <a:extLst>
              <a:ext uri="{FF2B5EF4-FFF2-40B4-BE49-F238E27FC236}">
                <a16:creationId xmlns:a16="http://schemas.microsoft.com/office/drawing/2014/main" id="{114DAD25-3FBE-497A-BB3A-CA2FCE2E9EFA}"/>
              </a:ext>
            </a:extLst>
          </p:cNvPr>
          <p:cNvPicPr>
            <a:picLocks noChangeAspect="1"/>
          </p:cNvPicPr>
          <p:nvPr/>
        </p:nvPicPr>
        <p:blipFill>
          <a:blip r:embed="rId11"/>
          <a:stretch>
            <a:fillRect/>
          </a:stretch>
        </p:blipFill>
        <p:spPr>
          <a:xfrm>
            <a:off x="10035890" y="3681486"/>
            <a:ext cx="278205" cy="256075"/>
          </a:xfrm>
          <a:prstGeom prst="rect">
            <a:avLst/>
          </a:prstGeom>
        </p:spPr>
      </p:pic>
      <p:sp>
        <p:nvSpPr>
          <p:cNvPr id="39" name="文字方塊 38">
            <a:extLst>
              <a:ext uri="{FF2B5EF4-FFF2-40B4-BE49-F238E27FC236}">
                <a16:creationId xmlns:a16="http://schemas.microsoft.com/office/drawing/2014/main" id="{7D648396-FC0F-4047-AEC8-3159989E7F4E}"/>
              </a:ext>
            </a:extLst>
          </p:cNvPr>
          <p:cNvSpPr txBox="1"/>
          <p:nvPr/>
        </p:nvSpPr>
        <p:spPr>
          <a:xfrm>
            <a:off x="10231825" y="3655634"/>
            <a:ext cx="1707519" cy="307777"/>
          </a:xfrm>
          <a:prstGeom prst="rect">
            <a:avLst/>
          </a:prstGeom>
          <a:noFill/>
        </p:spPr>
        <p:txBody>
          <a:bodyPr wrap="none" rtlCol="0">
            <a:spAutoFit/>
          </a:bodyPr>
          <a:lstStyle/>
          <a:p>
            <a:r>
              <a:rPr lang="en-US" altLang="zh-TW" sz="1400" b="1" dirty="0">
                <a:latin typeface="Arial" panose="020B0604020202020204" pitchFamily="34" charset="0"/>
                <a:cs typeface="Arial" panose="020B0604020202020204" pitchFamily="34" charset="0"/>
              </a:rPr>
              <a:t>: divergent primer</a:t>
            </a:r>
            <a:endParaRPr lang="zh-TW" altLang="en-US" sz="1400" b="1" dirty="0">
              <a:latin typeface="Arial" panose="020B0604020202020204" pitchFamily="34" charset="0"/>
              <a:cs typeface="Arial" panose="020B0604020202020204" pitchFamily="34" charset="0"/>
            </a:endParaRPr>
          </a:p>
        </p:txBody>
      </p:sp>
      <p:sp>
        <p:nvSpPr>
          <p:cNvPr id="28" name="矩形 27">
            <a:extLst>
              <a:ext uri="{FF2B5EF4-FFF2-40B4-BE49-F238E27FC236}">
                <a16:creationId xmlns:a16="http://schemas.microsoft.com/office/drawing/2014/main" id="{E4A0BA26-BDAC-43E5-9643-C3F200C58D75}"/>
              </a:ext>
            </a:extLst>
          </p:cNvPr>
          <p:cNvSpPr/>
          <p:nvPr/>
        </p:nvSpPr>
        <p:spPr>
          <a:xfrm>
            <a:off x="7937129" y="2666342"/>
            <a:ext cx="366304" cy="375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58FABDFB-F5C3-45F4-A7BB-154C779A54C2}"/>
              </a:ext>
            </a:extLst>
          </p:cNvPr>
          <p:cNvSpPr/>
          <p:nvPr/>
        </p:nvSpPr>
        <p:spPr>
          <a:xfrm>
            <a:off x="10704284" y="2674737"/>
            <a:ext cx="366304" cy="375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94BFF71D-8F11-4807-A495-1DC5D78F157B}"/>
              </a:ext>
            </a:extLst>
          </p:cNvPr>
          <p:cNvSpPr/>
          <p:nvPr/>
        </p:nvSpPr>
        <p:spPr>
          <a:xfrm>
            <a:off x="8636200" y="2666342"/>
            <a:ext cx="366304" cy="375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9606D19F-2FE0-4C21-8664-02151C656089}"/>
              </a:ext>
            </a:extLst>
          </p:cNvPr>
          <p:cNvSpPr/>
          <p:nvPr/>
        </p:nvSpPr>
        <p:spPr>
          <a:xfrm>
            <a:off x="11337075" y="2660404"/>
            <a:ext cx="366304" cy="375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投影片編號版面配置區 4">
            <a:extLst>
              <a:ext uri="{FF2B5EF4-FFF2-40B4-BE49-F238E27FC236}">
                <a16:creationId xmlns:a16="http://schemas.microsoft.com/office/drawing/2014/main" id="{ECB6E6EA-8F22-4F25-928F-FE6995F9A231}"/>
              </a:ext>
            </a:extLst>
          </p:cNvPr>
          <p:cNvSpPr>
            <a:spLocks noGrp="1"/>
          </p:cNvSpPr>
          <p:nvPr>
            <p:ph type="sldNum" sz="quarter" idx="12"/>
          </p:nvPr>
        </p:nvSpPr>
        <p:spPr/>
        <p:txBody>
          <a:bodyPr/>
          <a:lstStyle/>
          <a:p>
            <a:fld id="{D5321667-2103-40FE-9D6A-2E1CB32CCCAB}" type="slidenum">
              <a:rPr lang="zh-TW" altLang="en-US" smtClean="0"/>
              <a:t>11</a:t>
            </a:fld>
            <a:endParaRPr lang="zh-TW" altLang="en-US"/>
          </a:p>
        </p:txBody>
      </p:sp>
      <p:sp>
        <p:nvSpPr>
          <p:cNvPr id="34" name="矩形 33">
            <a:extLst>
              <a:ext uri="{FF2B5EF4-FFF2-40B4-BE49-F238E27FC236}">
                <a16:creationId xmlns:a16="http://schemas.microsoft.com/office/drawing/2014/main" id="{2321B62B-590B-4B04-A292-BCD814D6F270}"/>
              </a:ext>
            </a:extLst>
          </p:cNvPr>
          <p:cNvSpPr/>
          <p:nvPr/>
        </p:nvSpPr>
        <p:spPr>
          <a:xfrm>
            <a:off x="8610599" y="4939048"/>
            <a:ext cx="726583" cy="17257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5881FF51-AAE9-4C88-A098-17CD5D54DB9D}"/>
              </a:ext>
            </a:extLst>
          </p:cNvPr>
          <p:cNvSpPr/>
          <p:nvPr/>
        </p:nvSpPr>
        <p:spPr>
          <a:xfrm>
            <a:off x="11341367" y="4881273"/>
            <a:ext cx="726583" cy="17257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BA3AA013-FDD0-4F6F-8C76-CF06DB38D103}"/>
              </a:ext>
            </a:extLst>
          </p:cNvPr>
          <p:cNvSpPr/>
          <p:nvPr/>
        </p:nvSpPr>
        <p:spPr>
          <a:xfrm>
            <a:off x="4391695" y="4181055"/>
            <a:ext cx="592429" cy="4682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797658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1" grpId="0" animBg="1"/>
      <p:bldP spid="31" grpId="1" animBg="1"/>
      <p:bldP spid="32" grpId="0" animBg="1"/>
      <p:bldP spid="33" grpId="0" animBg="1"/>
      <p:bldP spid="34" grpId="0" animBg="1"/>
      <p:bldP spid="35"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4DE72FBB-7A58-4548-810E-C1729C3AD757}"/>
              </a:ext>
            </a:extLst>
          </p:cNvPr>
          <p:cNvSpPr txBox="1"/>
          <p:nvPr/>
        </p:nvSpPr>
        <p:spPr>
          <a:xfrm>
            <a:off x="1709053" y="122980"/>
            <a:ext cx="10786370"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Identification of a novel </a:t>
            </a: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 </a:t>
            </a:r>
            <a:r>
              <a:rPr lang="en-US" altLang="zh-TW" sz="2800" b="1" i="1" dirty="0">
                <a:latin typeface="Arial" panose="020B0604020202020204" pitchFamily="34" charset="0"/>
                <a:cs typeface="Arial" panose="020B0604020202020204" pitchFamily="34" charset="0"/>
              </a:rPr>
              <a:t>circPDIA4</a:t>
            </a:r>
            <a:endParaRPr lang="zh-TW" altLang="en-US" sz="2800" b="1" i="1" dirty="0">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pic>
        <p:nvPicPr>
          <p:cNvPr id="8" name="圖片 7">
            <a:extLst>
              <a:ext uri="{FF2B5EF4-FFF2-40B4-BE49-F238E27FC236}">
                <a16:creationId xmlns:a16="http://schemas.microsoft.com/office/drawing/2014/main" id="{5CC6D6D0-A058-4E73-8D5B-F6FA7D5AA899}"/>
              </a:ext>
            </a:extLst>
          </p:cNvPr>
          <p:cNvPicPr>
            <a:picLocks noChangeAspect="1"/>
          </p:cNvPicPr>
          <p:nvPr/>
        </p:nvPicPr>
        <p:blipFill>
          <a:blip r:embed="rId3"/>
          <a:stretch>
            <a:fillRect/>
          </a:stretch>
        </p:blipFill>
        <p:spPr>
          <a:xfrm>
            <a:off x="2794493" y="800143"/>
            <a:ext cx="4040524" cy="2925896"/>
          </a:xfrm>
          <a:prstGeom prst="rect">
            <a:avLst/>
          </a:prstGeom>
        </p:spPr>
      </p:pic>
      <p:pic>
        <p:nvPicPr>
          <p:cNvPr id="10" name="圖片 9">
            <a:extLst>
              <a:ext uri="{FF2B5EF4-FFF2-40B4-BE49-F238E27FC236}">
                <a16:creationId xmlns:a16="http://schemas.microsoft.com/office/drawing/2014/main" id="{BF222BBA-45E1-43D4-9219-F490FF6137F2}"/>
              </a:ext>
            </a:extLst>
          </p:cNvPr>
          <p:cNvPicPr>
            <a:picLocks noChangeAspect="1"/>
          </p:cNvPicPr>
          <p:nvPr/>
        </p:nvPicPr>
        <p:blipFill>
          <a:blip r:embed="rId4"/>
          <a:stretch>
            <a:fillRect/>
          </a:stretch>
        </p:blipFill>
        <p:spPr>
          <a:xfrm>
            <a:off x="6835017" y="781703"/>
            <a:ext cx="2787650" cy="2995357"/>
          </a:xfrm>
          <a:prstGeom prst="rect">
            <a:avLst/>
          </a:prstGeom>
        </p:spPr>
      </p:pic>
      <p:pic>
        <p:nvPicPr>
          <p:cNvPr id="12" name="圖片 11">
            <a:extLst>
              <a:ext uri="{FF2B5EF4-FFF2-40B4-BE49-F238E27FC236}">
                <a16:creationId xmlns:a16="http://schemas.microsoft.com/office/drawing/2014/main" id="{60ECB0C6-8FB0-4B23-BB10-405BAC9976F8}"/>
              </a:ext>
            </a:extLst>
          </p:cNvPr>
          <p:cNvPicPr>
            <a:picLocks noChangeAspect="1"/>
          </p:cNvPicPr>
          <p:nvPr/>
        </p:nvPicPr>
        <p:blipFill rotWithShape="1">
          <a:blip r:embed="rId5"/>
          <a:srcRect r="44347"/>
          <a:stretch/>
        </p:blipFill>
        <p:spPr>
          <a:xfrm>
            <a:off x="2882558" y="3777059"/>
            <a:ext cx="3687973" cy="2995621"/>
          </a:xfrm>
          <a:prstGeom prst="rect">
            <a:avLst/>
          </a:prstGeom>
        </p:spPr>
      </p:pic>
      <p:pic>
        <p:nvPicPr>
          <p:cNvPr id="13" name="圖片 12">
            <a:extLst>
              <a:ext uri="{FF2B5EF4-FFF2-40B4-BE49-F238E27FC236}">
                <a16:creationId xmlns:a16="http://schemas.microsoft.com/office/drawing/2014/main" id="{3314E6E5-C7EF-42DF-8CF8-3FE28E153DFA}"/>
              </a:ext>
            </a:extLst>
          </p:cNvPr>
          <p:cNvPicPr>
            <a:picLocks noChangeAspect="1"/>
          </p:cNvPicPr>
          <p:nvPr/>
        </p:nvPicPr>
        <p:blipFill rotWithShape="1">
          <a:blip r:embed="rId5"/>
          <a:srcRect l="55450" r="2483"/>
          <a:stretch/>
        </p:blipFill>
        <p:spPr>
          <a:xfrm>
            <a:off x="6732292" y="3777059"/>
            <a:ext cx="2787650" cy="2995621"/>
          </a:xfrm>
          <a:prstGeom prst="rect">
            <a:avLst/>
          </a:prstGeom>
        </p:spPr>
      </p:pic>
      <p:sp>
        <p:nvSpPr>
          <p:cNvPr id="11" name="文字方塊 10">
            <a:extLst>
              <a:ext uri="{FF2B5EF4-FFF2-40B4-BE49-F238E27FC236}">
                <a16:creationId xmlns:a16="http://schemas.microsoft.com/office/drawing/2014/main" id="{00A039BF-D85D-4BFC-9438-A1120CD8FB2B}"/>
              </a:ext>
            </a:extLst>
          </p:cNvPr>
          <p:cNvSpPr txBox="1"/>
          <p:nvPr/>
        </p:nvSpPr>
        <p:spPr>
          <a:xfrm>
            <a:off x="114300" y="6155231"/>
            <a:ext cx="3470728" cy="369332"/>
          </a:xfrm>
          <a:prstGeom prst="rect">
            <a:avLst/>
          </a:prstGeom>
          <a:noFill/>
        </p:spPr>
        <p:txBody>
          <a:bodyPr wrap="square">
            <a:spAutoFit/>
          </a:bodyPr>
          <a:lstStyle/>
          <a:p>
            <a:r>
              <a:rPr lang="en-US" altLang="zh-TW" sz="1800" b="0" i="0" u="none" strike="noStrike" baseline="0" dirty="0">
                <a:latin typeface="Arial" panose="020B0604020202020204" pitchFamily="34" charset="0"/>
                <a:cs typeface="Arial" panose="020B0604020202020204" pitchFamily="34" charset="0"/>
              </a:rPr>
              <a:t>PFS : progression-free survival </a:t>
            </a:r>
            <a:endParaRPr lang="zh-TW" altLang="en-US" dirty="0">
              <a:latin typeface="Arial" panose="020B0604020202020204" pitchFamily="34" charset="0"/>
              <a:cs typeface="Arial" panose="020B0604020202020204" pitchFamily="34" charset="0"/>
            </a:endParaRPr>
          </a:p>
        </p:txBody>
      </p:sp>
      <p:sp>
        <p:nvSpPr>
          <p:cNvPr id="14" name="文字方塊 13">
            <a:extLst>
              <a:ext uri="{FF2B5EF4-FFF2-40B4-BE49-F238E27FC236}">
                <a16:creationId xmlns:a16="http://schemas.microsoft.com/office/drawing/2014/main" id="{1EC8795E-AA6E-4D4B-83CC-0517D4D17E38}"/>
              </a:ext>
            </a:extLst>
          </p:cNvPr>
          <p:cNvSpPr txBox="1"/>
          <p:nvPr/>
        </p:nvSpPr>
        <p:spPr>
          <a:xfrm>
            <a:off x="114300" y="6463956"/>
            <a:ext cx="3470728" cy="369332"/>
          </a:xfrm>
          <a:prstGeom prst="rect">
            <a:avLst/>
          </a:prstGeom>
          <a:noFill/>
        </p:spPr>
        <p:txBody>
          <a:bodyPr wrap="square">
            <a:spAutoFit/>
          </a:bodyPr>
          <a:lstStyle/>
          <a:p>
            <a:r>
              <a:rPr lang="en-US" altLang="zh-TW" sz="1800" b="0" i="0" u="none" strike="noStrike" baseline="0" dirty="0">
                <a:latin typeface="Arial" panose="020B0604020202020204" pitchFamily="34" charset="0"/>
                <a:cs typeface="Arial" panose="020B0604020202020204" pitchFamily="34" charset="0"/>
              </a:rPr>
              <a:t>OS : overall survival </a:t>
            </a:r>
            <a:endParaRPr lang="zh-TW" altLang="en-US" dirty="0">
              <a:latin typeface="Arial" panose="020B0604020202020204" pitchFamily="34" charset="0"/>
              <a:cs typeface="Arial" panose="020B0604020202020204" pitchFamily="34" charset="0"/>
            </a:endParaRPr>
          </a:p>
        </p:txBody>
      </p:sp>
      <p:sp>
        <p:nvSpPr>
          <p:cNvPr id="5" name="投影片編號版面配置區 4">
            <a:extLst>
              <a:ext uri="{FF2B5EF4-FFF2-40B4-BE49-F238E27FC236}">
                <a16:creationId xmlns:a16="http://schemas.microsoft.com/office/drawing/2014/main" id="{5EFF8ECE-D3EC-400A-821C-19FD4FA94C0C}"/>
              </a:ext>
            </a:extLst>
          </p:cNvPr>
          <p:cNvSpPr>
            <a:spLocks noGrp="1"/>
          </p:cNvSpPr>
          <p:nvPr>
            <p:ph type="sldNum" sz="quarter" idx="12"/>
          </p:nvPr>
        </p:nvSpPr>
        <p:spPr/>
        <p:txBody>
          <a:bodyPr/>
          <a:lstStyle/>
          <a:p>
            <a:fld id="{D5321667-2103-40FE-9D6A-2E1CB32CCCAB}" type="slidenum">
              <a:rPr lang="zh-TW" altLang="en-US" smtClean="0"/>
              <a:t>12</a:t>
            </a:fld>
            <a:endParaRPr lang="zh-TW" altLang="en-US"/>
          </a:p>
        </p:txBody>
      </p:sp>
    </p:spTree>
    <p:extLst>
      <p:ext uri="{BB962C8B-B14F-4D97-AF65-F5344CB8AC3E}">
        <p14:creationId xmlns:p14="http://schemas.microsoft.com/office/powerpoint/2010/main" val="23874617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1F4E90-AEA5-4AAB-AA5E-A338A55FD3E9}"/>
              </a:ext>
            </a:extLst>
          </p:cNvPr>
          <p:cNvSpPr/>
          <p:nvPr/>
        </p:nvSpPr>
        <p:spPr>
          <a:xfrm>
            <a:off x="-12700" y="-12700"/>
            <a:ext cx="2050741" cy="64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FB1C75F8-F81A-423D-ACD9-7E9C3BE8FC93}"/>
              </a:ext>
            </a:extLst>
          </p:cNvPr>
          <p:cNvSpPr txBox="1"/>
          <p:nvPr/>
        </p:nvSpPr>
        <p:spPr>
          <a:xfrm>
            <a:off x="-33785" y="7221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Aim</a:t>
            </a:r>
            <a:endParaRPr lang="zh-TW" altLang="en-US" sz="2000">
              <a:solidFill>
                <a:schemeClr val="bg1"/>
              </a:solidFill>
            </a:endParaRPr>
          </a:p>
        </p:txBody>
      </p:sp>
      <p:pic>
        <p:nvPicPr>
          <p:cNvPr id="5122" name="Picture 2" descr="Stomach Cancer - Gastrointestinal Society">
            <a:extLst>
              <a:ext uri="{FF2B5EF4-FFF2-40B4-BE49-F238E27FC236}">
                <a16:creationId xmlns:a16="http://schemas.microsoft.com/office/drawing/2014/main" id="{B2BD3BA1-8C0F-42EE-8597-D1A1E5CC61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55" b="99087" l="9943" r="89943">
                        <a14:foregroundMark x1="51886" y1="2055" x2="56343" y2="5936"/>
                        <a14:foregroundMark x1="42857" y1="86986" x2="46629" y2="99087"/>
                        <a14:foregroundMark x1="46629" y1="99087" x2="46629" y2="99087"/>
                        <a14:backgroundMark x1="48686" y1="32192" x2="55086" y2="40639"/>
                      </a14:backgroundRemoval>
                    </a14:imgEffect>
                  </a14:imgLayer>
                </a14:imgProps>
              </a:ext>
              <a:ext uri="{28A0092B-C50C-407E-A947-70E740481C1C}">
                <a14:useLocalDpi xmlns:a14="http://schemas.microsoft.com/office/drawing/2010/main" val="0"/>
              </a:ext>
            </a:extLst>
          </a:blip>
          <a:srcRect/>
          <a:stretch>
            <a:fillRect/>
          </a:stretch>
        </p:blipFill>
        <p:spPr bwMode="auto">
          <a:xfrm>
            <a:off x="-2238375" y="1605015"/>
            <a:ext cx="8334375" cy="41719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單箭頭接點 4">
            <a:extLst>
              <a:ext uri="{FF2B5EF4-FFF2-40B4-BE49-F238E27FC236}">
                <a16:creationId xmlns:a16="http://schemas.microsoft.com/office/drawing/2014/main" id="{E8813090-2411-4FBF-857F-07DE1AD276BC}"/>
              </a:ext>
            </a:extLst>
          </p:cNvPr>
          <p:cNvCxnSpPr/>
          <p:nvPr/>
        </p:nvCxnSpPr>
        <p:spPr>
          <a:xfrm flipV="1">
            <a:off x="4037744" y="2748337"/>
            <a:ext cx="2224355" cy="11609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4BE9213B-6703-48DC-A961-6AC2B91333A4}"/>
              </a:ext>
            </a:extLst>
          </p:cNvPr>
          <p:cNvPicPr>
            <a:picLocks noChangeAspect="1"/>
          </p:cNvPicPr>
          <p:nvPr/>
        </p:nvPicPr>
        <p:blipFill>
          <a:blip r:embed="rId5"/>
          <a:stretch>
            <a:fillRect/>
          </a:stretch>
        </p:blipFill>
        <p:spPr>
          <a:xfrm>
            <a:off x="6705549" y="1299073"/>
            <a:ext cx="774038" cy="1134440"/>
          </a:xfrm>
          <a:prstGeom prst="rect">
            <a:avLst/>
          </a:prstGeom>
        </p:spPr>
      </p:pic>
      <p:pic>
        <p:nvPicPr>
          <p:cNvPr id="8" name="圖片 7">
            <a:extLst>
              <a:ext uri="{FF2B5EF4-FFF2-40B4-BE49-F238E27FC236}">
                <a16:creationId xmlns:a16="http://schemas.microsoft.com/office/drawing/2014/main" id="{9092BBEA-4955-42D1-AE73-602D38EE4023}"/>
              </a:ext>
            </a:extLst>
          </p:cNvPr>
          <p:cNvPicPr>
            <a:picLocks noChangeAspect="1"/>
          </p:cNvPicPr>
          <p:nvPr/>
        </p:nvPicPr>
        <p:blipFill>
          <a:blip r:embed="rId5"/>
          <a:stretch>
            <a:fillRect/>
          </a:stretch>
        </p:blipFill>
        <p:spPr>
          <a:xfrm>
            <a:off x="7289464" y="2659818"/>
            <a:ext cx="657597" cy="963783"/>
          </a:xfrm>
          <a:prstGeom prst="rect">
            <a:avLst/>
          </a:prstGeom>
        </p:spPr>
      </p:pic>
      <p:pic>
        <p:nvPicPr>
          <p:cNvPr id="9" name="圖片 8">
            <a:extLst>
              <a:ext uri="{FF2B5EF4-FFF2-40B4-BE49-F238E27FC236}">
                <a16:creationId xmlns:a16="http://schemas.microsoft.com/office/drawing/2014/main" id="{6387F91E-F266-4106-B0C7-7CFFF76DF780}"/>
              </a:ext>
            </a:extLst>
          </p:cNvPr>
          <p:cNvPicPr>
            <a:picLocks noChangeAspect="1"/>
          </p:cNvPicPr>
          <p:nvPr/>
        </p:nvPicPr>
        <p:blipFill>
          <a:blip r:embed="rId5"/>
          <a:stretch>
            <a:fillRect/>
          </a:stretch>
        </p:blipFill>
        <p:spPr>
          <a:xfrm>
            <a:off x="7947061" y="1605015"/>
            <a:ext cx="657597" cy="963783"/>
          </a:xfrm>
          <a:prstGeom prst="rect">
            <a:avLst/>
          </a:prstGeom>
        </p:spPr>
      </p:pic>
      <p:pic>
        <p:nvPicPr>
          <p:cNvPr id="10" name="圖片 9">
            <a:extLst>
              <a:ext uri="{FF2B5EF4-FFF2-40B4-BE49-F238E27FC236}">
                <a16:creationId xmlns:a16="http://schemas.microsoft.com/office/drawing/2014/main" id="{676BD0E2-8672-4F8B-BE26-F61692A16733}"/>
              </a:ext>
            </a:extLst>
          </p:cNvPr>
          <p:cNvPicPr>
            <a:picLocks noChangeAspect="1"/>
          </p:cNvPicPr>
          <p:nvPr/>
        </p:nvPicPr>
        <p:blipFill>
          <a:blip r:embed="rId5"/>
          <a:stretch>
            <a:fillRect/>
          </a:stretch>
        </p:blipFill>
        <p:spPr>
          <a:xfrm>
            <a:off x="8366487" y="2433513"/>
            <a:ext cx="774038" cy="1134440"/>
          </a:xfrm>
          <a:prstGeom prst="rect">
            <a:avLst/>
          </a:prstGeom>
        </p:spPr>
      </p:pic>
      <p:pic>
        <p:nvPicPr>
          <p:cNvPr id="11" name="圖片 10">
            <a:extLst>
              <a:ext uri="{FF2B5EF4-FFF2-40B4-BE49-F238E27FC236}">
                <a16:creationId xmlns:a16="http://schemas.microsoft.com/office/drawing/2014/main" id="{C6456F99-F370-4578-83F5-D439E00B1D66}"/>
              </a:ext>
            </a:extLst>
          </p:cNvPr>
          <p:cNvPicPr>
            <a:picLocks noChangeAspect="1"/>
          </p:cNvPicPr>
          <p:nvPr/>
        </p:nvPicPr>
        <p:blipFill>
          <a:blip r:embed="rId5"/>
          <a:stretch>
            <a:fillRect/>
          </a:stretch>
        </p:blipFill>
        <p:spPr>
          <a:xfrm>
            <a:off x="9171297" y="1505698"/>
            <a:ext cx="657597" cy="963783"/>
          </a:xfrm>
          <a:prstGeom prst="rect">
            <a:avLst/>
          </a:prstGeom>
        </p:spPr>
      </p:pic>
      <p:sp>
        <p:nvSpPr>
          <p:cNvPr id="12" name="文字方塊 11">
            <a:extLst>
              <a:ext uri="{FF2B5EF4-FFF2-40B4-BE49-F238E27FC236}">
                <a16:creationId xmlns:a16="http://schemas.microsoft.com/office/drawing/2014/main" id="{4B914636-EC9F-4E23-A16C-5096CB37115A}"/>
              </a:ext>
            </a:extLst>
          </p:cNvPr>
          <p:cNvSpPr txBox="1"/>
          <p:nvPr/>
        </p:nvSpPr>
        <p:spPr>
          <a:xfrm>
            <a:off x="9171297" y="3328827"/>
            <a:ext cx="1396536" cy="400110"/>
          </a:xfrm>
          <a:prstGeom prst="rect">
            <a:avLst/>
          </a:prstGeom>
          <a:noFill/>
        </p:spPr>
        <p:txBody>
          <a:bodyPr wrap="none" rtlCol="0">
            <a:spAutoFit/>
          </a:bodyPr>
          <a:lstStyle/>
          <a:p>
            <a:r>
              <a:rPr lang="en-US" altLang="zh-TW" sz="2000" b="1" dirty="0">
                <a:latin typeface="Arial" panose="020B0604020202020204" pitchFamily="34" charset="0"/>
                <a:cs typeface="Arial" panose="020B0604020202020204" pitchFamily="34" charset="0"/>
              </a:rPr>
              <a:t>circPDIA4</a:t>
            </a:r>
            <a:endParaRPr lang="zh-TW" altLang="en-US" sz="2000" b="1" dirty="0">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A04F9D70-89D8-415B-9A75-D6B39F51D9C0}"/>
              </a:ext>
            </a:extLst>
          </p:cNvPr>
          <p:cNvSpPr txBox="1"/>
          <p:nvPr/>
        </p:nvSpPr>
        <p:spPr>
          <a:xfrm>
            <a:off x="5811456" y="4560487"/>
            <a:ext cx="5206875" cy="1384995"/>
          </a:xfrm>
          <a:prstGeom prst="rect">
            <a:avLst/>
          </a:prstGeom>
          <a:noFill/>
        </p:spPr>
        <p:txBody>
          <a:bodyPr wrap="none" rtlCol="0">
            <a:spAutoFit/>
          </a:bodyPr>
          <a:lstStyle/>
          <a:p>
            <a:pPr marL="342900" indent="-342900">
              <a:buFont typeface="Arial" panose="020B0604020202020204" pitchFamily="34" charset="0"/>
              <a:buChar char="•"/>
            </a:pPr>
            <a:r>
              <a:rPr lang="en-US" altLang="zh-TW" sz="2800" b="1" dirty="0">
                <a:latin typeface="Arial" panose="020B0604020202020204" pitchFamily="34" charset="0"/>
                <a:cs typeface="Arial" panose="020B0604020202020204" pitchFamily="34" charset="0"/>
              </a:rPr>
              <a:t>Functions in gastric cancer</a:t>
            </a:r>
          </a:p>
          <a:p>
            <a:pPr marL="342900" indent="-342900">
              <a:buFont typeface="Arial" panose="020B0604020202020204" pitchFamily="34" charset="0"/>
              <a:buChar char="•"/>
            </a:pPr>
            <a:r>
              <a:rPr lang="en-US" altLang="zh-TW" sz="2800" b="1" dirty="0">
                <a:latin typeface="Arial" panose="020B0604020202020204" pitchFamily="34" charset="0"/>
                <a:cs typeface="Arial" panose="020B0604020202020204" pitchFamily="34" charset="0"/>
              </a:rPr>
              <a:t>Circularization mechanism</a:t>
            </a:r>
          </a:p>
          <a:p>
            <a:pPr marL="342900" indent="-342900">
              <a:buFont typeface="Arial" panose="020B0604020202020204" pitchFamily="34" charset="0"/>
              <a:buChar char="•"/>
            </a:pPr>
            <a:r>
              <a:rPr lang="en-US" altLang="zh-TW" sz="2800" b="1" dirty="0">
                <a:latin typeface="Arial" panose="020B0604020202020204" pitchFamily="34" charset="0"/>
                <a:cs typeface="Arial" panose="020B0604020202020204" pitchFamily="34" charset="0"/>
              </a:rPr>
              <a:t>Molecular mechanism</a:t>
            </a:r>
            <a:endParaRPr lang="zh-TW" altLang="en-US" sz="2800" b="1" dirty="0">
              <a:latin typeface="Arial" panose="020B0604020202020204" pitchFamily="34" charset="0"/>
              <a:cs typeface="Arial" panose="020B0604020202020204" pitchFamily="34" charset="0"/>
            </a:endParaRPr>
          </a:p>
        </p:txBody>
      </p:sp>
      <p:pic>
        <p:nvPicPr>
          <p:cNvPr id="14" name="圖片 13">
            <a:extLst>
              <a:ext uri="{FF2B5EF4-FFF2-40B4-BE49-F238E27FC236}">
                <a16:creationId xmlns:a16="http://schemas.microsoft.com/office/drawing/2014/main" id="{E98F1083-6362-4424-AE3D-641FF52A2EA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47056" y="3196776"/>
            <a:ext cx="309203" cy="518446"/>
          </a:xfrm>
          <a:prstGeom prst="rect">
            <a:avLst/>
          </a:prstGeom>
        </p:spPr>
      </p:pic>
      <p:sp>
        <p:nvSpPr>
          <p:cNvPr id="4" name="矩形 3">
            <a:extLst>
              <a:ext uri="{FF2B5EF4-FFF2-40B4-BE49-F238E27FC236}">
                <a16:creationId xmlns:a16="http://schemas.microsoft.com/office/drawing/2014/main" id="{A3C96F70-BC3D-4656-B251-A8F621F6B549}"/>
              </a:ext>
            </a:extLst>
          </p:cNvPr>
          <p:cNvSpPr/>
          <p:nvPr/>
        </p:nvSpPr>
        <p:spPr>
          <a:xfrm>
            <a:off x="5681892" y="5019741"/>
            <a:ext cx="5770180" cy="9805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7F422D21-5949-4140-AD64-33A1B267A86C}"/>
              </a:ext>
            </a:extLst>
          </p:cNvPr>
          <p:cNvSpPr>
            <a:spLocks noGrp="1"/>
          </p:cNvSpPr>
          <p:nvPr>
            <p:ph type="sldNum" sz="quarter" idx="12"/>
          </p:nvPr>
        </p:nvSpPr>
        <p:spPr/>
        <p:txBody>
          <a:bodyPr/>
          <a:lstStyle/>
          <a:p>
            <a:fld id="{D5321667-2103-40FE-9D6A-2E1CB32CCCAB}" type="slidenum">
              <a:rPr lang="zh-TW" altLang="en-US" smtClean="0"/>
              <a:t>13</a:t>
            </a:fld>
            <a:endParaRPr lang="zh-TW" altLang="en-US"/>
          </a:p>
        </p:txBody>
      </p:sp>
    </p:spTree>
    <p:extLst>
      <p:ext uri="{BB962C8B-B14F-4D97-AF65-F5344CB8AC3E}">
        <p14:creationId xmlns:p14="http://schemas.microsoft.com/office/powerpoint/2010/main" val="16843185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4DE72FBB-7A58-4548-810E-C1729C3AD757}"/>
              </a:ext>
            </a:extLst>
          </p:cNvPr>
          <p:cNvSpPr txBox="1"/>
          <p:nvPr/>
        </p:nvSpPr>
        <p:spPr>
          <a:xfrm>
            <a:off x="2350403" y="78567"/>
            <a:ext cx="9371697" cy="954107"/>
          </a:xfrm>
          <a:prstGeom prst="rect">
            <a:avLst/>
          </a:prstGeom>
          <a:noFill/>
        </p:spPr>
        <p:txBody>
          <a:bodyPr wrap="square" rtlCol="0">
            <a:spAutoFit/>
          </a:bodyPr>
          <a:lstStyle/>
          <a:p>
            <a:pPr algn="ct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promoted migration and metastasis capabilities of gastric cancer cells in vitro and in vivo</a:t>
            </a:r>
            <a:endParaRPr lang="zh-TW" altLang="en-US" sz="2800" b="1" i="1" dirty="0">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pic>
        <p:nvPicPr>
          <p:cNvPr id="6" name="圖片 5">
            <a:extLst>
              <a:ext uri="{FF2B5EF4-FFF2-40B4-BE49-F238E27FC236}">
                <a16:creationId xmlns:a16="http://schemas.microsoft.com/office/drawing/2014/main" id="{18D49D0B-3706-45A6-8697-7FD36583C49B}"/>
              </a:ext>
            </a:extLst>
          </p:cNvPr>
          <p:cNvPicPr>
            <a:picLocks noChangeAspect="1"/>
          </p:cNvPicPr>
          <p:nvPr/>
        </p:nvPicPr>
        <p:blipFill>
          <a:blip r:embed="rId3"/>
          <a:stretch>
            <a:fillRect/>
          </a:stretch>
        </p:blipFill>
        <p:spPr>
          <a:xfrm>
            <a:off x="374967" y="1287454"/>
            <a:ext cx="5721033" cy="2630496"/>
          </a:xfrm>
          <a:prstGeom prst="rect">
            <a:avLst/>
          </a:prstGeom>
        </p:spPr>
      </p:pic>
      <p:pic>
        <p:nvPicPr>
          <p:cNvPr id="8" name="圖片 7">
            <a:extLst>
              <a:ext uri="{FF2B5EF4-FFF2-40B4-BE49-F238E27FC236}">
                <a16:creationId xmlns:a16="http://schemas.microsoft.com/office/drawing/2014/main" id="{2964E39B-B9F3-4717-A6AD-C27F2F8D6135}"/>
              </a:ext>
            </a:extLst>
          </p:cNvPr>
          <p:cNvPicPr>
            <a:picLocks noChangeAspect="1"/>
          </p:cNvPicPr>
          <p:nvPr/>
        </p:nvPicPr>
        <p:blipFill>
          <a:blip r:embed="rId4"/>
          <a:stretch>
            <a:fillRect/>
          </a:stretch>
        </p:blipFill>
        <p:spPr>
          <a:xfrm>
            <a:off x="689295" y="4027128"/>
            <a:ext cx="5359416" cy="2572994"/>
          </a:xfrm>
          <a:prstGeom prst="rect">
            <a:avLst/>
          </a:prstGeom>
        </p:spPr>
      </p:pic>
      <p:pic>
        <p:nvPicPr>
          <p:cNvPr id="10" name="圖片 9">
            <a:extLst>
              <a:ext uri="{FF2B5EF4-FFF2-40B4-BE49-F238E27FC236}">
                <a16:creationId xmlns:a16="http://schemas.microsoft.com/office/drawing/2014/main" id="{EF6AC07E-B0F1-4234-B5E2-AA73CF69C66F}"/>
              </a:ext>
            </a:extLst>
          </p:cNvPr>
          <p:cNvPicPr>
            <a:picLocks noChangeAspect="1"/>
          </p:cNvPicPr>
          <p:nvPr/>
        </p:nvPicPr>
        <p:blipFill>
          <a:blip r:embed="rId5"/>
          <a:stretch>
            <a:fillRect/>
          </a:stretch>
        </p:blipFill>
        <p:spPr>
          <a:xfrm>
            <a:off x="6143291" y="1347772"/>
            <a:ext cx="5731963" cy="5252350"/>
          </a:xfrm>
          <a:prstGeom prst="rect">
            <a:avLst/>
          </a:prstGeom>
        </p:spPr>
      </p:pic>
      <p:grpSp>
        <p:nvGrpSpPr>
          <p:cNvPr id="9" name="群組 8">
            <a:extLst>
              <a:ext uri="{FF2B5EF4-FFF2-40B4-BE49-F238E27FC236}">
                <a16:creationId xmlns:a16="http://schemas.microsoft.com/office/drawing/2014/main" id="{FBF8F7C9-3294-49B1-AA77-D02DD3DAFAD2}"/>
              </a:ext>
            </a:extLst>
          </p:cNvPr>
          <p:cNvGrpSpPr/>
          <p:nvPr/>
        </p:nvGrpSpPr>
        <p:grpSpPr>
          <a:xfrm>
            <a:off x="8468931" y="1119703"/>
            <a:ext cx="1665669" cy="335501"/>
            <a:chOff x="3371190" y="2262981"/>
            <a:chExt cx="2167916" cy="335501"/>
          </a:xfrm>
        </p:grpSpPr>
        <p:sp>
          <p:nvSpPr>
            <p:cNvPr id="11" name="矩形: 圓角 10">
              <a:extLst>
                <a:ext uri="{FF2B5EF4-FFF2-40B4-BE49-F238E27FC236}">
                  <a16:creationId xmlns:a16="http://schemas.microsoft.com/office/drawing/2014/main" id="{3AC3ADDA-8CAE-4843-802B-B4D20C554B3E}"/>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3F72C459-9298-4FE1-9F53-7BC669D49B92}"/>
                </a:ext>
              </a:extLst>
            </p:cNvPr>
            <p:cNvSpPr txBox="1"/>
            <p:nvPr/>
          </p:nvSpPr>
          <p:spPr>
            <a:xfrm>
              <a:off x="3371190" y="2262981"/>
              <a:ext cx="2167916" cy="307777"/>
            </a:xfrm>
            <a:prstGeom prst="rect">
              <a:avLst/>
            </a:prstGeom>
            <a:noFill/>
          </p:spPr>
          <p:txBody>
            <a:bodyPr wrap="square">
              <a:spAutoFit/>
            </a:bodyPr>
            <a:lstStyle/>
            <a:p>
              <a:pPr algn="ctr"/>
              <a:r>
                <a:rPr lang="en-US" altLang="zh-TW" sz="1400" b="1" i="0" u="none" strike="noStrike" baseline="0" dirty="0">
                  <a:latin typeface="Arial" panose="020B0604020202020204" pitchFamily="34" charset="0"/>
                  <a:cs typeface="Arial" panose="020B0604020202020204" pitchFamily="34" charset="0"/>
                </a:rPr>
                <a:t>Wound healing</a:t>
              </a:r>
              <a:endParaRPr lang="zh-TW" altLang="en-US" sz="1600" b="1" dirty="0">
                <a:latin typeface="Arial" panose="020B0604020202020204" pitchFamily="34" charset="0"/>
                <a:cs typeface="Arial" panose="020B0604020202020204" pitchFamily="34" charset="0"/>
              </a:endParaRPr>
            </a:p>
          </p:txBody>
        </p:sp>
      </p:grpSp>
      <p:sp>
        <p:nvSpPr>
          <p:cNvPr id="5" name="投影片編號版面配置區 4">
            <a:extLst>
              <a:ext uri="{FF2B5EF4-FFF2-40B4-BE49-F238E27FC236}">
                <a16:creationId xmlns:a16="http://schemas.microsoft.com/office/drawing/2014/main" id="{16763355-A422-4943-BE95-A6203D682FA8}"/>
              </a:ext>
            </a:extLst>
          </p:cNvPr>
          <p:cNvSpPr>
            <a:spLocks noGrp="1"/>
          </p:cNvSpPr>
          <p:nvPr>
            <p:ph type="sldNum" sz="quarter" idx="12"/>
          </p:nvPr>
        </p:nvSpPr>
        <p:spPr/>
        <p:txBody>
          <a:bodyPr/>
          <a:lstStyle/>
          <a:p>
            <a:fld id="{D5321667-2103-40FE-9D6A-2E1CB32CCCAB}" type="slidenum">
              <a:rPr lang="zh-TW" altLang="en-US" smtClean="0"/>
              <a:t>14</a:t>
            </a:fld>
            <a:endParaRPr lang="zh-TW" altLang="en-US"/>
          </a:p>
        </p:txBody>
      </p:sp>
    </p:spTree>
    <p:extLst>
      <p:ext uri="{BB962C8B-B14F-4D97-AF65-F5344CB8AC3E}">
        <p14:creationId xmlns:p14="http://schemas.microsoft.com/office/powerpoint/2010/main" val="6082035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5" name="文字方塊 4">
            <a:extLst>
              <a:ext uri="{FF2B5EF4-FFF2-40B4-BE49-F238E27FC236}">
                <a16:creationId xmlns:a16="http://schemas.microsoft.com/office/drawing/2014/main" id="{A1137189-7D4F-4A3D-AEB3-6D033EC561F1}"/>
              </a:ext>
            </a:extLst>
          </p:cNvPr>
          <p:cNvSpPr txBox="1"/>
          <p:nvPr/>
        </p:nvSpPr>
        <p:spPr>
          <a:xfrm>
            <a:off x="2350403" y="78567"/>
            <a:ext cx="9371697" cy="954107"/>
          </a:xfrm>
          <a:prstGeom prst="rect">
            <a:avLst/>
          </a:prstGeom>
          <a:noFill/>
        </p:spPr>
        <p:txBody>
          <a:bodyPr wrap="square" rtlCol="0">
            <a:spAutoFit/>
          </a:bodyPr>
          <a:lstStyle/>
          <a:p>
            <a:pPr algn="ct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promoted migration and metastasis capabilities of gastric cancer cells in vitro and in vivo</a:t>
            </a:r>
            <a:endParaRPr lang="zh-TW" altLang="en-US" sz="2800" b="1" i="1" dirty="0">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FED6B49A-2FDF-4347-A052-719ED3E372E1}"/>
              </a:ext>
            </a:extLst>
          </p:cNvPr>
          <p:cNvPicPr>
            <a:picLocks noChangeAspect="1"/>
          </p:cNvPicPr>
          <p:nvPr/>
        </p:nvPicPr>
        <p:blipFill rotWithShape="1">
          <a:blip r:embed="rId3"/>
          <a:srcRect r="53970"/>
          <a:stretch/>
        </p:blipFill>
        <p:spPr>
          <a:xfrm>
            <a:off x="895351" y="1241812"/>
            <a:ext cx="2571750" cy="2620970"/>
          </a:xfrm>
          <a:prstGeom prst="rect">
            <a:avLst/>
          </a:prstGeom>
        </p:spPr>
      </p:pic>
      <p:pic>
        <p:nvPicPr>
          <p:cNvPr id="9" name="圖片 8">
            <a:extLst>
              <a:ext uri="{FF2B5EF4-FFF2-40B4-BE49-F238E27FC236}">
                <a16:creationId xmlns:a16="http://schemas.microsoft.com/office/drawing/2014/main" id="{7E3741A1-1CC2-4247-B2C2-DE139F038AD7}"/>
              </a:ext>
            </a:extLst>
          </p:cNvPr>
          <p:cNvPicPr>
            <a:picLocks noChangeAspect="1"/>
          </p:cNvPicPr>
          <p:nvPr/>
        </p:nvPicPr>
        <p:blipFill>
          <a:blip r:embed="rId4"/>
          <a:stretch>
            <a:fillRect/>
          </a:stretch>
        </p:blipFill>
        <p:spPr>
          <a:xfrm>
            <a:off x="4522985" y="3674117"/>
            <a:ext cx="6065925" cy="3000351"/>
          </a:xfrm>
          <a:prstGeom prst="rect">
            <a:avLst/>
          </a:prstGeom>
        </p:spPr>
      </p:pic>
      <p:pic>
        <p:nvPicPr>
          <p:cNvPr id="10" name="圖片 9">
            <a:extLst>
              <a:ext uri="{FF2B5EF4-FFF2-40B4-BE49-F238E27FC236}">
                <a16:creationId xmlns:a16="http://schemas.microsoft.com/office/drawing/2014/main" id="{94DA39E9-3E5A-43F2-9A89-B94568A271DC}"/>
              </a:ext>
            </a:extLst>
          </p:cNvPr>
          <p:cNvPicPr>
            <a:picLocks noChangeAspect="1"/>
          </p:cNvPicPr>
          <p:nvPr/>
        </p:nvPicPr>
        <p:blipFill rotWithShape="1">
          <a:blip r:embed="rId3"/>
          <a:srcRect l="55236"/>
          <a:stretch/>
        </p:blipFill>
        <p:spPr>
          <a:xfrm>
            <a:off x="949170" y="3862782"/>
            <a:ext cx="2683030" cy="2811686"/>
          </a:xfrm>
          <a:prstGeom prst="rect">
            <a:avLst/>
          </a:prstGeom>
        </p:spPr>
      </p:pic>
      <p:grpSp>
        <p:nvGrpSpPr>
          <p:cNvPr id="12" name="群組 11">
            <a:extLst>
              <a:ext uri="{FF2B5EF4-FFF2-40B4-BE49-F238E27FC236}">
                <a16:creationId xmlns:a16="http://schemas.microsoft.com/office/drawing/2014/main" id="{7F3581F7-4C97-4C47-8450-71D4DEC08D26}"/>
              </a:ext>
            </a:extLst>
          </p:cNvPr>
          <p:cNvGrpSpPr/>
          <p:nvPr/>
        </p:nvGrpSpPr>
        <p:grpSpPr>
          <a:xfrm>
            <a:off x="5040225" y="1787619"/>
            <a:ext cx="5548685" cy="1837132"/>
            <a:chOff x="5072877" y="2025650"/>
            <a:chExt cx="5548685" cy="1837132"/>
          </a:xfrm>
        </p:grpSpPr>
        <p:pic>
          <p:nvPicPr>
            <p:cNvPr id="8" name="圖片 7">
              <a:extLst>
                <a:ext uri="{FF2B5EF4-FFF2-40B4-BE49-F238E27FC236}">
                  <a16:creationId xmlns:a16="http://schemas.microsoft.com/office/drawing/2014/main" id="{FB4861FB-C485-45F5-BDEA-9A61DF43AA41}"/>
                </a:ext>
              </a:extLst>
            </p:cNvPr>
            <p:cNvPicPr>
              <a:picLocks noChangeAspect="1"/>
            </p:cNvPicPr>
            <p:nvPr/>
          </p:nvPicPr>
          <p:blipFill rotWithShape="1">
            <a:blip r:embed="rId5"/>
            <a:srcRect t="43750" b="-1"/>
            <a:stretch/>
          </p:blipFill>
          <p:spPr>
            <a:xfrm>
              <a:off x="5072877" y="2131530"/>
              <a:ext cx="5548685" cy="1731252"/>
            </a:xfrm>
            <a:prstGeom prst="rect">
              <a:avLst/>
            </a:prstGeom>
          </p:spPr>
        </p:pic>
        <p:sp>
          <p:nvSpPr>
            <p:cNvPr id="6" name="矩形 5">
              <a:extLst>
                <a:ext uri="{FF2B5EF4-FFF2-40B4-BE49-F238E27FC236}">
                  <a16:creationId xmlns:a16="http://schemas.microsoft.com/office/drawing/2014/main" id="{45077FF1-BF44-408A-A0EF-8510C53CA3DC}"/>
                </a:ext>
              </a:extLst>
            </p:cNvPr>
            <p:cNvSpPr/>
            <p:nvPr/>
          </p:nvSpPr>
          <p:spPr>
            <a:xfrm>
              <a:off x="9258300" y="2025650"/>
              <a:ext cx="13589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3" name="圖片 12">
            <a:extLst>
              <a:ext uri="{FF2B5EF4-FFF2-40B4-BE49-F238E27FC236}">
                <a16:creationId xmlns:a16="http://schemas.microsoft.com/office/drawing/2014/main" id="{E855525E-598A-4406-9A86-7F3B5C8D37DA}"/>
              </a:ext>
            </a:extLst>
          </p:cNvPr>
          <p:cNvPicPr>
            <a:picLocks noChangeAspect="1"/>
          </p:cNvPicPr>
          <p:nvPr/>
        </p:nvPicPr>
        <p:blipFill rotWithShape="1">
          <a:blip r:embed="rId5"/>
          <a:srcRect b="88419"/>
          <a:stretch/>
        </p:blipFill>
        <p:spPr>
          <a:xfrm>
            <a:off x="5152053" y="1513087"/>
            <a:ext cx="5164017" cy="331726"/>
          </a:xfrm>
          <a:prstGeom prst="rect">
            <a:avLst/>
          </a:prstGeom>
        </p:spPr>
      </p:pic>
      <p:sp>
        <p:nvSpPr>
          <p:cNvPr id="14" name="文字方塊 13">
            <a:extLst>
              <a:ext uri="{FF2B5EF4-FFF2-40B4-BE49-F238E27FC236}">
                <a16:creationId xmlns:a16="http://schemas.microsoft.com/office/drawing/2014/main" id="{769678DA-B9A7-4E97-83EA-617D70CB2EBE}"/>
              </a:ext>
            </a:extLst>
          </p:cNvPr>
          <p:cNvSpPr txBox="1"/>
          <p:nvPr/>
        </p:nvSpPr>
        <p:spPr>
          <a:xfrm>
            <a:off x="7657547" y="3624751"/>
            <a:ext cx="2867320" cy="307777"/>
          </a:xfrm>
          <a:prstGeom prst="rect">
            <a:avLst/>
          </a:prstGeom>
          <a:noFill/>
        </p:spPr>
        <p:txBody>
          <a:bodyPr wrap="square">
            <a:spAutoFit/>
          </a:bodyPr>
          <a:lstStyle/>
          <a:p>
            <a:r>
              <a:rPr lang="en-US" altLang="zh-TW" sz="1400" dirty="0">
                <a:solidFill>
                  <a:schemeClr val="bg1">
                    <a:lumMod val="75000"/>
                  </a:schemeClr>
                </a:solidFill>
                <a:latin typeface="Times New Roman" panose="02020603050405020304" pitchFamily="18" charset="0"/>
                <a:cs typeface="Times New Roman" panose="02020603050405020304" pitchFamily="18" charset="0"/>
              </a:rPr>
              <a:t>(JASN July 2007, 18 (7) 2004-2013)</a:t>
            </a:r>
            <a:endParaRPr lang="zh-TW" altLang="en-US" sz="1400"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15" name="文字方塊 14">
            <a:extLst>
              <a:ext uri="{FF2B5EF4-FFF2-40B4-BE49-F238E27FC236}">
                <a16:creationId xmlns:a16="http://schemas.microsoft.com/office/drawing/2014/main" id="{31E8A14F-0901-44CE-9377-0164EE854ED9}"/>
              </a:ext>
            </a:extLst>
          </p:cNvPr>
          <p:cNvSpPr txBox="1"/>
          <p:nvPr/>
        </p:nvSpPr>
        <p:spPr>
          <a:xfrm>
            <a:off x="5152053" y="1099430"/>
            <a:ext cx="4753045" cy="307777"/>
          </a:xfrm>
          <a:prstGeom prst="rect">
            <a:avLst/>
          </a:prstGeom>
          <a:noFill/>
        </p:spPr>
        <p:txBody>
          <a:bodyPr wrap="square">
            <a:spAutoFit/>
          </a:bodyPr>
          <a:lstStyle/>
          <a:p>
            <a:pPr marL="285750" indent="-285750">
              <a:buFont typeface="Arial" panose="020B0604020202020204" pitchFamily="34" charset="0"/>
              <a:buChar char="•"/>
            </a:pPr>
            <a:r>
              <a:rPr lang="en-US" altLang="zh-TW" sz="1400" dirty="0">
                <a:latin typeface="Arial" panose="020B0604020202020204" pitchFamily="34" charset="0"/>
                <a:cs typeface="Arial" panose="020B0604020202020204" pitchFamily="34" charset="0"/>
              </a:rPr>
              <a:t>Epithelial-Mesenchymal Transition(EMT)</a:t>
            </a:r>
            <a:endParaRPr lang="zh-TW" altLang="en-US" sz="1400" dirty="0">
              <a:latin typeface="Arial" panose="020B0604020202020204" pitchFamily="34" charset="0"/>
              <a:cs typeface="Arial" panose="020B0604020202020204" pitchFamily="34" charset="0"/>
            </a:endParaRPr>
          </a:p>
        </p:txBody>
      </p:sp>
      <p:cxnSp>
        <p:nvCxnSpPr>
          <p:cNvPr id="31" name="直線接點 30">
            <a:extLst>
              <a:ext uri="{FF2B5EF4-FFF2-40B4-BE49-F238E27FC236}">
                <a16:creationId xmlns:a16="http://schemas.microsoft.com/office/drawing/2014/main" id="{D4E87AF0-CCEF-4915-AA05-B5BFDEBB20F5}"/>
              </a:ext>
            </a:extLst>
          </p:cNvPr>
          <p:cNvCxnSpPr>
            <a:cxnSpLocks/>
          </p:cNvCxnSpPr>
          <p:nvPr/>
        </p:nvCxnSpPr>
        <p:spPr>
          <a:xfrm>
            <a:off x="4684625" y="5403850"/>
            <a:ext cx="9351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C135C849-92E8-40FF-A00C-E7329977F1D4}"/>
              </a:ext>
            </a:extLst>
          </p:cNvPr>
          <p:cNvCxnSpPr>
            <a:cxnSpLocks/>
          </p:cNvCxnSpPr>
          <p:nvPr/>
        </p:nvCxnSpPr>
        <p:spPr>
          <a:xfrm>
            <a:off x="5152053" y="6318250"/>
            <a:ext cx="4675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C4FB8096-9048-44E6-B48C-2C0433FE26C0}"/>
              </a:ext>
            </a:extLst>
          </p:cNvPr>
          <p:cNvCxnSpPr/>
          <p:nvPr/>
        </p:nvCxnSpPr>
        <p:spPr>
          <a:xfrm>
            <a:off x="4684625" y="5683250"/>
            <a:ext cx="9349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8688D9F3-532B-425F-BEEC-133D2E704626}"/>
              </a:ext>
            </a:extLst>
          </p:cNvPr>
          <p:cNvCxnSpPr>
            <a:cxnSpLocks/>
          </p:cNvCxnSpPr>
          <p:nvPr/>
        </p:nvCxnSpPr>
        <p:spPr>
          <a:xfrm>
            <a:off x="4889500" y="6026150"/>
            <a:ext cx="7301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群組 38">
            <a:extLst>
              <a:ext uri="{FF2B5EF4-FFF2-40B4-BE49-F238E27FC236}">
                <a16:creationId xmlns:a16="http://schemas.microsoft.com/office/drawing/2014/main" id="{9A622ADE-B613-4D55-B240-40C4DECE7870}"/>
              </a:ext>
            </a:extLst>
          </p:cNvPr>
          <p:cNvGrpSpPr/>
          <p:nvPr/>
        </p:nvGrpSpPr>
        <p:grpSpPr>
          <a:xfrm>
            <a:off x="1363282" y="1085567"/>
            <a:ext cx="2268918" cy="335501"/>
            <a:chOff x="2924923" y="2262981"/>
            <a:chExt cx="3066414" cy="335501"/>
          </a:xfrm>
        </p:grpSpPr>
        <p:sp>
          <p:nvSpPr>
            <p:cNvPr id="40" name="矩形: 圓角 39">
              <a:extLst>
                <a:ext uri="{FF2B5EF4-FFF2-40B4-BE49-F238E27FC236}">
                  <a16:creationId xmlns:a16="http://schemas.microsoft.com/office/drawing/2014/main" id="{6AA0EE79-035D-4E72-BF3A-AECF0E93825C}"/>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40">
              <a:extLst>
                <a:ext uri="{FF2B5EF4-FFF2-40B4-BE49-F238E27FC236}">
                  <a16:creationId xmlns:a16="http://schemas.microsoft.com/office/drawing/2014/main" id="{4A46B47F-F269-4D21-B140-B1C51AEE980D}"/>
                </a:ext>
              </a:extLst>
            </p:cNvPr>
            <p:cNvSpPr txBox="1"/>
            <p:nvPr/>
          </p:nvSpPr>
          <p:spPr>
            <a:xfrm>
              <a:off x="2924923" y="2262981"/>
              <a:ext cx="3066414" cy="307777"/>
            </a:xfrm>
            <a:prstGeom prst="rect">
              <a:avLst/>
            </a:prstGeom>
            <a:noFill/>
          </p:spPr>
          <p:txBody>
            <a:bodyPr wrap="square">
              <a:spAutoFit/>
            </a:bodyPr>
            <a:lstStyle/>
            <a:p>
              <a:pPr algn="ctr"/>
              <a:r>
                <a:rPr lang="en-US" altLang="zh-TW" sz="1400" b="1" i="0" u="none" strike="noStrike" baseline="0" dirty="0" err="1">
                  <a:latin typeface="Arial" panose="020B0604020202020204" pitchFamily="34" charset="0"/>
                  <a:cs typeface="Arial" panose="020B0604020202020204" pitchFamily="34" charset="0"/>
                </a:rPr>
                <a:t>Transwell</a:t>
              </a:r>
              <a:r>
                <a:rPr lang="en-US" altLang="zh-TW" sz="1400" b="1" i="0" u="none" strike="noStrike" baseline="0" dirty="0">
                  <a:latin typeface="Arial" panose="020B0604020202020204" pitchFamily="34" charset="0"/>
                  <a:cs typeface="Arial" panose="020B0604020202020204" pitchFamily="34" charset="0"/>
                </a:rPr>
                <a:t> assay</a:t>
              </a:r>
              <a:endParaRPr lang="zh-TW" altLang="en-US" sz="1600" b="1" dirty="0">
                <a:latin typeface="Arial" panose="020B0604020202020204" pitchFamily="34" charset="0"/>
                <a:cs typeface="Arial" panose="020B0604020202020204" pitchFamily="34" charset="0"/>
              </a:endParaRPr>
            </a:p>
          </p:txBody>
        </p:sp>
      </p:grpSp>
      <p:sp>
        <p:nvSpPr>
          <p:cNvPr id="2" name="投影片編號版面配置區 1">
            <a:extLst>
              <a:ext uri="{FF2B5EF4-FFF2-40B4-BE49-F238E27FC236}">
                <a16:creationId xmlns:a16="http://schemas.microsoft.com/office/drawing/2014/main" id="{E95A64DC-C4C8-473C-AB4D-8DEA0A4E1853}"/>
              </a:ext>
            </a:extLst>
          </p:cNvPr>
          <p:cNvSpPr>
            <a:spLocks noGrp="1"/>
          </p:cNvSpPr>
          <p:nvPr>
            <p:ph type="sldNum" sz="quarter" idx="12"/>
          </p:nvPr>
        </p:nvSpPr>
        <p:spPr/>
        <p:txBody>
          <a:bodyPr/>
          <a:lstStyle/>
          <a:p>
            <a:fld id="{D5321667-2103-40FE-9D6A-2E1CB32CCCAB}" type="slidenum">
              <a:rPr lang="zh-TW" altLang="en-US" smtClean="0"/>
              <a:t>15</a:t>
            </a:fld>
            <a:endParaRPr lang="zh-TW" altLang="en-US"/>
          </a:p>
        </p:txBody>
      </p:sp>
    </p:spTree>
    <p:extLst>
      <p:ext uri="{BB962C8B-B14F-4D97-AF65-F5344CB8AC3E}">
        <p14:creationId xmlns:p14="http://schemas.microsoft.com/office/powerpoint/2010/main" val="39686895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BD0C9079-C708-4A60-AB26-E2667E2BC5FD}"/>
              </a:ext>
            </a:extLst>
          </p:cNvPr>
          <p:cNvGrpSpPr/>
          <p:nvPr/>
        </p:nvGrpSpPr>
        <p:grpSpPr>
          <a:xfrm>
            <a:off x="9410695" y="3989041"/>
            <a:ext cx="2626907" cy="2538759"/>
            <a:chOff x="8297682" y="3639791"/>
            <a:chExt cx="2626907" cy="2538759"/>
          </a:xfrm>
        </p:grpSpPr>
        <p:pic>
          <p:nvPicPr>
            <p:cNvPr id="13" name="圖片 12">
              <a:extLst>
                <a:ext uri="{FF2B5EF4-FFF2-40B4-BE49-F238E27FC236}">
                  <a16:creationId xmlns:a16="http://schemas.microsoft.com/office/drawing/2014/main" id="{64061C88-A5B3-48AF-B502-D641125A2AA6}"/>
                </a:ext>
              </a:extLst>
            </p:cNvPr>
            <p:cNvPicPr>
              <a:picLocks noChangeAspect="1"/>
            </p:cNvPicPr>
            <p:nvPr/>
          </p:nvPicPr>
          <p:blipFill rotWithShape="1">
            <a:blip r:embed="rId3"/>
            <a:srcRect l="-483" t="60986" r="483" b="1407"/>
            <a:stretch/>
          </p:blipFill>
          <p:spPr>
            <a:xfrm>
              <a:off x="8297682" y="3765549"/>
              <a:ext cx="2626907" cy="2413001"/>
            </a:xfrm>
            <a:prstGeom prst="rect">
              <a:avLst/>
            </a:prstGeom>
          </p:spPr>
        </p:pic>
        <p:sp>
          <p:nvSpPr>
            <p:cNvPr id="14" name="矩形 13">
              <a:extLst>
                <a:ext uri="{FF2B5EF4-FFF2-40B4-BE49-F238E27FC236}">
                  <a16:creationId xmlns:a16="http://schemas.microsoft.com/office/drawing/2014/main" id="{234C7326-1EEE-4062-851C-240045E926AC}"/>
                </a:ext>
              </a:extLst>
            </p:cNvPr>
            <p:cNvSpPr/>
            <p:nvPr/>
          </p:nvSpPr>
          <p:spPr>
            <a:xfrm>
              <a:off x="10236200" y="3639791"/>
              <a:ext cx="514350" cy="233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5" name="文字方塊 4">
            <a:extLst>
              <a:ext uri="{FF2B5EF4-FFF2-40B4-BE49-F238E27FC236}">
                <a16:creationId xmlns:a16="http://schemas.microsoft.com/office/drawing/2014/main" id="{A1137189-7D4F-4A3D-AEB3-6D033EC561F1}"/>
              </a:ext>
            </a:extLst>
          </p:cNvPr>
          <p:cNvSpPr txBox="1"/>
          <p:nvPr/>
        </p:nvSpPr>
        <p:spPr>
          <a:xfrm>
            <a:off x="2350403" y="78567"/>
            <a:ext cx="9371697" cy="954107"/>
          </a:xfrm>
          <a:prstGeom prst="rect">
            <a:avLst/>
          </a:prstGeom>
          <a:noFill/>
        </p:spPr>
        <p:txBody>
          <a:bodyPr wrap="square" rtlCol="0">
            <a:spAutoFit/>
          </a:bodyPr>
          <a:lstStyle/>
          <a:p>
            <a:pPr algn="ct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promoted migration and metastasis capabilities of gastric cancer cells in vitro and in vivo</a:t>
            </a:r>
            <a:endParaRPr lang="zh-TW" altLang="en-US" sz="2800" b="1" i="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D941932E-E03A-4ACA-996C-1EC12761D8BC}"/>
              </a:ext>
            </a:extLst>
          </p:cNvPr>
          <p:cNvPicPr>
            <a:picLocks noChangeAspect="1"/>
          </p:cNvPicPr>
          <p:nvPr/>
        </p:nvPicPr>
        <p:blipFill>
          <a:blip r:embed="rId4"/>
          <a:stretch>
            <a:fillRect/>
          </a:stretch>
        </p:blipFill>
        <p:spPr>
          <a:xfrm>
            <a:off x="305527" y="1325092"/>
            <a:ext cx="4437205" cy="5203544"/>
          </a:xfrm>
          <a:prstGeom prst="rect">
            <a:avLst/>
          </a:prstGeom>
        </p:spPr>
      </p:pic>
      <p:pic>
        <p:nvPicPr>
          <p:cNvPr id="8" name="圖片 7">
            <a:extLst>
              <a:ext uri="{FF2B5EF4-FFF2-40B4-BE49-F238E27FC236}">
                <a16:creationId xmlns:a16="http://schemas.microsoft.com/office/drawing/2014/main" id="{C7BEF0A8-A4BD-4B5C-8FCF-36FD27D9FF4E}"/>
              </a:ext>
            </a:extLst>
          </p:cNvPr>
          <p:cNvPicPr>
            <a:picLocks noChangeAspect="1"/>
          </p:cNvPicPr>
          <p:nvPr/>
        </p:nvPicPr>
        <p:blipFill>
          <a:blip r:embed="rId5"/>
          <a:stretch>
            <a:fillRect/>
          </a:stretch>
        </p:blipFill>
        <p:spPr>
          <a:xfrm>
            <a:off x="4851930" y="1250716"/>
            <a:ext cx="2254523" cy="5493012"/>
          </a:xfrm>
          <a:prstGeom prst="rect">
            <a:avLst/>
          </a:prstGeom>
        </p:spPr>
      </p:pic>
      <p:pic>
        <p:nvPicPr>
          <p:cNvPr id="10" name="圖片 9">
            <a:extLst>
              <a:ext uri="{FF2B5EF4-FFF2-40B4-BE49-F238E27FC236}">
                <a16:creationId xmlns:a16="http://schemas.microsoft.com/office/drawing/2014/main" id="{44837924-AA9C-4F23-923E-1F43A3FAFABA}"/>
              </a:ext>
            </a:extLst>
          </p:cNvPr>
          <p:cNvPicPr>
            <a:picLocks noChangeAspect="1"/>
          </p:cNvPicPr>
          <p:nvPr/>
        </p:nvPicPr>
        <p:blipFill rotWithShape="1">
          <a:blip r:embed="rId3"/>
          <a:srcRect t="587" b="71784"/>
          <a:stretch/>
        </p:blipFill>
        <p:spPr>
          <a:xfrm>
            <a:off x="7846827" y="1548265"/>
            <a:ext cx="3238509" cy="2185535"/>
          </a:xfrm>
          <a:prstGeom prst="rect">
            <a:avLst/>
          </a:prstGeom>
        </p:spPr>
      </p:pic>
      <p:pic>
        <p:nvPicPr>
          <p:cNvPr id="12" name="圖片 11">
            <a:extLst>
              <a:ext uri="{FF2B5EF4-FFF2-40B4-BE49-F238E27FC236}">
                <a16:creationId xmlns:a16="http://schemas.microsoft.com/office/drawing/2014/main" id="{947F9336-A530-4928-8823-10A2655CB433}"/>
              </a:ext>
            </a:extLst>
          </p:cNvPr>
          <p:cNvPicPr>
            <a:picLocks noChangeAspect="1"/>
          </p:cNvPicPr>
          <p:nvPr/>
        </p:nvPicPr>
        <p:blipFill rotWithShape="1">
          <a:blip r:embed="rId3"/>
          <a:srcRect l="10802" t="28523" b="39709"/>
          <a:stretch/>
        </p:blipFill>
        <p:spPr>
          <a:xfrm>
            <a:off x="7324712" y="4314823"/>
            <a:ext cx="2343158" cy="2038351"/>
          </a:xfrm>
          <a:prstGeom prst="rect">
            <a:avLst/>
          </a:prstGeom>
        </p:spPr>
      </p:pic>
      <p:sp>
        <p:nvSpPr>
          <p:cNvPr id="16" name="矩形 15">
            <a:extLst>
              <a:ext uri="{FF2B5EF4-FFF2-40B4-BE49-F238E27FC236}">
                <a16:creationId xmlns:a16="http://schemas.microsoft.com/office/drawing/2014/main" id="{DBFCD365-120D-4464-9788-CD38244993D9}"/>
              </a:ext>
            </a:extLst>
          </p:cNvPr>
          <p:cNvSpPr/>
          <p:nvPr/>
        </p:nvSpPr>
        <p:spPr>
          <a:xfrm>
            <a:off x="9410695" y="4127499"/>
            <a:ext cx="514350" cy="233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a:extLst>
              <a:ext uri="{FF2B5EF4-FFF2-40B4-BE49-F238E27FC236}">
                <a16:creationId xmlns:a16="http://schemas.microsoft.com/office/drawing/2014/main" id="{E1347870-F6B4-46E9-B560-60A6344F35D5}"/>
              </a:ext>
            </a:extLst>
          </p:cNvPr>
          <p:cNvPicPr>
            <a:picLocks noChangeAspect="1"/>
          </p:cNvPicPr>
          <p:nvPr/>
        </p:nvPicPr>
        <p:blipFill>
          <a:blip r:embed="rId6"/>
          <a:stretch>
            <a:fillRect/>
          </a:stretch>
        </p:blipFill>
        <p:spPr>
          <a:xfrm>
            <a:off x="7280492" y="3924948"/>
            <a:ext cx="228602" cy="428628"/>
          </a:xfrm>
          <a:prstGeom prst="rect">
            <a:avLst/>
          </a:prstGeom>
        </p:spPr>
      </p:pic>
      <p:pic>
        <p:nvPicPr>
          <p:cNvPr id="20" name="圖片 19">
            <a:extLst>
              <a:ext uri="{FF2B5EF4-FFF2-40B4-BE49-F238E27FC236}">
                <a16:creationId xmlns:a16="http://schemas.microsoft.com/office/drawing/2014/main" id="{5F0F69C4-B8ED-4DF0-8FE3-1A0C547AE51F}"/>
              </a:ext>
            </a:extLst>
          </p:cNvPr>
          <p:cNvPicPr>
            <a:picLocks noChangeAspect="1"/>
          </p:cNvPicPr>
          <p:nvPr/>
        </p:nvPicPr>
        <p:blipFill>
          <a:blip r:embed="rId7"/>
          <a:stretch>
            <a:fillRect/>
          </a:stretch>
        </p:blipFill>
        <p:spPr>
          <a:xfrm>
            <a:off x="9553569" y="3939206"/>
            <a:ext cx="228602" cy="333377"/>
          </a:xfrm>
          <a:prstGeom prst="rect">
            <a:avLst/>
          </a:prstGeom>
        </p:spPr>
      </p:pic>
      <p:pic>
        <p:nvPicPr>
          <p:cNvPr id="22" name="圖片 21">
            <a:extLst>
              <a:ext uri="{FF2B5EF4-FFF2-40B4-BE49-F238E27FC236}">
                <a16:creationId xmlns:a16="http://schemas.microsoft.com/office/drawing/2014/main" id="{F1E41568-79C6-4D85-B903-760E67F84383}"/>
              </a:ext>
            </a:extLst>
          </p:cNvPr>
          <p:cNvPicPr>
            <a:picLocks noChangeAspect="1"/>
          </p:cNvPicPr>
          <p:nvPr/>
        </p:nvPicPr>
        <p:blipFill>
          <a:blip r:embed="rId8"/>
          <a:stretch>
            <a:fillRect/>
          </a:stretch>
        </p:blipFill>
        <p:spPr>
          <a:xfrm>
            <a:off x="9082856" y="6293813"/>
            <a:ext cx="438153" cy="276227"/>
          </a:xfrm>
          <a:prstGeom prst="rect">
            <a:avLst/>
          </a:prstGeom>
        </p:spPr>
      </p:pic>
      <p:grpSp>
        <p:nvGrpSpPr>
          <p:cNvPr id="17" name="群組 16">
            <a:extLst>
              <a:ext uri="{FF2B5EF4-FFF2-40B4-BE49-F238E27FC236}">
                <a16:creationId xmlns:a16="http://schemas.microsoft.com/office/drawing/2014/main" id="{F11FD2E8-986A-4EE5-B706-E12F2E12A755}"/>
              </a:ext>
            </a:extLst>
          </p:cNvPr>
          <p:cNvGrpSpPr/>
          <p:nvPr/>
        </p:nvGrpSpPr>
        <p:grpSpPr>
          <a:xfrm>
            <a:off x="5256117" y="1157341"/>
            <a:ext cx="1780134" cy="335501"/>
            <a:chOff x="2924923" y="2262981"/>
            <a:chExt cx="3066414" cy="335501"/>
          </a:xfrm>
        </p:grpSpPr>
        <p:sp>
          <p:nvSpPr>
            <p:cNvPr id="19" name="矩形: 圓角 18">
              <a:extLst>
                <a:ext uri="{FF2B5EF4-FFF2-40B4-BE49-F238E27FC236}">
                  <a16:creationId xmlns:a16="http://schemas.microsoft.com/office/drawing/2014/main" id="{9C9883DE-AF33-4AF3-B6F0-E6B29D508FE0}"/>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E189E2A2-AD8F-44C6-995E-FC66B6F1BD22}"/>
                </a:ext>
              </a:extLst>
            </p:cNvPr>
            <p:cNvSpPr txBox="1"/>
            <p:nvPr/>
          </p:nvSpPr>
          <p:spPr>
            <a:xfrm>
              <a:off x="2924923" y="2276842"/>
              <a:ext cx="3066414" cy="307777"/>
            </a:xfrm>
            <a:prstGeom prst="rect">
              <a:avLst/>
            </a:prstGeom>
            <a:noFill/>
          </p:spPr>
          <p:txBody>
            <a:bodyPr wrap="square">
              <a:spAutoFit/>
            </a:bodyPr>
            <a:lstStyle/>
            <a:p>
              <a:pPr algn="ctr"/>
              <a:r>
                <a:rPr lang="en-US" altLang="zh-TW" sz="1400" b="1" i="0" u="none" strike="noStrike" baseline="0" dirty="0">
                  <a:latin typeface="Arial" panose="020B0604020202020204" pitchFamily="34" charset="0"/>
                  <a:cs typeface="Arial" panose="020B0604020202020204" pitchFamily="34" charset="0"/>
                </a:rPr>
                <a:t>HE staining</a:t>
              </a:r>
              <a:endParaRPr lang="zh-TW" altLang="en-US" sz="1600" b="1" dirty="0">
                <a:latin typeface="Arial" panose="020B0604020202020204" pitchFamily="34" charset="0"/>
                <a:cs typeface="Arial" panose="020B0604020202020204" pitchFamily="34" charset="0"/>
              </a:endParaRPr>
            </a:p>
          </p:txBody>
        </p:sp>
      </p:grpSp>
      <p:sp>
        <p:nvSpPr>
          <p:cNvPr id="2" name="投影片編號版面配置區 1">
            <a:extLst>
              <a:ext uri="{FF2B5EF4-FFF2-40B4-BE49-F238E27FC236}">
                <a16:creationId xmlns:a16="http://schemas.microsoft.com/office/drawing/2014/main" id="{B985B003-DAC8-48A5-ABAC-24594A9F8208}"/>
              </a:ext>
            </a:extLst>
          </p:cNvPr>
          <p:cNvSpPr>
            <a:spLocks noGrp="1"/>
          </p:cNvSpPr>
          <p:nvPr>
            <p:ph type="sldNum" sz="quarter" idx="12"/>
          </p:nvPr>
        </p:nvSpPr>
        <p:spPr/>
        <p:txBody>
          <a:bodyPr/>
          <a:lstStyle/>
          <a:p>
            <a:fld id="{D5321667-2103-40FE-9D6A-2E1CB32CCCAB}" type="slidenum">
              <a:rPr lang="zh-TW" altLang="en-US" smtClean="0"/>
              <a:t>16</a:t>
            </a:fld>
            <a:endParaRPr lang="zh-TW" altLang="en-US"/>
          </a:p>
        </p:txBody>
      </p:sp>
      <p:sp>
        <p:nvSpPr>
          <p:cNvPr id="23" name="文字方塊 22">
            <a:extLst>
              <a:ext uri="{FF2B5EF4-FFF2-40B4-BE49-F238E27FC236}">
                <a16:creationId xmlns:a16="http://schemas.microsoft.com/office/drawing/2014/main" id="{5E477525-7322-497D-9161-9FB997643EB9}"/>
              </a:ext>
            </a:extLst>
          </p:cNvPr>
          <p:cNvSpPr txBox="1"/>
          <p:nvPr/>
        </p:nvSpPr>
        <p:spPr>
          <a:xfrm>
            <a:off x="10110010" y="3989041"/>
            <a:ext cx="1780134" cy="307777"/>
          </a:xfrm>
          <a:prstGeom prst="rect">
            <a:avLst/>
          </a:prstGeom>
          <a:noFill/>
        </p:spPr>
        <p:txBody>
          <a:bodyPr wrap="square">
            <a:spAutoFit/>
          </a:bodyPr>
          <a:lstStyle/>
          <a:p>
            <a:pPr algn="ctr"/>
            <a:r>
              <a:rPr lang="en-US" altLang="zh-TW" sz="1400" i="0" u="none" strike="noStrike" baseline="0" dirty="0">
                <a:latin typeface="Arial" panose="020B0604020202020204" pitchFamily="34" charset="0"/>
                <a:cs typeface="Arial" panose="020B0604020202020204" pitchFamily="34" charset="0"/>
              </a:rPr>
              <a:t>CEA</a:t>
            </a:r>
            <a:r>
              <a:rPr lang="zh-TW" altLang="en-US" sz="1400" i="0" u="none" strike="noStrike" baseline="0" dirty="0">
                <a:latin typeface="Arial" panose="020B0604020202020204" pitchFamily="34" charset="0"/>
                <a:cs typeface="Arial" panose="020B0604020202020204" pitchFamily="34" charset="0"/>
              </a:rPr>
              <a:t> </a:t>
            </a:r>
            <a:r>
              <a:rPr lang="en-US" altLang="zh-TW" sz="1400" i="0" u="none" strike="noStrike" baseline="0" dirty="0">
                <a:latin typeface="Arial" panose="020B0604020202020204" pitchFamily="34" charset="0"/>
                <a:cs typeface="Arial" panose="020B0604020202020204" pitchFamily="34" charset="0"/>
              </a:rPr>
              <a:t>antibody</a:t>
            </a:r>
            <a:endParaRPr lang="zh-TW"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2954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EC7ADA-42D1-4665-9E4A-54D10EAD650F}"/>
              </a:ext>
            </a:extLst>
          </p:cNvPr>
          <p:cNvSpPr/>
          <p:nvPr/>
        </p:nvSpPr>
        <p:spPr>
          <a:xfrm>
            <a:off x="0" y="0"/>
            <a:ext cx="2050741" cy="64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3F6776A8-8577-4CB2-9927-AE0E7746027E}"/>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Summary</a:t>
            </a:r>
            <a:endParaRPr lang="zh-TW" altLang="en-US" sz="2000" dirty="0">
              <a:solidFill>
                <a:schemeClr val="bg1"/>
              </a:solidFill>
            </a:endParaRPr>
          </a:p>
        </p:txBody>
      </p:sp>
      <p:pic>
        <p:nvPicPr>
          <p:cNvPr id="4" name="圖片 3">
            <a:extLst>
              <a:ext uri="{FF2B5EF4-FFF2-40B4-BE49-F238E27FC236}">
                <a16:creationId xmlns:a16="http://schemas.microsoft.com/office/drawing/2014/main" id="{15B9FA96-05BA-4D6F-8746-296F5C444133}"/>
              </a:ext>
            </a:extLst>
          </p:cNvPr>
          <p:cNvPicPr>
            <a:picLocks noChangeAspect="1"/>
          </p:cNvPicPr>
          <p:nvPr/>
        </p:nvPicPr>
        <p:blipFill>
          <a:blip r:embed="rId3"/>
          <a:stretch>
            <a:fillRect/>
          </a:stretch>
        </p:blipFill>
        <p:spPr>
          <a:xfrm>
            <a:off x="1304416" y="2189224"/>
            <a:ext cx="774038" cy="1134440"/>
          </a:xfrm>
          <a:prstGeom prst="rect">
            <a:avLst/>
          </a:prstGeom>
        </p:spPr>
      </p:pic>
      <p:pic>
        <p:nvPicPr>
          <p:cNvPr id="5" name="圖片 4">
            <a:extLst>
              <a:ext uri="{FF2B5EF4-FFF2-40B4-BE49-F238E27FC236}">
                <a16:creationId xmlns:a16="http://schemas.microsoft.com/office/drawing/2014/main" id="{A33BD15F-B839-4886-BB21-D44A005B2B47}"/>
              </a:ext>
            </a:extLst>
          </p:cNvPr>
          <p:cNvPicPr>
            <a:picLocks noChangeAspect="1"/>
          </p:cNvPicPr>
          <p:nvPr/>
        </p:nvPicPr>
        <p:blipFill>
          <a:blip r:embed="rId3"/>
          <a:stretch>
            <a:fillRect/>
          </a:stretch>
        </p:blipFill>
        <p:spPr>
          <a:xfrm>
            <a:off x="1888331" y="3549969"/>
            <a:ext cx="657597" cy="963783"/>
          </a:xfrm>
          <a:prstGeom prst="rect">
            <a:avLst/>
          </a:prstGeom>
        </p:spPr>
      </p:pic>
      <p:pic>
        <p:nvPicPr>
          <p:cNvPr id="6" name="圖片 5">
            <a:extLst>
              <a:ext uri="{FF2B5EF4-FFF2-40B4-BE49-F238E27FC236}">
                <a16:creationId xmlns:a16="http://schemas.microsoft.com/office/drawing/2014/main" id="{951B1EA7-02C0-4867-A568-4496659F8BDE}"/>
              </a:ext>
            </a:extLst>
          </p:cNvPr>
          <p:cNvPicPr>
            <a:picLocks noChangeAspect="1"/>
          </p:cNvPicPr>
          <p:nvPr/>
        </p:nvPicPr>
        <p:blipFill>
          <a:blip r:embed="rId3"/>
          <a:stretch>
            <a:fillRect/>
          </a:stretch>
        </p:blipFill>
        <p:spPr>
          <a:xfrm>
            <a:off x="2545928" y="2495166"/>
            <a:ext cx="657597" cy="963783"/>
          </a:xfrm>
          <a:prstGeom prst="rect">
            <a:avLst/>
          </a:prstGeom>
        </p:spPr>
      </p:pic>
      <p:pic>
        <p:nvPicPr>
          <p:cNvPr id="7" name="圖片 6">
            <a:extLst>
              <a:ext uri="{FF2B5EF4-FFF2-40B4-BE49-F238E27FC236}">
                <a16:creationId xmlns:a16="http://schemas.microsoft.com/office/drawing/2014/main" id="{F741136E-D3C3-40BA-B569-834312975D51}"/>
              </a:ext>
            </a:extLst>
          </p:cNvPr>
          <p:cNvPicPr>
            <a:picLocks noChangeAspect="1"/>
          </p:cNvPicPr>
          <p:nvPr/>
        </p:nvPicPr>
        <p:blipFill>
          <a:blip r:embed="rId3"/>
          <a:stretch>
            <a:fillRect/>
          </a:stretch>
        </p:blipFill>
        <p:spPr>
          <a:xfrm>
            <a:off x="2965354" y="3323664"/>
            <a:ext cx="774038" cy="1134440"/>
          </a:xfrm>
          <a:prstGeom prst="rect">
            <a:avLst/>
          </a:prstGeom>
        </p:spPr>
      </p:pic>
      <p:pic>
        <p:nvPicPr>
          <p:cNvPr id="8" name="圖片 7">
            <a:extLst>
              <a:ext uri="{FF2B5EF4-FFF2-40B4-BE49-F238E27FC236}">
                <a16:creationId xmlns:a16="http://schemas.microsoft.com/office/drawing/2014/main" id="{531813D3-DF45-4E9C-B2AC-038A384FE621}"/>
              </a:ext>
            </a:extLst>
          </p:cNvPr>
          <p:cNvPicPr>
            <a:picLocks noChangeAspect="1"/>
          </p:cNvPicPr>
          <p:nvPr/>
        </p:nvPicPr>
        <p:blipFill>
          <a:blip r:embed="rId3"/>
          <a:stretch>
            <a:fillRect/>
          </a:stretch>
        </p:blipFill>
        <p:spPr>
          <a:xfrm>
            <a:off x="3770164" y="2395849"/>
            <a:ext cx="657597" cy="963783"/>
          </a:xfrm>
          <a:prstGeom prst="rect">
            <a:avLst/>
          </a:prstGeom>
        </p:spPr>
      </p:pic>
      <p:sp>
        <p:nvSpPr>
          <p:cNvPr id="9" name="文字方塊 8">
            <a:extLst>
              <a:ext uri="{FF2B5EF4-FFF2-40B4-BE49-F238E27FC236}">
                <a16:creationId xmlns:a16="http://schemas.microsoft.com/office/drawing/2014/main" id="{781B4C6F-EE65-4E47-BB72-5A8566A0E6F4}"/>
              </a:ext>
            </a:extLst>
          </p:cNvPr>
          <p:cNvSpPr txBox="1"/>
          <p:nvPr/>
        </p:nvSpPr>
        <p:spPr>
          <a:xfrm>
            <a:off x="3770164" y="4218978"/>
            <a:ext cx="1396536" cy="400110"/>
          </a:xfrm>
          <a:prstGeom prst="rect">
            <a:avLst/>
          </a:prstGeom>
          <a:noFill/>
        </p:spPr>
        <p:txBody>
          <a:bodyPr wrap="none" rtlCol="0">
            <a:spAutoFit/>
          </a:bodyPr>
          <a:lstStyle/>
          <a:p>
            <a:r>
              <a:rPr lang="en-US" altLang="zh-TW" sz="2000" b="1" dirty="0">
                <a:latin typeface="Arial" panose="020B0604020202020204" pitchFamily="34" charset="0"/>
                <a:cs typeface="Arial" panose="020B0604020202020204" pitchFamily="34" charset="0"/>
              </a:rPr>
              <a:t>circPDIA4</a:t>
            </a:r>
            <a:endParaRPr lang="zh-TW" altLang="en-US" sz="2000" b="1" dirty="0">
              <a:latin typeface="Arial" panose="020B0604020202020204" pitchFamily="34" charset="0"/>
              <a:cs typeface="Arial" panose="020B0604020202020204" pitchFamily="34" charset="0"/>
            </a:endParaRPr>
          </a:p>
        </p:txBody>
      </p:sp>
      <p:pic>
        <p:nvPicPr>
          <p:cNvPr id="10" name="圖片 9">
            <a:extLst>
              <a:ext uri="{FF2B5EF4-FFF2-40B4-BE49-F238E27FC236}">
                <a16:creationId xmlns:a16="http://schemas.microsoft.com/office/drawing/2014/main" id="{FE0049FE-AA99-4F9D-8BCA-6FD2B40872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45923" y="4086927"/>
            <a:ext cx="309203" cy="518446"/>
          </a:xfrm>
          <a:prstGeom prst="rect">
            <a:avLst/>
          </a:prstGeom>
        </p:spPr>
      </p:pic>
      <p:pic>
        <p:nvPicPr>
          <p:cNvPr id="11" name="Picture 2" descr="Stomach Cancer - Gastrointestinal Society">
            <a:extLst>
              <a:ext uri="{FF2B5EF4-FFF2-40B4-BE49-F238E27FC236}">
                <a16:creationId xmlns:a16="http://schemas.microsoft.com/office/drawing/2014/main" id="{617CC56D-F312-4AEE-A425-567BF23C388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55" b="99087" l="9943" r="89943">
                        <a14:foregroundMark x1="51886" y1="2055" x2="56343" y2="5936"/>
                        <a14:foregroundMark x1="42857" y1="86986" x2="46629" y2="99087"/>
                        <a14:foregroundMark x1="46629" y1="99087" x2="46629" y2="99087"/>
                        <a14:backgroundMark x1="48686" y1="32192" x2="55086" y2="40639"/>
                      </a14:backgroundRemoval>
                    </a14:imgEffect>
                  </a14:imgLayer>
                </a14:imgProps>
              </a:ext>
              <a:ext uri="{28A0092B-C50C-407E-A947-70E740481C1C}">
                <a14:useLocalDpi xmlns:a14="http://schemas.microsoft.com/office/drawing/2010/main" val="0"/>
              </a:ext>
            </a:extLst>
          </a:blip>
          <a:srcRect/>
          <a:stretch>
            <a:fillRect/>
          </a:stretch>
        </p:blipFill>
        <p:spPr bwMode="auto">
          <a:xfrm>
            <a:off x="6172276" y="1611760"/>
            <a:ext cx="4850662" cy="2428103"/>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080BEB3F-61E9-4455-B074-9648AA473B7F}"/>
              </a:ext>
            </a:extLst>
          </p:cNvPr>
          <p:cNvPicPr>
            <a:picLocks noChangeAspect="1"/>
          </p:cNvPicPr>
          <p:nvPr/>
        </p:nvPicPr>
        <p:blipFill>
          <a:blip r:embed="rId7"/>
          <a:stretch>
            <a:fillRect/>
          </a:stretch>
        </p:blipFill>
        <p:spPr>
          <a:xfrm rot="16200000">
            <a:off x="6192656" y="2697174"/>
            <a:ext cx="279400" cy="977902"/>
          </a:xfrm>
          <a:prstGeom prst="rect">
            <a:avLst/>
          </a:prstGeom>
        </p:spPr>
      </p:pic>
      <p:sp>
        <p:nvSpPr>
          <p:cNvPr id="13" name="文字方塊 12">
            <a:extLst>
              <a:ext uri="{FF2B5EF4-FFF2-40B4-BE49-F238E27FC236}">
                <a16:creationId xmlns:a16="http://schemas.microsoft.com/office/drawing/2014/main" id="{9446D81E-0D38-47FC-9245-01A93C65CB4B}"/>
              </a:ext>
            </a:extLst>
          </p:cNvPr>
          <p:cNvSpPr txBox="1"/>
          <p:nvPr/>
        </p:nvSpPr>
        <p:spPr>
          <a:xfrm>
            <a:off x="8150651" y="4288346"/>
            <a:ext cx="1802096" cy="523220"/>
          </a:xfrm>
          <a:prstGeom prst="rect">
            <a:avLst/>
          </a:prstGeom>
          <a:noFill/>
        </p:spPr>
        <p:txBody>
          <a:bodyPr wrap="none" rtlCol="0">
            <a:spAutoFit/>
          </a:bodyPr>
          <a:lstStyle/>
          <a:p>
            <a:r>
              <a:rPr lang="en-US" altLang="zh-TW" sz="2800" b="1" dirty="0">
                <a:latin typeface="Arial" panose="020B0604020202020204" pitchFamily="34" charset="0"/>
                <a:cs typeface="Arial" panose="020B0604020202020204" pitchFamily="34" charset="0"/>
              </a:rPr>
              <a:t>Migration</a:t>
            </a:r>
          </a:p>
        </p:txBody>
      </p:sp>
      <p:sp>
        <p:nvSpPr>
          <p:cNvPr id="14" name="文字方塊 13">
            <a:extLst>
              <a:ext uri="{FF2B5EF4-FFF2-40B4-BE49-F238E27FC236}">
                <a16:creationId xmlns:a16="http://schemas.microsoft.com/office/drawing/2014/main" id="{F990BA11-25EC-4AFD-A41A-54A76849D7BC}"/>
              </a:ext>
            </a:extLst>
          </p:cNvPr>
          <p:cNvSpPr txBox="1"/>
          <p:nvPr/>
        </p:nvSpPr>
        <p:spPr>
          <a:xfrm>
            <a:off x="8150651" y="4855566"/>
            <a:ext cx="2026517" cy="523220"/>
          </a:xfrm>
          <a:prstGeom prst="rect">
            <a:avLst/>
          </a:prstGeom>
          <a:noFill/>
        </p:spPr>
        <p:txBody>
          <a:bodyPr wrap="none" rtlCol="0">
            <a:spAutoFit/>
          </a:bodyPr>
          <a:lstStyle/>
          <a:p>
            <a:r>
              <a:rPr lang="en-US" altLang="zh-TW" sz="2800" b="1" dirty="0">
                <a:latin typeface="Arial" panose="020B0604020202020204" pitchFamily="34" charset="0"/>
                <a:cs typeface="Arial" panose="020B0604020202020204" pitchFamily="34" charset="0"/>
              </a:rPr>
              <a:t>Metastasis</a:t>
            </a:r>
          </a:p>
        </p:txBody>
      </p:sp>
      <p:sp>
        <p:nvSpPr>
          <p:cNvPr id="15" name="投影片編號版面配置區 14">
            <a:extLst>
              <a:ext uri="{FF2B5EF4-FFF2-40B4-BE49-F238E27FC236}">
                <a16:creationId xmlns:a16="http://schemas.microsoft.com/office/drawing/2014/main" id="{26051C7C-6F58-40D0-B2BA-A89E65C3294D}"/>
              </a:ext>
            </a:extLst>
          </p:cNvPr>
          <p:cNvSpPr>
            <a:spLocks noGrp="1"/>
          </p:cNvSpPr>
          <p:nvPr>
            <p:ph type="sldNum" sz="quarter" idx="12"/>
          </p:nvPr>
        </p:nvSpPr>
        <p:spPr/>
        <p:txBody>
          <a:bodyPr/>
          <a:lstStyle/>
          <a:p>
            <a:fld id="{D5321667-2103-40FE-9D6A-2E1CB32CCCAB}" type="slidenum">
              <a:rPr lang="zh-TW" altLang="en-US" smtClean="0"/>
              <a:t>17</a:t>
            </a:fld>
            <a:endParaRPr lang="zh-TW" altLang="en-US"/>
          </a:p>
        </p:txBody>
      </p:sp>
    </p:spTree>
    <p:extLst>
      <p:ext uri="{BB962C8B-B14F-4D97-AF65-F5344CB8AC3E}">
        <p14:creationId xmlns:p14="http://schemas.microsoft.com/office/powerpoint/2010/main" val="6302417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omach Cancer - Gastrointestinal Society">
            <a:extLst>
              <a:ext uri="{FF2B5EF4-FFF2-40B4-BE49-F238E27FC236}">
                <a16:creationId xmlns:a16="http://schemas.microsoft.com/office/drawing/2014/main" id="{933411B8-AF32-4EDE-B2FE-A1E34004B0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55" b="99087" l="9943" r="89943">
                        <a14:foregroundMark x1="51886" y1="2055" x2="56343" y2="5936"/>
                        <a14:foregroundMark x1="42857" y1="86986" x2="46629" y2="99087"/>
                        <a14:foregroundMark x1="46629" y1="99087" x2="46629" y2="99087"/>
                        <a14:backgroundMark x1="48686" y1="32192" x2="55086" y2="40639"/>
                      </a14:backgroundRemoval>
                    </a14:imgEffect>
                  </a14:imgLayer>
                </a14:imgProps>
              </a:ext>
              <a:ext uri="{28A0092B-C50C-407E-A947-70E740481C1C}">
                <a14:useLocalDpi xmlns:a14="http://schemas.microsoft.com/office/drawing/2010/main" val="0"/>
              </a:ext>
            </a:extLst>
          </a:blip>
          <a:srcRect/>
          <a:stretch>
            <a:fillRect/>
          </a:stretch>
        </p:blipFill>
        <p:spPr bwMode="auto">
          <a:xfrm>
            <a:off x="-2238375" y="1605015"/>
            <a:ext cx="8334375" cy="41719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線單箭頭接點 2">
            <a:extLst>
              <a:ext uri="{FF2B5EF4-FFF2-40B4-BE49-F238E27FC236}">
                <a16:creationId xmlns:a16="http://schemas.microsoft.com/office/drawing/2014/main" id="{A96660AD-26C7-4328-9765-16CBFE5D5D77}"/>
              </a:ext>
            </a:extLst>
          </p:cNvPr>
          <p:cNvCxnSpPr/>
          <p:nvPr/>
        </p:nvCxnSpPr>
        <p:spPr>
          <a:xfrm flipV="1">
            <a:off x="4037744" y="2748337"/>
            <a:ext cx="2224355" cy="11609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圖片 3">
            <a:extLst>
              <a:ext uri="{FF2B5EF4-FFF2-40B4-BE49-F238E27FC236}">
                <a16:creationId xmlns:a16="http://schemas.microsoft.com/office/drawing/2014/main" id="{5EC6167E-4350-4A91-A794-0EE186363C3F}"/>
              </a:ext>
            </a:extLst>
          </p:cNvPr>
          <p:cNvPicPr>
            <a:picLocks noChangeAspect="1"/>
          </p:cNvPicPr>
          <p:nvPr/>
        </p:nvPicPr>
        <p:blipFill>
          <a:blip r:embed="rId5"/>
          <a:stretch>
            <a:fillRect/>
          </a:stretch>
        </p:blipFill>
        <p:spPr>
          <a:xfrm>
            <a:off x="6705549" y="1299073"/>
            <a:ext cx="774038" cy="1134440"/>
          </a:xfrm>
          <a:prstGeom prst="rect">
            <a:avLst/>
          </a:prstGeom>
        </p:spPr>
      </p:pic>
      <p:pic>
        <p:nvPicPr>
          <p:cNvPr id="5" name="圖片 4">
            <a:extLst>
              <a:ext uri="{FF2B5EF4-FFF2-40B4-BE49-F238E27FC236}">
                <a16:creationId xmlns:a16="http://schemas.microsoft.com/office/drawing/2014/main" id="{E7C111D7-5AD6-4A5B-AC68-778933F1B226}"/>
              </a:ext>
            </a:extLst>
          </p:cNvPr>
          <p:cNvPicPr>
            <a:picLocks noChangeAspect="1"/>
          </p:cNvPicPr>
          <p:nvPr/>
        </p:nvPicPr>
        <p:blipFill>
          <a:blip r:embed="rId5"/>
          <a:stretch>
            <a:fillRect/>
          </a:stretch>
        </p:blipFill>
        <p:spPr>
          <a:xfrm>
            <a:off x="7289464" y="2659818"/>
            <a:ext cx="657597" cy="963783"/>
          </a:xfrm>
          <a:prstGeom prst="rect">
            <a:avLst/>
          </a:prstGeom>
        </p:spPr>
      </p:pic>
      <p:pic>
        <p:nvPicPr>
          <p:cNvPr id="6" name="圖片 5">
            <a:extLst>
              <a:ext uri="{FF2B5EF4-FFF2-40B4-BE49-F238E27FC236}">
                <a16:creationId xmlns:a16="http://schemas.microsoft.com/office/drawing/2014/main" id="{CC79C136-20ED-47A3-8038-2D4337C718EB}"/>
              </a:ext>
            </a:extLst>
          </p:cNvPr>
          <p:cNvPicPr>
            <a:picLocks noChangeAspect="1"/>
          </p:cNvPicPr>
          <p:nvPr/>
        </p:nvPicPr>
        <p:blipFill>
          <a:blip r:embed="rId5"/>
          <a:stretch>
            <a:fillRect/>
          </a:stretch>
        </p:blipFill>
        <p:spPr>
          <a:xfrm>
            <a:off x="7947061" y="1605015"/>
            <a:ext cx="657597" cy="963783"/>
          </a:xfrm>
          <a:prstGeom prst="rect">
            <a:avLst/>
          </a:prstGeom>
        </p:spPr>
      </p:pic>
      <p:pic>
        <p:nvPicPr>
          <p:cNvPr id="7" name="圖片 6">
            <a:extLst>
              <a:ext uri="{FF2B5EF4-FFF2-40B4-BE49-F238E27FC236}">
                <a16:creationId xmlns:a16="http://schemas.microsoft.com/office/drawing/2014/main" id="{ADFB6EBC-24A9-44A2-B13D-B324E0953919}"/>
              </a:ext>
            </a:extLst>
          </p:cNvPr>
          <p:cNvPicPr>
            <a:picLocks noChangeAspect="1"/>
          </p:cNvPicPr>
          <p:nvPr/>
        </p:nvPicPr>
        <p:blipFill>
          <a:blip r:embed="rId5"/>
          <a:stretch>
            <a:fillRect/>
          </a:stretch>
        </p:blipFill>
        <p:spPr>
          <a:xfrm>
            <a:off x="8366487" y="2433513"/>
            <a:ext cx="774038" cy="1134440"/>
          </a:xfrm>
          <a:prstGeom prst="rect">
            <a:avLst/>
          </a:prstGeom>
        </p:spPr>
      </p:pic>
      <p:pic>
        <p:nvPicPr>
          <p:cNvPr id="8" name="圖片 7">
            <a:extLst>
              <a:ext uri="{FF2B5EF4-FFF2-40B4-BE49-F238E27FC236}">
                <a16:creationId xmlns:a16="http://schemas.microsoft.com/office/drawing/2014/main" id="{B1762B68-3AD6-410A-A69C-70C8A2D7BA5F}"/>
              </a:ext>
            </a:extLst>
          </p:cNvPr>
          <p:cNvPicPr>
            <a:picLocks noChangeAspect="1"/>
          </p:cNvPicPr>
          <p:nvPr/>
        </p:nvPicPr>
        <p:blipFill>
          <a:blip r:embed="rId5"/>
          <a:stretch>
            <a:fillRect/>
          </a:stretch>
        </p:blipFill>
        <p:spPr>
          <a:xfrm>
            <a:off x="9171297" y="1505698"/>
            <a:ext cx="657597" cy="963783"/>
          </a:xfrm>
          <a:prstGeom prst="rect">
            <a:avLst/>
          </a:prstGeom>
        </p:spPr>
      </p:pic>
      <p:sp>
        <p:nvSpPr>
          <p:cNvPr id="9" name="文字方塊 8">
            <a:extLst>
              <a:ext uri="{FF2B5EF4-FFF2-40B4-BE49-F238E27FC236}">
                <a16:creationId xmlns:a16="http://schemas.microsoft.com/office/drawing/2014/main" id="{417B3BF6-2FD2-4ED3-8F94-8E8ACE9AC614}"/>
              </a:ext>
            </a:extLst>
          </p:cNvPr>
          <p:cNvSpPr txBox="1"/>
          <p:nvPr/>
        </p:nvSpPr>
        <p:spPr>
          <a:xfrm>
            <a:off x="9171297" y="3328827"/>
            <a:ext cx="1396536" cy="400110"/>
          </a:xfrm>
          <a:prstGeom prst="rect">
            <a:avLst/>
          </a:prstGeom>
          <a:noFill/>
        </p:spPr>
        <p:txBody>
          <a:bodyPr wrap="none" rtlCol="0">
            <a:spAutoFit/>
          </a:bodyPr>
          <a:lstStyle/>
          <a:p>
            <a:r>
              <a:rPr lang="en-US" altLang="zh-TW" sz="2000" b="1" dirty="0">
                <a:latin typeface="Arial" panose="020B0604020202020204" pitchFamily="34" charset="0"/>
                <a:cs typeface="Arial" panose="020B0604020202020204" pitchFamily="34" charset="0"/>
              </a:rPr>
              <a:t>circPDIA4</a:t>
            </a:r>
            <a:endParaRPr lang="zh-TW" altLang="en-US" sz="2000" b="1" dirty="0">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09AAFD8B-FF52-4EB3-9CA8-1FF50EAA2578}"/>
              </a:ext>
            </a:extLst>
          </p:cNvPr>
          <p:cNvSpPr txBox="1"/>
          <p:nvPr/>
        </p:nvSpPr>
        <p:spPr>
          <a:xfrm>
            <a:off x="5811456" y="4560487"/>
            <a:ext cx="5206875" cy="1384995"/>
          </a:xfrm>
          <a:prstGeom prst="rect">
            <a:avLst/>
          </a:prstGeom>
          <a:noFill/>
        </p:spPr>
        <p:txBody>
          <a:bodyPr wrap="none" rtlCol="0">
            <a:spAutoFit/>
          </a:bodyPr>
          <a:lstStyle/>
          <a:p>
            <a:pPr marL="342900" indent="-342900">
              <a:buFont typeface="Arial" panose="020B0604020202020204" pitchFamily="34" charset="0"/>
              <a:buChar char="•"/>
            </a:pPr>
            <a:r>
              <a:rPr lang="en-US" altLang="zh-TW" sz="2800" b="1" dirty="0">
                <a:latin typeface="Arial" panose="020B0604020202020204" pitchFamily="34" charset="0"/>
                <a:cs typeface="Arial" panose="020B0604020202020204" pitchFamily="34" charset="0"/>
              </a:rPr>
              <a:t>Functions in gastric cancer</a:t>
            </a:r>
          </a:p>
          <a:p>
            <a:pPr marL="342900" indent="-342900">
              <a:buFont typeface="Arial" panose="020B0604020202020204" pitchFamily="34" charset="0"/>
              <a:buChar char="•"/>
            </a:pPr>
            <a:r>
              <a:rPr lang="en-US" altLang="zh-TW" sz="2800" b="1" dirty="0">
                <a:latin typeface="Arial" panose="020B0604020202020204" pitchFamily="34" charset="0"/>
                <a:cs typeface="Arial" panose="020B0604020202020204" pitchFamily="34" charset="0"/>
              </a:rPr>
              <a:t>Circularization mechanism</a:t>
            </a:r>
          </a:p>
          <a:p>
            <a:pPr marL="342900" indent="-342900">
              <a:buFont typeface="Arial" panose="020B0604020202020204" pitchFamily="34" charset="0"/>
              <a:buChar char="•"/>
            </a:pPr>
            <a:r>
              <a:rPr lang="en-US" altLang="zh-TW" sz="2800" b="1" dirty="0">
                <a:latin typeface="Arial" panose="020B0604020202020204" pitchFamily="34" charset="0"/>
                <a:cs typeface="Arial" panose="020B0604020202020204" pitchFamily="34" charset="0"/>
              </a:rPr>
              <a:t>Molecular mechanism</a:t>
            </a:r>
            <a:endParaRPr lang="zh-TW" altLang="en-US" sz="2800" b="1" dirty="0">
              <a:latin typeface="Arial" panose="020B0604020202020204" pitchFamily="34" charset="0"/>
              <a:cs typeface="Arial" panose="020B0604020202020204" pitchFamily="34" charset="0"/>
            </a:endParaRPr>
          </a:p>
        </p:txBody>
      </p:sp>
      <p:pic>
        <p:nvPicPr>
          <p:cNvPr id="11" name="圖片 10">
            <a:extLst>
              <a:ext uri="{FF2B5EF4-FFF2-40B4-BE49-F238E27FC236}">
                <a16:creationId xmlns:a16="http://schemas.microsoft.com/office/drawing/2014/main" id="{EBED0A20-C95F-49AC-9978-F545EAA1C85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47056" y="3196776"/>
            <a:ext cx="309203" cy="518446"/>
          </a:xfrm>
          <a:prstGeom prst="rect">
            <a:avLst/>
          </a:prstGeom>
        </p:spPr>
      </p:pic>
      <p:sp>
        <p:nvSpPr>
          <p:cNvPr id="12" name="矩形 11">
            <a:extLst>
              <a:ext uri="{FF2B5EF4-FFF2-40B4-BE49-F238E27FC236}">
                <a16:creationId xmlns:a16="http://schemas.microsoft.com/office/drawing/2014/main" id="{DF9B4F7C-9799-43FC-8852-3AFB31315291}"/>
              </a:ext>
            </a:extLst>
          </p:cNvPr>
          <p:cNvSpPr/>
          <p:nvPr/>
        </p:nvSpPr>
        <p:spPr>
          <a:xfrm>
            <a:off x="5681892" y="5019741"/>
            <a:ext cx="5770180" cy="9805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EB9D5D05-217E-4EC6-AE35-FF894DB2F8F2}"/>
              </a:ext>
            </a:extLst>
          </p:cNvPr>
          <p:cNvSpPr/>
          <p:nvPr/>
        </p:nvSpPr>
        <p:spPr>
          <a:xfrm>
            <a:off x="5811456" y="4574201"/>
            <a:ext cx="5770180" cy="523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F5EF48E6-E1E1-4B7C-A4D0-A2141AEE5485}"/>
              </a:ext>
            </a:extLst>
          </p:cNvPr>
          <p:cNvSpPr/>
          <p:nvPr/>
        </p:nvSpPr>
        <p:spPr>
          <a:xfrm>
            <a:off x="5811456" y="5488612"/>
            <a:ext cx="5770180" cy="523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投影片編號版面配置區 12">
            <a:extLst>
              <a:ext uri="{FF2B5EF4-FFF2-40B4-BE49-F238E27FC236}">
                <a16:creationId xmlns:a16="http://schemas.microsoft.com/office/drawing/2014/main" id="{D3FF9ED1-3F1E-4C40-AD51-67A5F8D288F5}"/>
              </a:ext>
            </a:extLst>
          </p:cNvPr>
          <p:cNvSpPr>
            <a:spLocks noGrp="1"/>
          </p:cNvSpPr>
          <p:nvPr>
            <p:ph type="sldNum" sz="quarter" idx="12"/>
          </p:nvPr>
        </p:nvSpPr>
        <p:spPr/>
        <p:txBody>
          <a:bodyPr/>
          <a:lstStyle/>
          <a:p>
            <a:fld id="{D5321667-2103-40FE-9D6A-2E1CB32CCCAB}" type="slidenum">
              <a:rPr lang="zh-TW" altLang="en-US" smtClean="0"/>
              <a:t>18</a:t>
            </a:fld>
            <a:endParaRPr lang="zh-TW" altLang="en-US"/>
          </a:p>
        </p:txBody>
      </p:sp>
    </p:spTree>
    <p:extLst>
      <p:ext uri="{BB962C8B-B14F-4D97-AF65-F5344CB8AC3E}">
        <p14:creationId xmlns:p14="http://schemas.microsoft.com/office/powerpoint/2010/main" val="27494514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5" name="文字方塊 4">
            <a:extLst>
              <a:ext uri="{FF2B5EF4-FFF2-40B4-BE49-F238E27FC236}">
                <a16:creationId xmlns:a16="http://schemas.microsoft.com/office/drawing/2014/main" id="{A1137189-7D4F-4A3D-AEB3-6D033EC561F1}"/>
              </a:ext>
            </a:extLst>
          </p:cNvPr>
          <p:cNvSpPr txBox="1"/>
          <p:nvPr/>
        </p:nvSpPr>
        <p:spPr>
          <a:xfrm>
            <a:off x="2350403" y="78567"/>
            <a:ext cx="9371697" cy="954107"/>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The RBP QKI induced the formation of </a:t>
            </a: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a:t>
            </a:r>
          </a:p>
          <a:p>
            <a:pPr algn="ctr"/>
            <a:r>
              <a:rPr lang="en-US" altLang="zh-TW" sz="2800" b="1" dirty="0">
                <a:latin typeface="Arial" panose="020B0604020202020204" pitchFamily="34" charset="0"/>
                <a:cs typeface="Arial" panose="020B0604020202020204" pitchFamily="34" charset="0"/>
              </a:rPr>
              <a:t>in gastric cancer cells</a:t>
            </a:r>
            <a:endParaRPr lang="zh-TW" altLang="en-US" sz="2800" b="1" dirty="0">
              <a:latin typeface="Arial" panose="020B0604020202020204" pitchFamily="34" charset="0"/>
              <a:cs typeface="Arial" panose="020B0604020202020204" pitchFamily="34" charset="0"/>
            </a:endParaRPr>
          </a:p>
        </p:txBody>
      </p:sp>
      <p:pic>
        <p:nvPicPr>
          <p:cNvPr id="10" name="圖片 9">
            <a:extLst>
              <a:ext uri="{FF2B5EF4-FFF2-40B4-BE49-F238E27FC236}">
                <a16:creationId xmlns:a16="http://schemas.microsoft.com/office/drawing/2014/main" id="{E30EDA6E-1154-4159-AD36-42782E06B494}"/>
              </a:ext>
            </a:extLst>
          </p:cNvPr>
          <p:cNvPicPr>
            <a:picLocks noChangeAspect="1"/>
          </p:cNvPicPr>
          <p:nvPr/>
        </p:nvPicPr>
        <p:blipFill>
          <a:blip r:embed="rId3"/>
          <a:stretch>
            <a:fillRect/>
          </a:stretch>
        </p:blipFill>
        <p:spPr>
          <a:xfrm>
            <a:off x="6096000" y="1899710"/>
            <a:ext cx="4008408" cy="1246204"/>
          </a:xfrm>
          <a:prstGeom prst="rect">
            <a:avLst/>
          </a:prstGeom>
        </p:spPr>
      </p:pic>
      <p:pic>
        <p:nvPicPr>
          <p:cNvPr id="12" name="圖片 11">
            <a:extLst>
              <a:ext uri="{FF2B5EF4-FFF2-40B4-BE49-F238E27FC236}">
                <a16:creationId xmlns:a16="http://schemas.microsoft.com/office/drawing/2014/main" id="{15DE031F-3C4A-4E74-9CDB-BEFD00331EE2}"/>
              </a:ext>
            </a:extLst>
          </p:cNvPr>
          <p:cNvPicPr>
            <a:picLocks noChangeAspect="1"/>
          </p:cNvPicPr>
          <p:nvPr/>
        </p:nvPicPr>
        <p:blipFill>
          <a:blip r:embed="rId4"/>
          <a:stretch>
            <a:fillRect/>
          </a:stretch>
        </p:blipFill>
        <p:spPr>
          <a:xfrm>
            <a:off x="5840267" y="3638356"/>
            <a:ext cx="5816389" cy="2755131"/>
          </a:xfrm>
          <a:prstGeom prst="rect">
            <a:avLst/>
          </a:prstGeom>
        </p:spPr>
      </p:pic>
      <p:sp>
        <p:nvSpPr>
          <p:cNvPr id="14" name="文字方塊 13">
            <a:extLst>
              <a:ext uri="{FF2B5EF4-FFF2-40B4-BE49-F238E27FC236}">
                <a16:creationId xmlns:a16="http://schemas.microsoft.com/office/drawing/2014/main" id="{04026C7B-8737-4441-B9E2-E29008B5008B}"/>
              </a:ext>
            </a:extLst>
          </p:cNvPr>
          <p:cNvSpPr txBox="1"/>
          <p:nvPr/>
        </p:nvSpPr>
        <p:spPr>
          <a:xfrm>
            <a:off x="5422859" y="3662987"/>
            <a:ext cx="614362" cy="369332"/>
          </a:xfrm>
          <a:prstGeom prst="rect">
            <a:avLst/>
          </a:prstGeom>
          <a:noFill/>
        </p:spPr>
        <p:txBody>
          <a:bodyPr wrap="square">
            <a:spAutoFit/>
          </a:bodyPr>
          <a:lstStyle/>
          <a:p>
            <a:r>
              <a:rPr lang="en-US" altLang="zh-TW" b="1" dirty="0">
                <a:latin typeface="Arial" panose="020B0604020202020204" pitchFamily="34" charset="0"/>
                <a:cs typeface="Arial" panose="020B0604020202020204" pitchFamily="34" charset="0"/>
              </a:rPr>
              <a:t>S3</a:t>
            </a:r>
            <a:endParaRPr lang="zh-TW" altLang="en-US" b="1" dirty="0">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F9FBBEF3-E7CE-4A45-B6C3-B70C78BDC4BD}"/>
              </a:ext>
            </a:extLst>
          </p:cNvPr>
          <p:cNvSpPr txBox="1"/>
          <p:nvPr/>
        </p:nvSpPr>
        <p:spPr>
          <a:xfrm>
            <a:off x="5626456" y="1516472"/>
            <a:ext cx="731992" cy="369332"/>
          </a:xfrm>
          <a:prstGeom prst="rect">
            <a:avLst/>
          </a:prstGeom>
          <a:noFill/>
        </p:spPr>
        <p:txBody>
          <a:bodyPr wrap="square">
            <a:spAutoFit/>
          </a:bodyPr>
          <a:lstStyle/>
          <a:p>
            <a:r>
              <a:rPr lang="en-US" altLang="zh-TW" b="1" dirty="0">
                <a:latin typeface="Arial" panose="020B0604020202020204" pitchFamily="34" charset="0"/>
                <a:cs typeface="Arial" panose="020B0604020202020204" pitchFamily="34" charset="0"/>
              </a:rPr>
              <a:t>S3A</a:t>
            </a:r>
            <a:endParaRPr lang="zh-TW" altLang="en-US" b="1" dirty="0">
              <a:latin typeface="Arial" panose="020B0604020202020204" pitchFamily="34" charset="0"/>
              <a:cs typeface="Arial" panose="020B0604020202020204" pitchFamily="34" charset="0"/>
            </a:endParaRPr>
          </a:p>
        </p:txBody>
      </p:sp>
      <p:grpSp>
        <p:nvGrpSpPr>
          <p:cNvPr id="11" name="群組 10">
            <a:extLst>
              <a:ext uri="{FF2B5EF4-FFF2-40B4-BE49-F238E27FC236}">
                <a16:creationId xmlns:a16="http://schemas.microsoft.com/office/drawing/2014/main" id="{62702E16-67BA-4BCD-9D87-44338DCBA833}"/>
              </a:ext>
            </a:extLst>
          </p:cNvPr>
          <p:cNvGrpSpPr/>
          <p:nvPr/>
        </p:nvGrpSpPr>
        <p:grpSpPr>
          <a:xfrm>
            <a:off x="7245104" y="1441130"/>
            <a:ext cx="1586117" cy="335501"/>
            <a:chOff x="2924923" y="2262981"/>
            <a:chExt cx="3066414" cy="335501"/>
          </a:xfrm>
        </p:grpSpPr>
        <p:sp>
          <p:nvSpPr>
            <p:cNvPr id="13" name="矩形: 圓角 12">
              <a:extLst>
                <a:ext uri="{FF2B5EF4-FFF2-40B4-BE49-F238E27FC236}">
                  <a16:creationId xmlns:a16="http://schemas.microsoft.com/office/drawing/2014/main" id="{D2F89BD2-640D-4F4D-9D52-A61AB0409D85}"/>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D3BD7D99-60B9-4781-8FE8-7ABF807C989D}"/>
                </a:ext>
              </a:extLst>
            </p:cNvPr>
            <p:cNvSpPr txBox="1"/>
            <p:nvPr/>
          </p:nvSpPr>
          <p:spPr>
            <a:xfrm>
              <a:off x="2924923" y="2262981"/>
              <a:ext cx="3066414" cy="307777"/>
            </a:xfrm>
            <a:prstGeom prst="rect">
              <a:avLst/>
            </a:prstGeom>
            <a:noFill/>
          </p:spPr>
          <p:txBody>
            <a:bodyPr wrap="square">
              <a:spAutoFit/>
            </a:bodyPr>
            <a:lstStyle/>
            <a:p>
              <a:pPr algn="ctr"/>
              <a:r>
                <a:rPr lang="en-US" altLang="zh-TW" sz="1400" b="1" i="0" u="none" strike="noStrike" baseline="0" dirty="0" err="1">
                  <a:latin typeface="Arial" panose="020B0604020202020204" pitchFamily="34" charset="0"/>
                  <a:cs typeface="Arial" panose="020B0604020202020204" pitchFamily="34" charset="0"/>
                </a:rPr>
                <a:t>RBPmap</a:t>
              </a:r>
              <a:endParaRPr lang="zh-TW" altLang="en-US" sz="1600" b="1" dirty="0">
                <a:latin typeface="Arial" panose="020B0604020202020204" pitchFamily="34" charset="0"/>
                <a:cs typeface="Arial" panose="020B0604020202020204" pitchFamily="34" charset="0"/>
              </a:endParaRPr>
            </a:p>
          </p:txBody>
        </p:sp>
      </p:grpSp>
      <p:grpSp>
        <p:nvGrpSpPr>
          <p:cNvPr id="7" name="群組 6">
            <a:extLst>
              <a:ext uri="{FF2B5EF4-FFF2-40B4-BE49-F238E27FC236}">
                <a16:creationId xmlns:a16="http://schemas.microsoft.com/office/drawing/2014/main" id="{B3850E2A-4A32-4593-B5E1-A52117DB1AB4}"/>
              </a:ext>
            </a:extLst>
          </p:cNvPr>
          <p:cNvGrpSpPr/>
          <p:nvPr/>
        </p:nvGrpSpPr>
        <p:grpSpPr>
          <a:xfrm>
            <a:off x="385932" y="2049342"/>
            <a:ext cx="4342203" cy="3726318"/>
            <a:chOff x="6703823" y="2153233"/>
            <a:chExt cx="4342203" cy="3726318"/>
          </a:xfrm>
        </p:grpSpPr>
        <p:pic>
          <p:nvPicPr>
            <p:cNvPr id="6" name="圖片 5">
              <a:extLst>
                <a:ext uri="{FF2B5EF4-FFF2-40B4-BE49-F238E27FC236}">
                  <a16:creationId xmlns:a16="http://schemas.microsoft.com/office/drawing/2014/main" id="{1CF84271-8F7D-4B16-B783-C0DC6F82C0C8}"/>
                </a:ext>
              </a:extLst>
            </p:cNvPr>
            <p:cNvPicPr>
              <a:picLocks noChangeAspect="1"/>
            </p:cNvPicPr>
            <p:nvPr/>
          </p:nvPicPr>
          <p:blipFill rotWithShape="1">
            <a:blip r:embed="rId5"/>
            <a:srcRect t="10717"/>
            <a:stretch/>
          </p:blipFill>
          <p:spPr>
            <a:xfrm>
              <a:off x="6703823" y="2333297"/>
              <a:ext cx="4342203" cy="3546254"/>
            </a:xfrm>
            <a:prstGeom prst="rect">
              <a:avLst/>
            </a:prstGeom>
          </p:spPr>
        </p:pic>
        <p:sp>
          <p:nvSpPr>
            <p:cNvPr id="2" name="文字方塊 1">
              <a:extLst>
                <a:ext uri="{FF2B5EF4-FFF2-40B4-BE49-F238E27FC236}">
                  <a16:creationId xmlns:a16="http://schemas.microsoft.com/office/drawing/2014/main" id="{D335CF3C-E33A-4F9E-9EB7-E7E74B5B1E1B}"/>
                </a:ext>
              </a:extLst>
            </p:cNvPr>
            <p:cNvSpPr txBox="1"/>
            <p:nvPr/>
          </p:nvSpPr>
          <p:spPr>
            <a:xfrm>
              <a:off x="8261131" y="2165845"/>
              <a:ext cx="996380" cy="276999"/>
            </a:xfrm>
            <a:prstGeom prst="rect">
              <a:avLst/>
            </a:prstGeom>
            <a:noFill/>
          </p:spPr>
          <p:txBody>
            <a:bodyPr wrap="square" rtlCol="0">
              <a:spAutoFit/>
            </a:bodyPr>
            <a:lstStyle/>
            <a:p>
              <a:r>
                <a:rPr lang="en-US" altLang="zh-TW" sz="1200" b="1" dirty="0">
                  <a:latin typeface="Arial" panose="020B0604020202020204" pitchFamily="34" charset="0"/>
                  <a:cs typeface="Arial" panose="020B0604020202020204" pitchFamily="34" charset="0"/>
                </a:rPr>
                <a:t>intron 2</a:t>
              </a:r>
              <a:endParaRPr lang="zh-TW" altLang="en-US" sz="1200" b="1" dirty="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7486DA16-5E93-4E16-9F83-B80CA4E7BF13}"/>
                </a:ext>
              </a:extLst>
            </p:cNvPr>
            <p:cNvSpPr txBox="1"/>
            <p:nvPr/>
          </p:nvSpPr>
          <p:spPr>
            <a:xfrm>
              <a:off x="9831051" y="2153233"/>
              <a:ext cx="996380" cy="276999"/>
            </a:xfrm>
            <a:prstGeom prst="rect">
              <a:avLst/>
            </a:prstGeom>
            <a:noFill/>
          </p:spPr>
          <p:txBody>
            <a:bodyPr wrap="square" rtlCol="0">
              <a:spAutoFit/>
            </a:bodyPr>
            <a:lstStyle/>
            <a:p>
              <a:r>
                <a:rPr lang="en-US" altLang="zh-TW" sz="1200" b="1" dirty="0">
                  <a:latin typeface="Arial" panose="020B0604020202020204" pitchFamily="34" charset="0"/>
                  <a:cs typeface="Arial" panose="020B0604020202020204" pitchFamily="34" charset="0"/>
                </a:rPr>
                <a:t>intron 4</a:t>
              </a:r>
              <a:endParaRPr lang="zh-TW" altLang="en-US" sz="1200" b="1" dirty="0">
                <a:latin typeface="Arial" panose="020B0604020202020204" pitchFamily="34" charset="0"/>
                <a:cs typeface="Arial" panose="020B0604020202020204" pitchFamily="34" charset="0"/>
              </a:endParaRPr>
            </a:p>
          </p:txBody>
        </p:sp>
      </p:grpSp>
      <p:cxnSp>
        <p:nvCxnSpPr>
          <p:cNvPr id="9" name="直線單箭頭接點 8">
            <a:extLst>
              <a:ext uri="{FF2B5EF4-FFF2-40B4-BE49-F238E27FC236}">
                <a16:creationId xmlns:a16="http://schemas.microsoft.com/office/drawing/2014/main" id="{2F14211A-7A7C-40C4-89AF-8DB4C872EBED}"/>
              </a:ext>
            </a:extLst>
          </p:cNvPr>
          <p:cNvCxnSpPr/>
          <p:nvPr/>
        </p:nvCxnSpPr>
        <p:spPr>
          <a:xfrm>
            <a:off x="8084557" y="2755812"/>
            <a:ext cx="0" cy="5423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E131E0A7-24D9-4804-9DFC-E5DAE7065071}"/>
              </a:ext>
            </a:extLst>
          </p:cNvPr>
          <p:cNvSpPr txBox="1"/>
          <p:nvPr/>
        </p:nvSpPr>
        <p:spPr>
          <a:xfrm>
            <a:off x="7834841" y="3332182"/>
            <a:ext cx="996380" cy="338554"/>
          </a:xfrm>
          <a:prstGeom prst="rect">
            <a:avLst/>
          </a:prstGeom>
          <a:noFill/>
        </p:spPr>
        <p:txBody>
          <a:bodyPr wrap="square" rtlCol="0">
            <a:spAutoFit/>
          </a:bodyPr>
          <a:lstStyle/>
          <a:p>
            <a:r>
              <a:rPr lang="en-US" altLang="zh-TW" sz="1600" b="1" dirty="0">
                <a:latin typeface="Arial" panose="020B0604020202020204" pitchFamily="34" charset="0"/>
                <a:cs typeface="Arial" panose="020B0604020202020204" pitchFamily="34" charset="0"/>
              </a:rPr>
              <a:t>QKI</a:t>
            </a:r>
            <a:endParaRPr lang="zh-TW" altLang="en-US" sz="1600" b="1" dirty="0">
              <a:latin typeface="Arial" panose="020B0604020202020204" pitchFamily="34" charset="0"/>
              <a:cs typeface="Arial" panose="020B0604020202020204" pitchFamily="34" charset="0"/>
            </a:endParaRPr>
          </a:p>
        </p:txBody>
      </p:sp>
      <p:sp>
        <p:nvSpPr>
          <p:cNvPr id="8" name="投影片編號版面配置區 7">
            <a:extLst>
              <a:ext uri="{FF2B5EF4-FFF2-40B4-BE49-F238E27FC236}">
                <a16:creationId xmlns:a16="http://schemas.microsoft.com/office/drawing/2014/main" id="{52B96ABD-6441-4820-82FF-268ADECB2D65}"/>
              </a:ext>
            </a:extLst>
          </p:cNvPr>
          <p:cNvSpPr>
            <a:spLocks noGrp="1"/>
          </p:cNvSpPr>
          <p:nvPr>
            <p:ph type="sldNum" sz="quarter" idx="12"/>
          </p:nvPr>
        </p:nvSpPr>
        <p:spPr/>
        <p:txBody>
          <a:bodyPr/>
          <a:lstStyle/>
          <a:p>
            <a:fld id="{D5321667-2103-40FE-9D6A-2E1CB32CCCAB}" type="slidenum">
              <a:rPr lang="zh-TW" altLang="en-US" smtClean="0"/>
              <a:t>19</a:t>
            </a:fld>
            <a:endParaRPr lang="zh-TW" altLang="en-US"/>
          </a:p>
        </p:txBody>
      </p:sp>
    </p:spTree>
    <p:extLst>
      <p:ext uri="{BB962C8B-B14F-4D97-AF65-F5344CB8AC3E}">
        <p14:creationId xmlns:p14="http://schemas.microsoft.com/office/powerpoint/2010/main" val="614223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19734535-7339-43A0-9A61-554A251025F2}"/>
              </a:ext>
            </a:extLst>
          </p:cNvPr>
          <p:cNvGrpSpPr/>
          <p:nvPr/>
        </p:nvGrpSpPr>
        <p:grpSpPr>
          <a:xfrm>
            <a:off x="-100918" y="2074654"/>
            <a:ext cx="5689314" cy="3547808"/>
            <a:chOff x="-35960" y="2263479"/>
            <a:chExt cx="5689314" cy="3547808"/>
          </a:xfrm>
        </p:grpSpPr>
        <p:grpSp>
          <p:nvGrpSpPr>
            <p:cNvPr id="9" name="群組 8">
              <a:extLst>
                <a:ext uri="{FF2B5EF4-FFF2-40B4-BE49-F238E27FC236}">
                  <a16:creationId xmlns:a16="http://schemas.microsoft.com/office/drawing/2014/main" id="{7F0DFE5C-16DD-40C1-8290-17E40117E157}"/>
                </a:ext>
              </a:extLst>
            </p:cNvPr>
            <p:cNvGrpSpPr/>
            <p:nvPr/>
          </p:nvGrpSpPr>
          <p:grpSpPr>
            <a:xfrm>
              <a:off x="-35960" y="2263479"/>
              <a:ext cx="5689314" cy="3124414"/>
              <a:chOff x="390418" y="2316822"/>
              <a:chExt cx="5037422" cy="2792258"/>
            </a:xfrm>
          </p:grpSpPr>
          <p:pic>
            <p:nvPicPr>
              <p:cNvPr id="7" name="圖片 6">
                <a:extLst>
                  <a:ext uri="{FF2B5EF4-FFF2-40B4-BE49-F238E27FC236}">
                    <a16:creationId xmlns:a16="http://schemas.microsoft.com/office/drawing/2014/main" id="{99AEB79A-48DF-41AC-9A41-11CCE7A0340D}"/>
                  </a:ext>
                </a:extLst>
              </p:cNvPr>
              <p:cNvPicPr>
                <a:picLocks noChangeAspect="1"/>
              </p:cNvPicPr>
              <p:nvPr/>
            </p:nvPicPr>
            <p:blipFill rotWithShape="1">
              <a:blip r:embed="rId3">
                <a:extLst>
                  <a:ext uri="{28A0092B-C50C-407E-A947-70E740481C1C}">
                    <a14:useLocalDpi xmlns:a14="http://schemas.microsoft.com/office/drawing/2010/main" val="0"/>
                  </a:ext>
                </a:extLst>
              </a:blip>
              <a:srcRect b="71086"/>
              <a:stretch/>
            </p:blipFill>
            <p:spPr>
              <a:xfrm>
                <a:off x="458113" y="2415494"/>
                <a:ext cx="4969727" cy="2693586"/>
              </a:xfrm>
              <a:prstGeom prst="rect">
                <a:avLst/>
              </a:prstGeom>
            </p:spPr>
          </p:pic>
          <p:sp>
            <p:nvSpPr>
              <p:cNvPr id="8" name="矩形 7">
                <a:extLst>
                  <a:ext uri="{FF2B5EF4-FFF2-40B4-BE49-F238E27FC236}">
                    <a16:creationId xmlns:a16="http://schemas.microsoft.com/office/drawing/2014/main" id="{D7B6FEC7-9940-4603-A47B-61FCDD192531}"/>
                  </a:ext>
                </a:extLst>
              </p:cNvPr>
              <p:cNvSpPr/>
              <p:nvPr/>
            </p:nvSpPr>
            <p:spPr>
              <a:xfrm>
                <a:off x="390418" y="2316822"/>
                <a:ext cx="410966" cy="339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7" name="文字方塊 16">
              <a:extLst>
                <a:ext uri="{FF2B5EF4-FFF2-40B4-BE49-F238E27FC236}">
                  <a16:creationId xmlns:a16="http://schemas.microsoft.com/office/drawing/2014/main" id="{E7422396-5B01-4D9F-8DF7-8E06DB141118}"/>
                </a:ext>
              </a:extLst>
            </p:cNvPr>
            <p:cNvSpPr txBox="1"/>
            <p:nvPr/>
          </p:nvSpPr>
          <p:spPr>
            <a:xfrm>
              <a:off x="566954" y="5472733"/>
              <a:ext cx="2963239" cy="338554"/>
            </a:xfrm>
            <a:prstGeom prst="rect">
              <a:avLst/>
            </a:prstGeom>
            <a:noFill/>
          </p:spPr>
          <p:txBody>
            <a:bodyPr wrap="square">
              <a:spAutoFit/>
            </a:bodyPr>
            <a:lstStyle/>
            <a:p>
              <a:r>
                <a:rPr lang="en-US" altLang="zh-TW" sz="1600" dirty="0">
                  <a:solidFill>
                    <a:schemeClr val="bg2"/>
                  </a:solidFill>
                </a:rPr>
                <a:t>(</a:t>
              </a:r>
              <a:r>
                <a:rPr lang="pt-BR" altLang="zh-TW" sz="1600" dirty="0">
                  <a:solidFill>
                    <a:schemeClr val="bg2"/>
                  </a:solidFill>
                </a:rPr>
                <a:t>CA Cancer J Clin 2021;71:209-49</a:t>
              </a:r>
              <a:r>
                <a:rPr lang="en-US" altLang="zh-TW" sz="1600" dirty="0">
                  <a:solidFill>
                    <a:schemeClr val="bg2"/>
                  </a:solidFill>
                </a:rPr>
                <a:t>)</a:t>
              </a:r>
              <a:endParaRPr lang="pt-BR" altLang="zh-TW" sz="1600" dirty="0">
                <a:solidFill>
                  <a:schemeClr val="bg2"/>
                </a:solidFill>
              </a:endParaRPr>
            </a:p>
          </p:txBody>
        </p:sp>
        <p:sp>
          <p:nvSpPr>
            <p:cNvPr id="15" name="矩形 14">
              <a:extLst>
                <a:ext uri="{FF2B5EF4-FFF2-40B4-BE49-F238E27FC236}">
                  <a16:creationId xmlns:a16="http://schemas.microsoft.com/office/drawing/2014/main" id="{8B82339F-84EE-4D4D-A23E-4AACD3655A58}"/>
                </a:ext>
              </a:extLst>
            </p:cNvPr>
            <p:cNvSpPr/>
            <p:nvPr/>
          </p:nvSpPr>
          <p:spPr>
            <a:xfrm>
              <a:off x="1993187" y="4823718"/>
              <a:ext cx="636997" cy="4366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179572FA-8228-4F6E-BEA4-55E94E0764E1}"/>
                </a:ext>
              </a:extLst>
            </p:cNvPr>
            <p:cNvSpPr/>
            <p:nvPr/>
          </p:nvSpPr>
          <p:spPr>
            <a:xfrm>
              <a:off x="4686382" y="4462410"/>
              <a:ext cx="636997" cy="4366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a:extLst>
              <a:ext uri="{FF2B5EF4-FFF2-40B4-BE49-F238E27FC236}">
                <a16:creationId xmlns:a16="http://schemas.microsoft.com/office/drawing/2014/main" id="{7A3F4BF0-3850-4F90-A263-1A0BE13F54AE}"/>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C141662-22ED-4AC5-BCF1-D6725C6EC862}"/>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4" name="文字方塊 3">
            <a:extLst>
              <a:ext uri="{FF2B5EF4-FFF2-40B4-BE49-F238E27FC236}">
                <a16:creationId xmlns:a16="http://schemas.microsoft.com/office/drawing/2014/main" id="{459A2E4D-80F5-41EF-894A-7D24725716F0}"/>
              </a:ext>
            </a:extLst>
          </p:cNvPr>
          <p:cNvSpPr txBox="1"/>
          <p:nvPr/>
        </p:nvSpPr>
        <p:spPr>
          <a:xfrm>
            <a:off x="2174772"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Gastric cancer (GC)</a:t>
            </a:r>
            <a:endParaRPr lang="zh-TW" altLang="en-US" sz="2800" b="1" dirty="0">
              <a:latin typeface="Arial" panose="020B0604020202020204" pitchFamily="34" charset="0"/>
              <a:cs typeface="Arial" panose="020B0604020202020204" pitchFamily="34" charset="0"/>
            </a:endParaRPr>
          </a:p>
        </p:txBody>
      </p:sp>
      <p:pic>
        <p:nvPicPr>
          <p:cNvPr id="1028" name="Picture 4" descr="未提供相片說明。">
            <a:extLst>
              <a:ext uri="{FF2B5EF4-FFF2-40B4-BE49-F238E27FC236}">
                <a16:creationId xmlns:a16="http://schemas.microsoft.com/office/drawing/2014/main" id="{22063ACB-4270-4342-A917-9E0593FAD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607"/>
          <a:stretch/>
        </p:blipFill>
        <p:spPr bwMode="auto">
          <a:xfrm>
            <a:off x="5784122" y="1976887"/>
            <a:ext cx="6165367" cy="3509872"/>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69B4318C-D54F-487A-B862-688895F82588}"/>
              </a:ext>
            </a:extLst>
          </p:cNvPr>
          <p:cNvSpPr txBox="1"/>
          <p:nvPr/>
        </p:nvSpPr>
        <p:spPr>
          <a:xfrm>
            <a:off x="5784122" y="5565667"/>
            <a:ext cx="2422132" cy="338554"/>
          </a:xfrm>
          <a:prstGeom prst="rect">
            <a:avLst/>
          </a:prstGeom>
          <a:noFill/>
        </p:spPr>
        <p:txBody>
          <a:bodyPr wrap="square">
            <a:spAutoFit/>
          </a:bodyPr>
          <a:lstStyle/>
          <a:p>
            <a:r>
              <a:rPr lang="en-US" altLang="zh-TW" sz="1600" dirty="0">
                <a:solidFill>
                  <a:schemeClr val="bg2"/>
                </a:solidFill>
              </a:rPr>
              <a:t>(</a:t>
            </a:r>
            <a:r>
              <a:rPr lang="en-US" altLang="zh-TW" sz="1600" dirty="0" err="1">
                <a:solidFill>
                  <a:schemeClr val="bg2"/>
                </a:solidFill>
              </a:rPr>
              <a:t>Phyathai</a:t>
            </a:r>
            <a:r>
              <a:rPr lang="en-US" altLang="zh-TW" sz="1600" dirty="0">
                <a:solidFill>
                  <a:schemeClr val="bg2"/>
                </a:solidFill>
              </a:rPr>
              <a:t> 1 International)</a:t>
            </a:r>
            <a:endParaRPr lang="zh-TW" altLang="en-US" sz="1600" dirty="0">
              <a:solidFill>
                <a:schemeClr val="bg2"/>
              </a:solidFill>
            </a:endParaRPr>
          </a:p>
        </p:txBody>
      </p:sp>
      <p:sp>
        <p:nvSpPr>
          <p:cNvPr id="6" name="投影片編號版面配置區 5">
            <a:extLst>
              <a:ext uri="{FF2B5EF4-FFF2-40B4-BE49-F238E27FC236}">
                <a16:creationId xmlns:a16="http://schemas.microsoft.com/office/drawing/2014/main" id="{63135BB5-CA1A-49DE-8AA6-DA0BE3B74D78}"/>
              </a:ext>
            </a:extLst>
          </p:cNvPr>
          <p:cNvSpPr>
            <a:spLocks noGrp="1"/>
          </p:cNvSpPr>
          <p:nvPr>
            <p:ph type="sldNum" sz="quarter" idx="12"/>
          </p:nvPr>
        </p:nvSpPr>
        <p:spPr/>
        <p:txBody>
          <a:bodyPr/>
          <a:lstStyle/>
          <a:p>
            <a:fld id="{D5321667-2103-40FE-9D6A-2E1CB32CCCAB}" type="slidenum">
              <a:rPr lang="zh-TW" altLang="en-US" smtClean="0"/>
              <a:t>2</a:t>
            </a:fld>
            <a:endParaRPr lang="zh-TW" altLang="en-US"/>
          </a:p>
        </p:txBody>
      </p:sp>
    </p:spTree>
    <p:extLst>
      <p:ext uri="{BB962C8B-B14F-4D97-AF65-F5344CB8AC3E}">
        <p14:creationId xmlns:p14="http://schemas.microsoft.com/office/powerpoint/2010/main" val="21475405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5" name="文字方塊 4">
            <a:extLst>
              <a:ext uri="{FF2B5EF4-FFF2-40B4-BE49-F238E27FC236}">
                <a16:creationId xmlns:a16="http://schemas.microsoft.com/office/drawing/2014/main" id="{A1137189-7D4F-4A3D-AEB3-6D033EC561F1}"/>
              </a:ext>
            </a:extLst>
          </p:cNvPr>
          <p:cNvSpPr txBox="1"/>
          <p:nvPr/>
        </p:nvSpPr>
        <p:spPr>
          <a:xfrm>
            <a:off x="2350403" y="78567"/>
            <a:ext cx="9371697" cy="954107"/>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The RBP QKI induced the formation of </a:t>
            </a: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a:t>
            </a:r>
          </a:p>
          <a:p>
            <a:pPr algn="ctr"/>
            <a:r>
              <a:rPr lang="en-US" altLang="zh-TW" sz="2800" b="1" dirty="0">
                <a:latin typeface="Arial" panose="020B0604020202020204" pitchFamily="34" charset="0"/>
                <a:cs typeface="Arial" panose="020B0604020202020204" pitchFamily="34" charset="0"/>
              </a:rPr>
              <a:t>in gastric cancer cells</a:t>
            </a:r>
            <a:endParaRPr lang="zh-TW" altLang="en-US" sz="2800" b="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28D0B0F0-02F6-44DB-89B5-3F3F6EAD1500}"/>
              </a:ext>
            </a:extLst>
          </p:cNvPr>
          <p:cNvPicPr>
            <a:picLocks noChangeAspect="1"/>
          </p:cNvPicPr>
          <p:nvPr/>
        </p:nvPicPr>
        <p:blipFill>
          <a:blip r:embed="rId3"/>
          <a:stretch>
            <a:fillRect/>
          </a:stretch>
        </p:blipFill>
        <p:spPr>
          <a:xfrm>
            <a:off x="428202" y="1801800"/>
            <a:ext cx="6886998" cy="4143872"/>
          </a:xfrm>
          <a:prstGeom prst="rect">
            <a:avLst/>
          </a:prstGeom>
        </p:spPr>
      </p:pic>
      <p:pic>
        <p:nvPicPr>
          <p:cNvPr id="7" name="圖片 6">
            <a:extLst>
              <a:ext uri="{FF2B5EF4-FFF2-40B4-BE49-F238E27FC236}">
                <a16:creationId xmlns:a16="http://schemas.microsoft.com/office/drawing/2014/main" id="{BB9B8EF4-BB15-4B02-9937-63C1598E8EA6}"/>
              </a:ext>
            </a:extLst>
          </p:cNvPr>
          <p:cNvPicPr>
            <a:picLocks noChangeAspect="1"/>
          </p:cNvPicPr>
          <p:nvPr/>
        </p:nvPicPr>
        <p:blipFill>
          <a:blip r:embed="rId4"/>
          <a:stretch>
            <a:fillRect/>
          </a:stretch>
        </p:blipFill>
        <p:spPr>
          <a:xfrm>
            <a:off x="7901771" y="1032674"/>
            <a:ext cx="3446474" cy="2895919"/>
          </a:xfrm>
          <a:prstGeom prst="rect">
            <a:avLst/>
          </a:prstGeom>
        </p:spPr>
      </p:pic>
      <p:pic>
        <p:nvPicPr>
          <p:cNvPr id="9" name="圖片 8">
            <a:extLst>
              <a:ext uri="{FF2B5EF4-FFF2-40B4-BE49-F238E27FC236}">
                <a16:creationId xmlns:a16="http://schemas.microsoft.com/office/drawing/2014/main" id="{AD62045F-E214-4983-8D29-F5C0AE7F0A29}"/>
              </a:ext>
            </a:extLst>
          </p:cNvPr>
          <p:cNvPicPr>
            <a:picLocks noChangeAspect="1"/>
          </p:cNvPicPr>
          <p:nvPr/>
        </p:nvPicPr>
        <p:blipFill>
          <a:blip r:embed="rId5"/>
          <a:stretch>
            <a:fillRect/>
          </a:stretch>
        </p:blipFill>
        <p:spPr>
          <a:xfrm>
            <a:off x="8016865" y="3928593"/>
            <a:ext cx="2918195" cy="2895919"/>
          </a:xfrm>
          <a:prstGeom prst="rect">
            <a:avLst/>
          </a:prstGeom>
        </p:spPr>
      </p:pic>
      <p:sp>
        <p:nvSpPr>
          <p:cNvPr id="2" name="投影片編號版面配置區 1">
            <a:extLst>
              <a:ext uri="{FF2B5EF4-FFF2-40B4-BE49-F238E27FC236}">
                <a16:creationId xmlns:a16="http://schemas.microsoft.com/office/drawing/2014/main" id="{AE1332ED-E98B-47E2-BD2A-E0089BC71DD8}"/>
              </a:ext>
            </a:extLst>
          </p:cNvPr>
          <p:cNvSpPr>
            <a:spLocks noGrp="1"/>
          </p:cNvSpPr>
          <p:nvPr>
            <p:ph type="sldNum" sz="quarter" idx="12"/>
          </p:nvPr>
        </p:nvSpPr>
        <p:spPr/>
        <p:txBody>
          <a:bodyPr/>
          <a:lstStyle/>
          <a:p>
            <a:fld id="{D5321667-2103-40FE-9D6A-2E1CB32CCCAB}" type="slidenum">
              <a:rPr lang="zh-TW" altLang="en-US" smtClean="0"/>
              <a:t>20</a:t>
            </a:fld>
            <a:endParaRPr lang="zh-TW" altLang="en-US"/>
          </a:p>
        </p:txBody>
      </p:sp>
    </p:spTree>
    <p:extLst>
      <p:ext uri="{BB962C8B-B14F-4D97-AF65-F5344CB8AC3E}">
        <p14:creationId xmlns:p14="http://schemas.microsoft.com/office/powerpoint/2010/main" val="19765002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5" name="文字方塊 4">
            <a:extLst>
              <a:ext uri="{FF2B5EF4-FFF2-40B4-BE49-F238E27FC236}">
                <a16:creationId xmlns:a16="http://schemas.microsoft.com/office/drawing/2014/main" id="{A1137189-7D4F-4A3D-AEB3-6D033EC561F1}"/>
              </a:ext>
            </a:extLst>
          </p:cNvPr>
          <p:cNvSpPr txBox="1"/>
          <p:nvPr/>
        </p:nvSpPr>
        <p:spPr>
          <a:xfrm>
            <a:off x="2350403" y="78567"/>
            <a:ext cx="9371697" cy="954107"/>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The RBP QKI induced the formation of </a:t>
            </a: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a:t>
            </a:r>
          </a:p>
          <a:p>
            <a:pPr algn="ctr"/>
            <a:r>
              <a:rPr lang="en-US" altLang="zh-TW" sz="2800" b="1" dirty="0">
                <a:latin typeface="Arial" panose="020B0604020202020204" pitchFamily="34" charset="0"/>
                <a:cs typeface="Arial" panose="020B0604020202020204" pitchFamily="34" charset="0"/>
              </a:rPr>
              <a:t>in gastric cancer cells</a:t>
            </a:r>
            <a:endParaRPr lang="zh-TW" altLang="en-US" sz="2800" b="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BCF7696E-1FE5-4C66-98A3-9CD8205925F6}"/>
              </a:ext>
            </a:extLst>
          </p:cNvPr>
          <p:cNvPicPr>
            <a:picLocks noChangeAspect="1"/>
          </p:cNvPicPr>
          <p:nvPr/>
        </p:nvPicPr>
        <p:blipFill>
          <a:blip r:embed="rId3"/>
          <a:stretch>
            <a:fillRect/>
          </a:stretch>
        </p:blipFill>
        <p:spPr>
          <a:xfrm>
            <a:off x="560375" y="2274553"/>
            <a:ext cx="4239120" cy="3006379"/>
          </a:xfrm>
          <a:prstGeom prst="rect">
            <a:avLst/>
          </a:prstGeom>
        </p:spPr>
      </p:pic>
      <p:pic>
        <p:nvPicPr>
          <p:cNvPr id="8" name="圖片 7">
            <a:extLst>
              <a:ext uri="{FF2B5EF4-FFF2-40B4-BE49-F238E27FC236}">
                <a16:creationId xmlns:a16="http://schemas.microsoft.com/office/drawing/2014/main" id="{F726C4A4-361D-4E96-9541-139354699DCB}"/>
              </a:ext>
            </a:extLst>
          </p:cNvPr>
          <p:cNvPicPr>
            <a:picLocks noChangeAspect="1"/>
          </p:cNvPicPr>
          <p:nvPr/>
        </p:nvPicPr>
        <p:blipFill rotWithShape="1">
          <a:blip r:embed="rId4"/>
          <a:srcRect r="54621"/>
          <a:stretch/>
        </p:blipFill>
        <p:spPr>
          <a:xfrm>
            <a:off x="5139434" y="2274553"/>
            <a:ext cx="2230632" cy="3089063"/>
          </a:xfrm>
          <a:prstGeom prst="rect">
            <a:avLst/>
          </a:prstGeom>
        </p:spPr>
      </p:pic>
      <p:pic>
        <p:nvPicPr>
          <p:cNvPr id="10" name="圖片 9">
            <a:extLst>
              <a:ext uri="{FF2B5EF4-FFF2-40B4-BE49-F238E27FC236}">
                <a16:creationId xmlns:a16="http://schemas.microsoft.com/office/drawing/2014/main" id="{B87B633C-D229-4CAC-BFFE-AB4AF317D12D}"/>
              </a:ext>
            </a:extLst>
          </p:cNvPr>
          <p:cNvPicPr>
            <a:picLocks noChangeAspect="1"/>
          </p:cNvPicPr>
          <p:nvPr/>
        </p:nvPicPr>
        <p:blipFill rotWithShape="1">
          <a:blip r:embed="rId5"/>
          <a:srcRect t="15101"/>
          <a:stretch/>
        </p:blipFill>
        <p:spPr>
          <a:xfrm>
            <a:off x="7957310" y="2213736"/>
            <a:ext cx="3543184" cy="3285364"/>
          </a:xfrm>
          <a:prstGeom prst="rect">
            <a:avLst/>
          </a:prstGeom>
        </p:spPr>
      </p:pic>
      <p:pic>
        <p:nvPicPr>
          <p:cNvPr id="12" name="圖片 11">
            <a:extLst>
              <a:ext uri="{FF2B5EF4-FFF2-40B4-BE49-F238E27FC236}">
                <a16:creationId xmlns:a16="http://schemas.microsoft.com/office/drawing/2014/main" id="{FB874780-4427-4762-9CD3-C6A0D1C036AA}"/>
              </a:ext>
            </a:extLst>
          </p:cNvPr>
          <p:cNvPicPr>
            <a:picLocks noChangeAspect="1"/>
          </p:cNvPicPr>
          <p:nvPr/>
        </p:nvPicPr>
        <p:blipFill>
          <a:blip r:embed="rId6"/>
          <a:stretch>
            <a:fillRect/>
          </a:stretch>
        </p:blipFill>
        <p:spPr>
          <a:xfrm>
            <a:off x="7754457" y="2213736"/>
            <a:ext cx="340554" cy="352297"/>
          </a:xfrm>
          <a:prstGeom prst="rect">
            <a:avLst/>
          </a:prstGeom>
        </p:spPr>
      </p:pic>
      <p:sp>
        <p:nvSpPr>
          <p:cNvPr id="2" name="投影片編號版面配置區 1">
            <a:extLst>
              <a:ext uri="{FF2B5EF4-FFF2-40B4-BE49-F238E27FC236}">
                <a16:creationId xmlns:a16="http://schemas.microsoft.com/office/drawing/2014/main" id="{9B9C06F5-3F05-4BB9-9805-152936EEC12F}"/>
              </a:ext>
            </a:extLst>
          </p:cNvPr>
          <p:cNvSpPr>
            <a:spLocks noGrp="1"/>
          </p:cNvSpPr>
          <p:nvPr>
            <p:ph type="sldNum" sz="quarter" idx="12"/>
          </p:nvPr>
        </p:nvSpPr>
        <p:spPr/>
        <p:txBody>
          <a:bodyPr/>
          <a:lstStyle/>
          <a:p>
            <a:fld id="{D5321667-2103-40FE-9D6A-2E1CB32CCCAB}" type="slidenum">
              <a:rPr lang="zh-TW" altLang="en-US" smtClean="0"/>
              <a:t>21</a:t>
            </a:fld>
            <a:endParaRPr lang="zh-TW" altLang="en-US"/>
          </a:p>
        </p:txBody>
      </p:sp>
    </p:spTree>
    <p:extLst>
      <p:ext uri="{BB962C8B-B14F-4D97-AF65-F5344CB8AC3E}">
        <p14:creationId xmlns:p14="http://schemas.microsoft.com/office/powerpoint/2010/main" val="11505277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5" name="文字方塊 4">
            <a:extLst>
              <a:ext uri="{FF2B5EF4-FFF2-40B4-BE49-F238E27FC236}">
                <a16:creationId xmlns:a16="http://schemas.microsoft.com/office/drawing/2014/main" id="{A1137189-7D4F-4A3D-AEB3-6D033EC561F1}"/>
              </a:ext>
            </a:extLst>
          </p:cNvPr>
          <p:cNvSpPr txBox="1"/>
          <p:nvPr/>
        </p:nvSpPr>
        <p:spPr>
          <a:xfrm>
            <a:off x="2350403" y="78567"/>
            <a:ext cx="9371697" cy="954107"/>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The RBP QKI induced the formation of </a:t>
            </a: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a:t>
            </a:r>
          </a:p>
          <a:p>
            <a:pPr algn="ctr"/>
            <a:r>
              <a:rPr lang="en-US" altLang="zh-TW" sz="2800" b="1" dirty="0">
                <a:latin typeface="Arial" panose="020B0604020202020204" pitchFamily="34" charset="0"/>
                <a:cs typeface="Arial" panose="020B0604020202020204" pitchFamily="34" charset="0"/>
              </a:rPr>
              <a:t>in gastric cancer cells</a:t>
            </a:r>
            <a:endParaRPr lang="zh-TW" altLang="en-US" sz="2800" b="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304CD1DB-BA78-453C-9A2F-D0EC36608971}"/>
              </a:ext>
            </a:extLst>
          </p:cNvPr>
          <p:cNvPicPr>
            <a:picLocks noChangeAspect="1"/>
          </p:cNvPicPr>
          <p:nvPr/>
        </p:nvPicPr>
        <p:blipFill rotWithShape="1">
          <a:blip r:embed="rId3"/>
          <a:srcRect b="3466"/>
          <a:stretch/>
        </p:blipFill>
        <p:spPr>
          <a:xfrm>
            <a:off x="904868" y="3860903"/>
            <a:ext cx="10475648" cy="2997097"/>
          </a:xfrm>
          <a:prstGeom prst="rect">
            <a:avLst/>
          </a:prstGeom>
        </p:spPr>
      </p:pic>
      <p:pic>
        <p:nvPicPr>
          <p:cNvPr id="7" name="圖片 6">
            <a:extLst>
              <a:ext uri="{FF2B5EF4-FFF2-40B4-BE49-F238E27FC236}">
                <a16:creationId xmlns:a16="http://schemas.microsoft.com/office/drawing/2014/main" id="{5A5269CA-BD19-4812-B746-90A8DC35F63F}"/>
              </a:ext>
            </a:extLst>
          </p:cNvPr>
          <p:cNvPicPr>
            <a:picLocks noChangeAspect="1"/>
          </p:cNvPicPr>
          <p:nvPr/>
        </p:nvPicPr>
        <p:blipFill>
          <a:blip r:embed="rId4"/>
          <a:stretch>
            <a:fillRect/>
          </a:stretch>
        </p:blipFill>
        <p:spPr>
          <a:xfrm>
            <a:off x="2946676" y="982221"/>
            <a:ext cx="2727480" cy="2821532"/>
          </a:xfrm>
          <a:prstGeom prst="rect">
            <a:avLst/>
          </a:prstGeom>
        </p:spPr>
      </p:pic>
      <p:pic>
        <p:nvPicPr>
          <p:cNvPr id="8" name="圖片 7">
            <a:extLst>
              <a:ext uri="{FF2B5EF4-FFF2-40B4-BE49-F238E27FC236}">
                <a16:creationId xmlns:a16="http://schemas.microsoft.com/office/drawing/2014/main" id="{EF5E3565-4D1F-47E2-96CE-EF439A8F50C9}"/>
              </a:ext>
            </a:extLst>
          </p:cNvPr>
          <p:cNvPicPr>
            <a:picLocks noChangeAspect="1"/>
          </p:cNvPicPr>
          <p:nvPr/>
        </p:nvPicPr>
        <p:blipFill>
          <a:blip r:embed="rId5"/>
          <a:stretch>
            <a:fillRect/>
          </a:stretch>
        </p:blipFill>
        <p:spPr>
          <a:xfrm>
            <a:off x="6733242" y="1000945"/>
            <a:ext cx="2764198" cy="2815768"/>
          </a:xfrm>
          <a:prstGeom prst="rect">
            <a:avLst/>
          </a:prstGeom>
        </p:spPr>
      </p:pic>
      <p:sp>
        <p:nvSpPr>
          <p:cNvPr id="2" name="投影片編號版面配置區 1">
            <a:extLst>
              <a:ext uri="{FF2B5EF4-FFF2-40B4-BE49-F238E27FC236}">
                <a16:creationId xmlns:a16="http://schemas.microsoft.com/office/drawing/2014/main" id="{49AB93AF-57AA-4FC8-9E55-1D5EF183B28C}"/>
              </a:ext>
            </a:extLst>
          </p:cNvPr>
          <p:cNvSpPr>
            <a:spLocks noGrp="1"/>
          </p:cNvSpPr>
          <p:nvPr>
            <p:ph type="sldNum" sz="quarter" idx="12"/>
          </p:nvPr>
        </p:nvSpPr>
        <p:spPr/>
        <p:txBody>
          <a:bodyPr/>
          <a:lstStyle/>
          <a:p>
            <a:fld id="{D5321667-2103-40FE-9D6A-2E1CB32CCCAB}" type="slidenum">
              <a:rPr lang="zh-TW" altLang="en-US" smtClean="0"/>
              <a:t>22</a:t>
            </a:fld>
            <a:endParaRPr lang="zh-TW" altLang="en-US"/>
          </a:p>
        </p:txBody>
      </p:sp>
    </p:spTree>
    <p:extLst>
      <p:ext uri="{BB962C8B-B14F-4D97-AF65-F5344CB8AC3E}">
        <p14:creationId xmlns:p14="http://schemas.microsoft.com/office/powerpoint/2010/main" val="7274747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937A1E2-24F8-42D5-BFAB-708197437A48}"/>
              </a:ext>
            </a:extLst>
          </p:cNvPr>
          <p:cNvSpPr/>
          <p:nvPr/>
        </p:nvSpPr>
        <p:spPr>
          <a:xfrm>
            <a:off x="0" y="0"/>
            <a:ext cx="2050741" cy="64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141C90D1-87FA-4A89-A29C-FBB471140FB5}"/>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Summary</a:t>
            </a:r>
            <a:endParaRPr lang="zh-TW" altLang="en-US" sz="2000" dirty="0">
              <a:solidFill>
                <a:schemeClr val="bg1"/>
              </a:solidFill>
            </a:endParaRPr>
          </a:p>
        </p:txBody>
      </p:sp>
      <p:pic>
        <p:nvPicPr>
          <p:cNvPr id="9" name="圖片 8">
            <a:extLst>
              <a:ext uri="{FF2B5EF4-FFF2-40B4-BE49-F238E27FC236}">
                <a16:creationId xmlns:a16="http://schemas.microsoft.com/office/drawing/2014/main" id="{3F585605-E19E-43E6-BD32-945D7823B84C}"/>
              </a:ext>
            </a:extLst>
          </p:cNvPr>
          <p:cNvPicPr>
            <a:picLocks noChangeAspect="1"/>
          </p:cNvPicPr>
          <p:nvPr/>
        </p:nvPicPr>
        <p:blipFill rotWithShape="1">
          <a:blip r:embed="rId3"/>
          <a:srcRect t="63565" b="21112"/>
          <a:stretch/>
        </p:blipFill>
        <p:spPr>
          <a:xfrm>
            <a:off x="3467757" y="315749"/>
            <a:ext cx="5644494" cy="656562"/>
          </a:xfrm>
          <a:prstGeom prst="rect">
            <a:avLst/>
          </a:prstGeom>
        </p:spPr>
      </p:pic>
      <p:pic>
        <p:nvPicPr>
          <p:cNvPr id="11" name="圖片 10">
            <a:extLst>
              <a:ext uri="{FF2B5EF4-FFF2-40B4-BE49-F238E27FC236}">
                <a16:creationId xmlns:a16="http://schemas.microsoft.com/office/drawing/2014/main" id="{1BF6EF4C-1F9C-4B3B-B9F9-30916883DDF5}"/>
              </a:ext>
            </a:extLst>
          </p:cNvPr>
          <p:cNvPicPr>
            <a:picLocks noChangeAspect="1"/>
          </p:cNvPicPr>
          <p:nvPr/>
        </p:nvPicPr>
        <p:blipFill>
          <a:blip r:embed="rId4"/>
          <a:stretch>
            <a:fillRect/>
          </a:stretch>
        </p:blipFill>
        <p:spPr>
          <a:xfrm>
            <a:off x="6376269" y="1005423"/>
            <a:ext cx="279400" cy="977902"/>
          </a:xfrm>
          <a:prstGeom prst="rect">
            <a:avLst/>
          </a:prstGeom>
        </p:spPr>
      </p:pic>
      <p:pic>
        <p:nvPicPr>
          <p:cNvPr id="13" name="圖片 12">
            <a:extLst>
              <a:ext uri="{FF2B5EF4-FFF2-40B4-BE49-F238E27FC236}">
                <a16:creationId xmlns:a16="http://schemas.microsoft.com/office/drawing/2014/main" id="{A7DF6AE0-F512-4B57-8E1B-174284C24DB7}"/>
              </a:ext>
            </a:extLst>
          </p:cNvPr>
          <p:cNvPicPr>
            <a:picLocks noChangeAspect="1"/>
          </p:cNvPicPr>
          <p:nvPr/>
        </p:nvPicPr>
        <p:blipFill rotWithShape="1">
          <a:blip r:embed="rId5"/>
          <a:srcRect l="6714" r="-1"/>
          <a:stretch/>
        </p:blipFill>
        <p:spPr>
          <a:xfrm>
            <a:off x="6993542" y="1091188"/>
            <a:ext cx="838200" cy="806372"/>
          </a:xfrm>
          <a:prstGeom prst="rect">
            <a:avLst/>
          </a:prstGeom>
        </p:spPr>
      </p:pic>
      <p:grpSp>
        <p:nvGrpSpPr>
          <p:cNvPr id="18" name="群組 17">
            <a:extLst>
              <a:ext uri="{FF2B5EF4-FFF2-40B4-BE49-F238E27FC236}">
                <a16:creationId xmlns:a16="http://schemas.microsoft.com/office/drawing/2014/main" id="{4D395F43-57C5-4C5A-A35F-29E3D36561EC}"/>
              </a:ext>
            </a:extLst>
          </p:cNvPr>
          <p:cNvGrpSpPr/>
          <p:nvPr/>
        </p:nvGrpSpPr>
        <p:grpSpPr>
          <a:xfrm>
            <a:off x="5393407" y="1911415"/>
            <a:ext cx="3064793" cy="1880384"/>
            <a:chOff x="5568950" y="2324100"/>
            <a:chExt cx="3055981" cy="1843086"/>
          </a:xfrm>
        </p:grpSpPr>
        <p:pic>
          <p:nvPicPr>
            <p:cNvPr id="15" name="圖片 14">
              <a:extLst>
                <a:ext uri="{FF2B5EF4-FFF2-40B4-BE49-F238E27FC236}">
                  <a16:creationId xmlns:a16="http://schemas.microsoft.com/office/drawing/2014/main" id="{8B08FAF7-F0A9-4C20-B773-F83D6B528BBB}"/>
                </a:ext>
              </a:extLst>
            </p:cNvPr>
            <p:cNvPicPr>
              <a:picLocks noChangeAspect="1"/>
            </p:cNvPicPr>
            <p:nvPr/>
          </p:nvPicPr>
          <p:blipFill rotWithShape="1">
            <a:blip r:embed="rId6"/>
            <a:srcRect l="1021" t="665"/>
            <a:stretch/>
          </p:blipFill>
          <p:spPr>
            <a:xfrm>
              <a:off x="5702300" y="2533650"/>
              <a:ext cx="2922631" cy="1423986"/>
            </a:xfrm>
            <a:prstGeom prst="rect">
              <a:avLst/>
            </a:prstGeom>
          </p:spPr>
        </p:pic>
        <p:sp>
          <p:nvSpPr>
            <p:cNvPr id="16" name="矩形 15">
              <a:extLst>
                <a:ext uri="{FF2B5EF4-FFF2-40B4-BE49-F238E27FC236}">
                  <a16:creationId xmlns:a16="http://schemas.microsoft.com/office/drawing/2014/main" id="{2BAD245C-5897-4F5E-B2FE-1A5AFD7A22A2}"/>
                </a:ext>
              </a:extLst>
            </p:cNvPr>
            <p:cNvSpPr/>
            <p:nvPr/>
          </p:nvSpPr>
          <p:spPr>
            <a:xfrm>
              <a:off x="5568950" y="2324100"/>
              <a:ext cx="3238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4CFFF5B5-C430-4656-8A58-EB66EFB3097A}"/>
                </a:ext>
              </a:extLst>
            </p:cNvPr>
            <p:cNvSpPr/>
            <p:nvPr/>
          </p:nvSpPr>
          <p:spPr>
            <a:xfrm>
              <a:off x="6603992" y="3817936"/>
              <a:ext cx="3238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9" name="圖片 18">
            <a:extLst>
              <a:ext uri="{FF2B5EF4-FFF2-40B4-BE49-F238E27FC236}">
                <a16:creationId xmlns:a16="http://schemas.microsoft.com/office/drawing/2014/main" id="{0517F51F-76FF-4532-8562-65A3D1FC4C98}"/>
              </a:ext>
            </a:extLst>
          </p:cNvPr>
          <p:cNvPicPr>
            <a:picLocks noChangeAspect="1"/>
          </p:cNvPicPr>
          <p:nvPr/>
        </p:nvPicPr>
        <p:blipFill>
          <a:blip r:embed="rId4"/>
          <a:stretch>
            <a:fillRect/>
          </a:stretch>
        </p:blipFill>
        <p:spPr>
          <a:xfrm>
            <a:off x="6490387" y="3578009"/>
            <a:ext cx="279400" cy="977902"/>
          </a:xfrm>
          <a:prstGeom prst="rect">
            <a:avLst/>
          </a:prstGeom>
        </p:spPr>
      </p:pic>
      <p:pic>
        <p:nvPicPr>
          <p:cNvPr id="21" name="圖片 20">
            <a:extLst>
              <a:ext uri="{FF2B5EF4-FFF2-40B4-BE49-F238E27FC236}">
                <a16:creationId xmlns:a16="http://schemas.microsoft.com/office/drawing/2014/main" id="{8FF63E99-6783-4360-BEBE-1FEFB8468F9E}"/>
              </a:ext>
            </a:extLst>
          </p:cNvPr>
          <p:cNvPicPr>
            <a:picLocks noChangeAspect="1"/>
          </p:cNvPicPr>
          <p:nvPr/>
        </p:nvPicPr>
        <p:blipFill>
          <a:blip r:embed="rId7"/>
          <a:stretch>
            <a:fillRect/>
          </a:stretch>
        </p:blipFill>
        <p:spPr>
          <a:xfrm>
            <a:off x="5254408" y="4426301"/>
            <a:ext cx="631828" cy="616418"/>
          </a:xfrm>
          <a:prstGeom prst="rect">
            <a:avLst/>
          </a:prstGeom>
        </p:spPr>
      </p:pic>
      <p:pic>
        <p:nvPicPr>
          <p:cNvPr id="22" name="圖片 21">
            <a:extLst>
              <a:ext uri="{FF2B5EF4-FFF2-40B4-BE49-F238E27FC236}">
                <a16:creationId xmlns:a16="http://schemas.microsoft.com/office/drawing/2014/main" id="{39D2F372-2B3E-446D-9FCF-4E69B72599AC}"/>
              </a:ext>
            </a:extLst>
          </p:cNvPr>
          <p:cNvPicPr>
            <a:picLocks noChangeAspect="1"/>
          </p:cNvPicPr>
          <p:nvPr/>
        </p:nvPicPr>
        <p:blipFill>
          <a:blip r:embed="rId7"/>
          <a:stretch>
            <a:fillRect/>
          </a:stretch>
        </p:blipFill>
        <p:spPr>
          <a:xfrm>
            <a:off x="6023841" y="4628184"/>
            <a:ext cx="631828" cy="616418"/>
          </a:xfrm>
          <a:prstGeom prst="rect">
            <a:avLst/>
          </a:prstGeom>
        </p:spPr>
      </p:pic>
      <p:pic>
        <p:nvPicPr>
          <p:cNvPr id="23" name="圖片 22">
            <a:extLst>
              <a:ext uri="{FF2B5EF4-FFF2-40B4-BE49-F238E27FC236}">
                <a16:creationId xmlns:a16="http://schemas.microsoft.com/office/drawing/2014/main" id="{9115B54A-E298-433F-83AD-8FFA354398D8}"/>
              </a:ext>
            </a:extLst>
          </p:cNvPr>
          <p:cNvPicPr>
            <a:picLocks noChangeAspect="1"/>
          </p:cNvPicPr>
          <p:nvPr/>
        </p:nvPicPr>
        <p:blipFill>
          <a:blip r:embed="rId7"/>
          <a:stretch>
            <a:fillRect/>
          </a:stretch>
        </p:blipFill>
        <p:spPr>
          <a:xfrm>
            <a:off x="6828740" y="4474315"/>
            <a:ext cx="631828" cy="616418"/>
          </a:xfrm>
          <a:prstGeom prst="rect">
            <a:avLst/>
          </a:prstGeom>
        </p:spPr>
      </p:pic>
      <p:pic>
        <p:nvPicPr>
          <p:cNvPr id="24" name="圖片 23">
            <a:extLst>
              <a:ext uri="{FF2B5EF4-FFF2-40B4-BE49-F238E27FC236}">
                <a16:creationId xmlns:a16="http://schemas.microsoft.com/office/drawing/2014/main" id="{699B0FCE-A0EF-4AF5-9177-6F288B32F7C7}"/>
              </a:ext>
            </a:extLst>
          </p:cNvPr>
          <p:cNvPicPr>
            <a:picLocks noChangeAspect="1"/>
          </p:cNvPicPr>
          <p:nvPr/>
        </p:nvPicPr>
        <p:blipFill>
          <a:blip r:embed="rId7"/>
          <a:stretch>
            <a:fillRect/>
          </a:stretch>
        </p:blipFill>
        <p:spPr>
          <a:xfrm>
            <a:off x="7655700" y="4628184"/>
            <a:ext cx="631828" cy="616418"/>
          </a:xfrm>
          <a:prstGeom prst="rect">
            <a:avLst/>
          </a:prstGeom>
        </p:spPr>
      </p:pic>
      <p:pic>
        <p:nvPicPr>
          <p:cNvPr id="25" name="圖片 24">
            <a:extLst>
              <a:ext uri="{FF2B5EF4-FFF2-40B4-BE49-F238E27FC236}">
                <a16:creationId xmlns:a16="http://schemas.microsoft.com/office/drawing/2014/main" id="{F6E6596F-C65F-4829-90B2-9A8185D8E445}"/>
              </a:ext>
            </a:extLst>
          </p:cNvPr>
          <p:cNvPicPr>
            <a:picLocks noChangeAspect="1"/>
          </p:cNvPicPr>
          <p:nvPr/>
        </p:nvPicPr>
        <p:blipFill>
          <a:blip r:embed="rId4"/>
          <a:stretch>
            <a:fillRect/>
          </a:stretch>
        </p:blipFill>
        <p:spPr>
          <a:xfrm>
            <a:off x="6611424" y="5295847"/>
            <a:ext cx="239204" cy="837216"/>
          </a:xfrm>
          <a:prstGeom prst="rect">
            <a:avLst/>
          </a:prstGeom>
        </p:spPr>
      </p:pic>
      <p:sp>
        <p:nvSpPr>
          <p:cNvPr id="26" name="文字方塊 25">
            <a:extLst>
              <a:ext uri="{FF2B5EF4-FFF2-40B4-BE49-F238E27FC236}">
                <a16:creationId xmlns:a16="http://schemas.microsoft.com/office/drawing/2014/main" id="{5BBF78B8-B1C6-4DE7-8B4B-38A96138DD0B}"/>
              </a:ext>
            </a:extLst>
          </p:cNvPr>
          <p:cNvSpPr txBox="1"/>
          <p:nvPr/>
        </p:nvSpPr>
        <p:spPr>
          <a:xfrm>
            <a:off x="3619500" y="6200055"/>
            <a:ext cx="6890028" cy="461665"/>
          </a:xfrm>
          <a:prstGeom prst="rect">
            <a:avLst/>
          </a:prstGeom>
          <a:noFill/>
        </p:spPr>
        <p:txBody>
          <a:bodyPr wrap="none" rtlCol="0">
            <a:spAutoFit/>
          </a:bodyPr>
          <a:lstStyle/>
          <a:p>
            <a:r>
              <a:rPr lang="en-US" altLang="zh-TW" sz="2400" b="1" dirty="0">
                <a:latin typeface="Arial" panose="020B0604020202020204" pitchFamily="34" charset="0"/>
                <a:cs typeface="Arial" panose="020B0604020202020204" pitchFamily="34" charset="0"/>
              </a:rPr>
              <a:t>Gastric cancer cells migration and metastasis</a:t>
            </a:r>
            <a:endParaRPr lang="zh-TW" altLang="en-US" sz="2400" b="1" dirty="0">
              <a:latin typeface="Arial" panose="020B0604020202020204" pitchFamily="34" charset="0"/>
              <a:cs typeface="Arial" panose="020B0604020202020204" pitchFamily="34" charset="0"/>
            </a:endParaRPr>
          </a:p>
        </p:txBody>
      </p:sp>
      <p:sp>
        <p:nvSpPr>
          <p:cNvPr id="20" name="文字方塊 19">
            <a:extLst>
              <a:ext uri="{FF2B5EF4-FFF2-40B4-BE49-F238E27FC236}">
                <a16:creationId xmlns:a16="http://schemas.microsoft.com/office/drawing/2014/main" id="{1ACDFA19-6C1A-4A3F-A4D4-F4092FF23BBC}"/>
              </a:ext>
            </a:extLst>
          </p:cNvPr>
          <p:cNvSpPr txBox="1"/>
          <p:nvPr/>
        </p:nvSpPr>
        <p:spPr>
          <a:xfrm>
            <a:off x="8287528" y="5021222"/>
            <a:ext cx="1396536" cy="400110"/>
          </a:xfrm>
          <a:prstGeom prst="rect">
            <a:avLst/>
          </a:prstGeom>
          <a:noFill/>
        </p:spPr>
        <p:txBody>
          <a:bodyPr wrap="none" rtlCol="0">
            <a:spAutoFit/>
          </a:bodyPr>
          <a:lstStyle/>
          <a:p>
            <a:r>
              <a:rPr lang="en-US" altLang="zh-TW" sz="2000" b="1" dirty="0">
                <a:latin typeface="Arial" panose="020B0604020202020204" pitchFamily="34" charset="0"/>
                <a:cs typeface="Arial" panose="020B0604020202020204" pitchFamily="34" charset="0"/>
              </a:rPr>
              <a:t>circPDIA4</a:t>
            </a:r>
            <a:endParaRPr lang="zh-TW" altLang="en-US" sz="2000" b="1" dirty="0">
              <a:latin typeface="Arial" panose="020B0604020202020204" pitchFamily="34" charset="0"/>
              <a:cs typeface="Arial" panose="020B0604020202020204" pitchFamily="34" charset="0"/>
            </a:endParaRPr>
          </a:p>
        </p:txBody>
      </p:sp>
      <p:pic>
        <p:nvPicPr>
          <p:cNvPr id="27" name="圖片 26">
            <a:extLst>
              <a:ext uri="{FF2B5EF4-FFF2-40B4-BE49-F238E27FC236}">
                <a16:creationId xmlns:a16="http://schemas.microsoft.com/office/drawing/2014/main" id="{3DDDEFE0-5A6F-4EBE-9154-EFA9F3F3AEB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35114" y="1269635"/>
            <a:ext cx="309203" cy="518446"/>
          </a:xfrm>
          <a:prstGeom prst="rect">
            <a:avLst/>
          </a:prstGeom>
        </p:spPr>
      </p:pic>
      <p:pic>
        <p:nvPicPr>
          <p:cNvPr id="28" name="圖片 27">
            <a:extLst>
              <a:ext uri="{FF2B5EF4-FFF2-40B4-BE49-F238E27FC236}">
                <a16:creationId xmlns:a16="http://schemas.microsoft.com/office/drawing/2014/main" id="{CCC4AF25-FC1A-4A59-B612-373F2787965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684064" y="4886381"/>
            <a:ext cx="309203" cy="518446"/>
          </a:xfrm>
          <a:prstGeom prst="rect">
            <a:avLst/>
          </a:prstGeom>
        </p:spPr>
      </p:pic>
      <p:sp>
        <p:nvSpPr>
          <p:cNvPr id="4" name="投影片編號版面配置區 3">
            <a:extLst>
              <a:ext uri="{FF2B5EF4-FFF2-40B4-BE49-F238E27FC236}">
                <a16:creationId xmlns:a16="http://schemas.microsoft.com/office/drawing/2014/main" id="{6DE1F8B6-8248-4F37-B314-A3AAABFAFD4F}"/>
              </a:ext>
            </a:extLst>
          </p:cNvPr>
          <p:cNvSpPr>
            <a:spLocks noGrp="1"/>
          </p:cNvSpPr>
          <p:nvPr>
            <p:ph type="sldNum" sz="quarter" idx="12"/>
          </p:nvPr>
        </p:nvSpPr>
        <p:spPr/>
        <p:txBody>
          <a:bodyPr/>
          <a:lstStyle/>
          <a:p>
            <a:fld id="{D5321667-2103-40FE-9D6A-2E1CB32CCCAB}" type="slidenum">
              <a:rPr lang="zh-TW" altLang="en-US" smtClean="0"/>
              <a:t>23</a:t>
            </a:fld>
            <a:endParaRPr lang="zh-TW" altLang="en-US"/>
          </a:p>
        </p:txBody>
      </p:sp>
    </p:spTree>
    <p:extLst>
      <p:ext uri="{BB962C8B-B14F-4D97-AF65-F5344CB8AC3E}">
        <p14:creationId xmlns:p14="http://schemas.microsoft.com/office/powerpoint/2010/main" val="42603863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omach Cancer - Gastrointestinal Society">
            <a:extLst>
              <a:ext uri="{FF2B5EF4-FFF2-40B4-BE49-F238E27FC236}">
                <a16:creationId xmlns:a16="http://schemas.microsoft.com/office/drawing/2014/main" id="{54625F2C-9028-45B3-B1EE-09BF6F07A2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55" b="99087" l="9943" r="89943">
                        <a14:foregroundMark x1="51886" y1="2055" x2="56343" y2="5936"/>
                        <a14:foregroundMark x1="42857" y1="86986" x2="46629" y2="99087"/>
                        <a14:foregroundMark x1="46629" y1="99087" x2="46629" y2="99087"/>
                        <a14:backgroundMark x1="48686" y1="32192" x2="55086" y2="40639"/>
                      </a14:backgroundRemoval>
                    </a14:imgEffect>
                  </a14:imgLayer>
                </a14:imgProps>
              </a:ext>
              <a:ext uri="{28A0092B-C50C-407E-A947-70E740481C1C}">
                <a14:useLocalDpi xmlns:a14="http://schemas.microsoft.com/office/drawing/2010/main" val="0"/>
              </a:ext>
            </a:extLst>
          </a:blip>
          <a:srcRect/>
          <a:stretch>
            <a:fillRect/>
          </a:stretch>
        </p:blipFill>
        <p:spPr bwMode="auto">
          <a:xfrm>
            <a:off x="-2238375" y="1605015"/>
            <a:ext cx="8334375" cy="41719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單箭頭接點 4">
            <a:extLst>
              <a:ext uri="{FF2B5EF4-FFF2-40B4-BE49-F238E27FC236}">
                <a16:creationId xmlns:a16="http://schemas.microsoft.com/office/drawing/2014/main" id="{BA418B2E-D7A8-4D0E-AB41-9802281DC09F}"/>
              </a:ext>
            </a:extLst>
          </p:cNvPr>
          <p:cNvCxnSpPr/>
          <p:nvPr/>
        </p:nvCxnSpPr>
        <p:spPr>
          <a:xfrm flipV="1">
            <a:off x="4037744" y="2748337"/>
            <a:ext cx="2224355" cy="11609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圖片 5">
            <a:extLst>
              <a:ext uri="{FF2B5EF4-FFF2-40B4-BE49-F238E27FC236}">
                <a16:creationId xmlns:a16="http://schemas.microsoft.com/office/drawing/2014/main" id="{0499E796-94E5-4D19-8670-51CB92BED336}"/>
              </a:ext>
            </a:extLst>
          </p:cNvPr>
          <p:cNvPicPr>
            <a:picLocks noChangeAspect="1"/>
          </p:cNvPicPr>
          <p:nvPr/>
        </p:nvPicPr>
        <p:blipFill>
          <a:blip r:embed="rId5"/>
          <a:stretch>
            <a:fillRect/>
          </a:stretch>
        </p:blipFill>
        <p:spPr>
          <a:xfrm>
            <a:off x="6705549" y="1299073"/>
            <a:ext cx="774038" cy="1134440"/>
          </a:xfrm>
          <a:prstGeom prst="rect">
            <a:avLst/>
          </a:prstGeom>
        </p:spPr>
      </p:pic>
      <p:pic>
        <p:nvPicPr>
          <p:cNvPr id="7" name="圖片 6">
            <a:extLst>
              <a:ext uri="{FF2B5EF4-FFF2-40B4-BE49-F238E27FC236}">
                <a16:creationId xmlns:a16="http://schemas.microsoft.com/office/drawing/2014/main" id="{EC799A4C-9CF4-4C01-B2F4-DD5432FCEE6A}"/>
              </a:ext>
            </a:extLst>
          </p:cNvPr>
          <p:cNvPicPr>
            <a:picLocks noChangeAspect="1"/>
          </p:cNvPicPr>
          <p:nvPr/>
        </p:nvPicPr>
        <p:blipFill>
          <a:blip r:embed="rId5"/>
          <a:stretch>
            <a:fillRect/>
          </a:stretch>
        </p:blipFill>
        <p:spPr>
          <a:xfrm>
            <a:off x="7289464" y="2659818"/>
            <a:ext cx="657597" cy="963783"/>
          </a:xfrm>
          <a:prstGeom prst="rect">
            <a:avLst/>
          </a:prstGeom>
        </p:spPr>
      </p:pic>
      <p:pic>
        <p:nvPicPr>
          <p:cNvPr id="8" name="圖片 7">
            <a:extLst>
              <a:ext uri="{FF2B5EF4-FFF2-40B4-BE49-F238E27FC236}">
                <a16:creationId xmlns:a16="http://schemas.microsoft.com/office/drawing/2014/main" id="{0FA1DF5E-EB77-44C1-ACA5-514E75151432}"/>
              </a:ext>
            </a:extLst>
          </p:cNvPr>
          <p:cNvPicPr>
            <a:picLocks noChangeAspect="1"/>
          </p:cNvPicPr>
          <p:nvPr/>
        </p:nvPicPr>
        <p:blipFill>
          <a:blip r:embed="rId5"/>
          <a:stretch>
            <a:fillRect/>
          </a:stretch>
        </p:blipFill>
        <p:spPr>
          <a:xfrm>
            <a:off x="7947061" y="1605015"/>
            <a:ext cx="657597" cy="963783"/>
          </a:xfrm>
          <a:prstGeom prst="rect">
            <a:avLst/>
          </a:prstGeom>
        </p:spPr>
      </p:pic>
      <p:pic>
        <p:nvPicPr>
          <p:cNvPr id="9" name="圖片 8">
            <a:extLst>
              <a:ext uri="{FF2B5EF4-FFF2-40B4-BE49-F238E27FC236}">
                <a16:creationId xmlns:a16="http://schemas.microsoft.com/office/drawing/2014/main" id="{47D4FEAC-550A-40E3-A364-7874DA329D58}"/>
              </a:ext>
            </a:extLst>
          </p:cNvPr>
          <p:cNvPicPr>
            <a:picLocks noChangeAspect="1"/>
          </p:cNvPicPr>
          <p:nvPr/>
        </p:nvPicPr>
        <p:blipFill>
          <a:blip r:embed="rId5"/>
          <a:stretch>
            <a:fillRect/>
          </a:stretch>
        </p:blipFill>
        <p:spPr>
          <a:xfrm>
            <a:off x="8366487" y="2433513"/>
            <a:ext cx="774038" cy="1134440"/>
          </a:xfrm>
          <a:prstGeom prst="rect">
            <a:avLst/>
          </a:prstGeom>
        </p:spPr>
      </p:pic>
      <p:pic>
        <p:nvPicPr>
          <p:cNvPr id="10" name="圖片 9">
            <a:extLst>
              <a:ext uri="{FF2B5EF4-FFF2-40B4-BE49-F238E27FC236}">
                <a16:creationId xmlns:a16="http://schemas.microsoft.com/office/drawing/2014/main" id="{BEEE3814-961A-4B4B-822D-251569DDB639}"/>
              </a:ext>
            </a:extLst>
          </p:cNvPr>
          <p:cNvPicPr>
            <a:picLocks noChangeAspect="1"/>
          </p:cNvPicPr>
          <p:nvPr/>
        </p:nvPicPr>
        <p:blipFill>
          <a:blip r:embed="rId5"/>
          <a:stretch>
            <a:fillRect/>
          </a:stretch>
        </p:blipFill>
        <p:spPr>
          <a:xfrm>
            <a:off x="9171297" y="1505698"/>
            <a:ext cx="657597" cy="963783"/>
          </a:xfrm>
          <a:prstGeom prst="rect">
            <a:avLst/>
          </a:prstGeom>
        </p:spPr>
      </p:pic>
      <p:sp>
        <p:nvSpPr>
          <p:cNvPr id="11" name="文字方塊 10">
            <a:extLst>
              <a:ext uri="{FF2B5EF4-FFF2-40B4-BE49-F238E27FC236}">
                <a16:creationId xmlns:a16="http://schemas.microsoft.com/office/drawing/2014/main" id="{8B6C6BD5-6273-40EE-B6D3-3BB463CDF240}"/>
              </a:ext>
            </a:extLst>
          </p:cNvPr>
          <p:cNvSpPr txBox="1"/>
          <p:nvPr/>
        </p:nvSpPr>
        <p:spPr>
          <a:xfrm>
            <a:off x="9171297" y="3328827"/>
            <a:ext cx="1396536" cy="400110"/>
          </a:xfrm>
          <a:prstGeom prst="rect">
            <a:avLst/>
          </a:prstGeom>
          <a:noFill/>
        </p:spPr>
        <p:txBody>
          <a:bodyPr wrap="none" rtlCol="0">
            <a:spAutoFit/>
          </a:bodyPr>
          <a:lstStyle/>
          <a:p>
            <a:r>
              <a:rPr lang="en-US" altLang="zh-TW" sz="2000" b="1" dirty="0">
                <a:latin typeface="Arial" panose="020B0604020202020204" pitchFamily="34" charset="0"/>
                <a:cs typeface="Arial" panose="020B0604020202020204" pitchFamily="34" charset="0"/>
              </a:rPr>
              <a:t>circPDIA4</a:t>
            </a:r>
            <a:endParaRPr lang="zh-TW" altLang="en-US" sz="2000" b="1" dirty="0">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32BB1E55-78B5-430E-86B6-D46DEB4B7D86}"/>
              </a:ext>
            </a:extLst>
          </p:cNvPr>
          <p:cNvSpPr txBox="1"/>
          <p:nvPr/>
        </p:nvSpPr>
        <p:spPr>
          <a:xfrm>
            <a:off x="5811456" y="4560487"/>
            <a:ext cx="5206875" cy="1384995"/>
          </a:xfrm>
          <a:prstGeom prst="rect">
            <a:avLst/>
          </a:prstGeom>
          <a:noFill/>
        </p:spPr>
        <p:txBody>
          <a:bodyPr wrap="none" rtlCol="0">
            <a:spAutoFit/>
          </a:bodyPr>
          <a:lstStyle/>
          <a:p>
            <a:pPr marL="342900" indent="-342900">
              <a:buFont typeface="Arial" panose="020B0604020202020204" pitchFamily="34" charset="0"/>
              <a:buChar char="•"/>
            </a:pPr>
            <a:r>
              <a:rPr lang="en-US" altLang="zh-TW" sz="2800" b="1" dirty="0">
                <a:latin typeface="Arial" panose="020B0604020202020204" pitchFamily="34" charset="0"/>
                <a:cs typeface="Arial" panose="020B0604020202020204" pitchFamily="34" charset="0"/>
              </a:rPr>
              <a:t>Functions in gastric cancer</a:t>
            </a:r>
          </a:p>
          <a:p>
            <a:pPr marL="342900" indent="-342900">
              <a:buFont typeface="Arial" panose="020B0604020202020204" pitchFamily="34" charset="0"/>
              <a:buChar char="•"/>
            </a:pPr>
            <a:r>
              <a:rPr lang="en-US" altLang="zh-TW" sz="2800" b="1" dirty="0">
                <a:latin typeface="Arial" panose="020B0604020202020204" pitchFamily="34" charset="0"/>
                <a:cs typeface="Arial" panose="020B0604020202020204" pitchFamily="34" charset="0"/>
              </a:rPr>
              <a:t>Circularization mechanism</a:t>
            </a:r>
          </a:p>
          <a:p>
            <a:pPr marL="342900" indent="-342900">
              <a:buFont typeface="Arial" panose="020B0604020202020204" pitchFamily="34" charset="0"/>
              <a:buChar char="•"/>
            </a:pPr>
            <a:r>
              <a:rPr lang="en-US" altLang="zh-TW" sz="2800" b="1" dirty="0">
                <a:latin typeface="Arial" panose="020B0604020202020204" pitchFamily="34" charset="0"/>
                <a:cs typeface="Arial" panose="020B0604020202020204" pitchFamily="34" charset="0"/>
              </a:rPr>
              <a:t>Molecular mechanism</a:t>
            </a:r>
            <a:endParaRPr lang="zh-TW" altLang="en-US" sz="2800" b="1" dirty="0">
              <a:latin typeface="Arial" panose="020B0604020202020204" pitchFamily="34" charset="0"/>
              <a:cs typeface="Arial" panose="020B0604020202020204" pitchFamily="34" charset="0"/>
            </a:endParaRPr>
          </a:p>
        </p:txBody>
      </p:sp>
      <p:pic>
        <p:nvPicPr>
          <p:cNvPr id="13" name="圖片 12">
            <a:extLst>
              <a:ext uri="{FF2B5EF4-FFF2-40B4-BE49-F238E27FC236}">
                <a16:creationId xmlns:a16="http://schemas.microsoft.com/office/drawing/2014/main" id="{CE5714B3-9106-4887-A0D3-45C66964F1D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47056" y="3196776"/>
            <a:ext cx="309203" cy="518446"/>
          </a:xfrm>
          <a:prstGeom prst="rect">
            <a:avLst/>
          </a:prstGeom>
        </p:spPr>
      </p:pic>
      <p:sp>
        <p:nvSpPr>
          <p:cNvPr id="14" name="矩形 13">
            <a:extLst>
              <a:ext uri="{FF2B5EF4-FFF2-40B4-BE49-F238E27FC236}">
                <a16:creationId xmlns:a16="http://schemas.microsoft.com/office/drawing/2014/main" id="{A6FE520E-3985-4A42-96AB-7A43993ED7EC}"/>
              </a:ext>
            </a:extLst>
          </p:cNvPr>
          <p:cNvSpPr/>
          <p:nvPr/>
        </p:nvSpPr>
        <p:spPr>
          <a:xfrm>
            <a:off x="5681892" y="5019741"/>
            <a:ext cx="5770180" cy="9805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700CDFF8-DEBE-43FD-8868-0AC94ED03893}"/>
              </a:ext>
            </a:extLst>
          </p:cNvPr>
          <p:cNvSpPr/>
          <p:nvPr/>
        </p:nvSpPr>
        <p:spPr>
          <a:xfrm>
            <a:off x="5811456" y="4574201"/>
            <a:ext cx="5770180" cy="523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28968FFC-B811-4BE7-BF11-2A1741939271}"/>
              </a:ext>
            </a:extLst>
          </p:cNvPr>
          <p:cNvSpPr/>
          <p:nvPr/>
        </p:nvSpPr>
        <p:spPr>
          <a:xfrm>
            <a:off x="5811456" y="4633104"/>
            <a:ext cx="5770180" cy="7732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C070702F-A97C-4ACC-84EB-3B2A0C4E7EB2}"/>
              </a:ext>
            </a:extLst>
          </p:cNvPr>
          <p:cNvSpPr>
            <a:spLocks noGrp="1"/>
          </p:cNvSpPr>
          <p:nvPr>
            <p:ph type="sldNum" sz="quarter" idx="12"/>
          </p:nvPr>
        </p:nvSpPr>
        <p:spPr/>
        <p:txBody>
          <a:bodyPr/>
          <a:lstStyle/>
          <a:p>
            <a:fld id="{D5321667-2103-40FE-9D6A-2E1CB32CCCAB}" type="slidenum">
              <a:rPr lang="zh-TW" altLang="en-US" smtClean="0"/>
              <a:t>24</a:t>
            </a:fld>
            <a:endParaRPr lang="zh-TW" altLang="en-US"/>
          </a:p>
        </p:txBody>
      </p:sp>
    </p:spTree>
    <p:extLst>
      <p:ext uri="{BB962C8B-B14F-4D97-AF65-F5344CB8AC3E}">
        <p14:creationId xmlns:p14="http://schemas.microsoft.com/office/powerpoint/2010/main" val="23564021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C023F837-507A-49D5-87B2-D13D2519482C}"/>
              </a:ext>
            </a:extLst>
          </p:cNvPr>
          <p:cNvPicPr>
            <a:picLocks noChangeAspect="1"/>
          </p:cNvPicPr>
          <p:nvPr/>
        </p:nvPicPr>
        <p:blipFill>
          <a:blip r:embed="rId3"/>
          <a:stretch>
            <a:fillRect/>
          </a:stretch>
        </p:blipFill>
        <p:spPr>
          <a:xfrm>
            <a:off x="2194757" y="3429000"/>
            <a:ext cx="3991908" cy="3394317"/>
          </a:xfrm>
          <a:prstGeom prst="rect">
            <a:avLst/>
          </a:prstGeom>
        </p:spPr>
      </p:pic>
      <p:pic>
        <p:nvPicPr>
          <p:cNvPr id="10" name="圖片 9">
            <a:extLst>
              <a:ext uri="{FF2B5EF4-FFF2-40B4-BE49-F238E27FC236}">
                <a16:creationId xmlns:a16="http://schemas.microsoft.com/office/drawing/2014/main" id="{99CC77F1-4A21-4E4B-9CEC-395BD0E00B49}"/>
              </a:ext>
            </a:extLst>
          </p:cNvPr>
          <p:cNvPicPr>
            <a:picLocks noChangeAspect="1"/>
          </p:cNvPicPr>
          <p:nvPr/>
        </p:nvPicPr>
        <p:blipFill>
          <a:blip r:embed="rId4"/>
          <a:stretch>
            <a:fillRect/>
          </a:stretch>
        </p:blipFill>
        <p:spPr>
          <a:xfrm>
            <a:off x="8338294" y="1096039"/>
            <a:ext cx="2971056" cy="2612135"/>
          </a:xfrm>
          <a:prstGeom prst="rect">
            <a:avLst/>
          </a:prstGeom>
        </p:spPr>
      </p:pic>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5" name="文字方塊 4">
            <a:extLst>
              <a:ext uri="{FF2B5EF4-FFF2-40B4-BE49-F238E27FC236}">
                <a16:creationId xmlns:a16="http://schemas.microsoft.com/office/drawing/2014/main" id="{A1137189-7D4F-4A3D-AEB3-6D033EC561F1}"/>
              </a:ext>
            </a:extLst>
          </p:cNvPr>
          <p:cNvSpPr txBox="1"/>
          <p:nvPr/>
        </p:nvSpPr>
        <p:spPr>
          <a:xfrm>
            <a:off x="2194757" y="78567"/>
            <a:ext cx="9705144" cy="523220"/>
          </a:xfrm>
          <a:prstGeom prst="rect">
            <a:avLst/>
          </a:prstGeom>
          <a:noFill/>
        </p:spPr>
        <p:txBody>
          <a:bodyPr wrap="square" rtlCol="0">
            <a:spAutoFit/>
          </a:bodyPr>
          <a:lstStyle/>
          <a:p>
            <a:pPr algn="ct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bound with DHX9 and ERK1/2</a:t>
            </a:r>
            <a:endParaRPr lang="zh-TW" altLang="en-US" sz="2800" b="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96D6CAD0-9FF3-423E-A111-69471CBFF66F}"/>
              </a:ext>
            </a:extLst>
          </p:cNvPr>
          <p:cNvPicPr>
            <a:picLocks noChangeAspect="1"/>
          </p:cNvPicPr>
          <p:nvPr/>
        </p:nvPicPr>
        <p:blipFill>
          <a:blip r:embed="rId5"/>
          <a:stretch>
            <a:fillRect/>
          </a:stretch>
        </p:blipFill>
        <p:spPr>
          <a:xfrm>
            <a:off x="671328" y="1110425"/>
            <a:ext cx="3085121" cy="2886418"/>
          </a:xfrm>
          <a:prstGeom prst="rect">
            <a:avLst/>
          </a:prstGeom>
        </p:spPr>
      </p:pic>
      <p:pic>
        <p:nvPicPr>
          <p:cNvPr id="12" name="圖片 11">
            <a:extLst>
              <a:ext uri="{FF2B5EF4-FFF2-40B4-BE49-F238E27FC236}">
                <a16:creationId xmlns:a16="http://schemas.microsoft.com/office/drawing/2014/main" id="{8C2A60EB-34FA-433C-A091-FB5A40C4D429}"/>
              </a:ext>
            </a:extLst>
          </p:cNvPr>
          <p:cNvPicPr>
            <a:picLocks noChangeAspect="1"/>
          </p:cNvPicPr>
          <p:nvPr/>
        </p:nvPicPr>
        <p:blipFill>
          <a:blip r:embed="rId6"/>
          <a:stretch>
            <a:fillRect/>
          </a:stretch>
        </p:blipFill>
        <p:spPr>
          <a:xfrm>
            <a:off x="6647139" y="3733318"/>
            <a:ext cx="3991909" cy="2999570"/>
          </a:xfrm>
          <a:prstGeom prst="rect">
            <a:avLst/>
          </a:prstGeom>
        </p:spPr>
      </p:pic>
      <p:sp>
        <p:nvSpPr>
          <p:cNvPr id="13" name="矩形 12">
            <a:extLst>
              <a:ext uri="{FF2B5EF4-FFF2-40B4-BE49-F238E27FC236}">
                <a16:creationId xmlns:a16="http://schemas.microsoft.com/office/drawing/2014/main" id="{FEAE3BDE-66EE-4905-BA48-83BD82C86A14}"/>
              </a:ext>
            </a:extLst>
          </p:cNvPr>
          <p:cNvSpPr/>
          <p:nvPr/>
        </p:nvSpPr>
        <p:spPr>
          <a:xfrm>
            <a:off x="10245348" y="3733318"/>
            <a:ext cx="393700" cy="527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a:extLst>
              <a:ext uri="{FF2B5EF4-FFF2-40B4-BE49-F238E27FC236}">
                <a16:creationId xmlns:a16="http://schemas.microsoft.com/office/drawing/2014/main" id="{B73251AE-92AD-430D-AC7F-A96580A11018}"/>
              </a:ext>
            </a:extLst>
          </p:cNvPr>
          <p:cNvPicPr>
            <a:picLocks noChangeAspect="1"/>
          </p:cNvPicPr>
          <p:nvPr/>
        </p:nvPicPr>
        <p:blipFill>
          <a:blip r:embed="rId7"/>
          <a:stretch>
            <a:fillRect/>
          </a:stretch>
        </p:blipFill>
        <p:spPr>
          <a:xfrm>
            <a:off x="3336968" y="3584101"/>
            <a:ext cx="746082" cy="298433"/>
          </a:xfrm>
          <a:prstGeom prst="rect">
            <a:avLst/>
          </a:prstGeom>
        </p:spPr>
      </p:pic>
      <p:pic>
        <p:nvPicPr>
          <p:cNvPr id="8" name="圖片 7">
            <a:extLst>
              <a:ext uri="{FF2B5EF4-FFF2-40B4-BE49-F238E27FC236}">
                <a16:creationId xmlns:a16="http://schemas.microsoft.com/office/drawing/2014/main" id="{ED71E78B-DF75-460C-AC36-3D8401A36792}"/>
              </a:ext>
            </a:extLst>
          </p:cNvPr>
          <p:cNvPicPr>
            <a:picLocks noChangeAspect="1"/>
          </p:cNvPicPr>
          <p:nvPr/>
        </p:nvPicPr>
        <p:blipFill>
          <a:blip r:embed="rId8"/>
          <a:stretch>
            <a:fillRect/>
          </a:stretch>
        </p:blipFill>
        <p:spPr>
          <a:xfrm>
            <a:off x="4832264" y="1081618"/>
            <a:ext cx="3085121" cy="2502483"/>
          </a:xfrm>
          <a:prstGeom prst="rect">
            <a:avLst/>
          </a:prstGeom>
        </p:spPr>
      </p:pic>
      <p:grpSp>
        <p:nvGrpSpPr>
          <p:cNvPr id="16" name="群組 15">
            <a:extLst>
              <a:ext uri="{FF2B5EF4-FFF2-40B4-BE49-F238E27FC236}">
                <a16:creationId xmlns:a16="http://schemas.microsoft.com/office/drawing/2014/main" id="{2FB888BF-CE76-4126-878B-1E70156B64D8}"/>
              </a:ext>
            </a:extLst>
          </p:cNvPr>
          <p:cNvGrpSpPr/>
          <p:nvPr/>
        </p:nvGrpSpPr>
        <p:grpSpPr>
          <a:xfrm>
            <a:off x="5178571" y="1049969"/>
            <a:ext cx="2016187" cy="335501"/>
            <a:chOff x="2924923" y="2262981"/>
            <a:chExt cx="3066414" cy="335501"/>
          </a:xfrm>
        </p:grpSpPr>
        <p:sp>
          <p:nvSpPr>
            <p:cNvPr id="17" name="矩形: 圓角 16">
              <a:extLst>
                <a:ext uri="{FF2B5EF4-FFF2-40B4-BE49-F238E27FC236}">
                  <a16:creationId xmlns:a16="http://schemas.microsoft.com/office/drawing/2014/main" id="{4BAB052B-742E-424F-A7DA-E4F04CBA2A46}"/>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D4A6ABF5-E73E-4288-9A83-36A15262BE83}"/>
                </a:ext>
              </a:extLst>
            </p:cNvPr>
            <p:cNvSpPr txBox="1"/>
            <p:nvPr/>
          </p:nvSpPr>
          <p:spPr>
            <a:xfrm>
              <a:off x="2924923" y="2275593"/>
              <a:ext cx="3066414" cy="307777"/>
            </a:xfrm>
            <a:prstGeom prst="rect">
              <a:avLst/>
            </a:prstGeom>
            <a:noFill/>
          </p:spPr>
          <p:txBody>
            <a:bodyPr wrap="square">
              <a:spAutoFit/>
            </a:bodyPr>
            <a:lstStyle/>
            <a:p>
              <a:pPr algn="ctr"/>
              <a:r>
                <a:rPr lang="en-US" altLang="zh-TW" sz="1400" b="1" i="0" u="none" strike="noStrike" baseline="0" dirty="0">
                  <a:latin typeface="Arial" panose="020B0604020202020204" pitchFamily="34" charset="0"/>
                  <a:cs typeface="Arial" panose="020B0604020202020204" pitchFamily="34" charset="0"/>
                </a:rPr>
                <a:t>RNA pulldown</a:t>
              </a:r>
              <a:endParaRPr lang="zh-TW" altLang="en-US" sz="1600" b="1" dirty="0">
                <a:latin typeface="Arial" panose="020B0604020202020204" pitchFamily="34" charset="0"/>
                <a:cs typeface="Arial" panose="020B0604020202020204" pitchFamily="34" charset="0"/>
              </a:endParaRPr>
            </a:p>
          </p:txBody>
        </p:sp>
      </p:grpSp>
      <p:sp>
        <p:nvSpPr>
          <p:cNvPr id="2" name="矩形 1">
            <a:extLst>
              <a:ext uri="{FF2B5EF4-FFF2-40B4-BE49-F238E27FC236}">
                <a16:creationId xmlns:a16="http://schemas.microsoft.com/office/drawing/2014/main" id="{D665B8C8-87F8-49CF-8CE8-1E74C3675A71}"/>
              </a:ext>
            </a:extLst>
          </p:cNvPr>
          <p:cNvSpPr/>
          <p:nvPr/>
        </p:nvSpPr>
        <p:spPr>
          <a:xfrm>
            <a:off x="2490951" y="4666593"/>
            <a:ext cx="3443189" cy="5927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a:extLst>
              <a:ext uri="{FF2B5EF4-FFF2-40B4-BE49-F238E27FC236}">
                <a16:creationId xmlns:a16="http://schemas.microsoft.com/office/drawing/2014/main" id="{BD43ED66-C808-4347-85DE-FE8B6D3E3C6F}"/>
              </a:ext>
            </a:extLst>
          </p:cNvPr>
          <p:cNvGrpSpPr/>
          <p:nvPr/>
        </p:nvGrpSpPr>
        <p:grpSpPr>
          <a:xfrm>
            <a:off x="8338294" y="3864123"/>
            <a:ext cx="801894" cy="335501"/>
            <a:chOff x="2924923" y="2262981"/>
            <a:chExt cx="3066414" cy="335501"/>
          </a:xfrm>
        </p:grpSpPr>
        <p:sp>
          <p:nvSpPr>
            <p:cNvPr id="20" name="矩形: 圓角 19">
              <a:extLst>
                <a:ext uri="{FF2B5EF4-FFF2-40B4-BE49-F238E27FC236}">
                  <a16:creationId xmlns:a16="http://schemas.microsoft.com/office/drawing/2014/main" id="{3E064311-20C1-4AB4-9BA6-4DE589F82C9A}"/>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3B812163-1257-4DAF-908B-9DDD58DD4CC1}"/>
                </a:ext>
              </a:extLst>
            </p:cNvPr>
            <p:cNvSpPr txBox="1"/>
            <p:nvPr/>
          </p:nvSpPr>
          <p:spPr>
            <a:xfrm>
              <a:off x="2924923" y="2275593"/>
              <a:ext cx="3066414" cy="307777"/>
            </a:xfrm>
            <a:prstGeom prst="rect">
              <a:avLst/>
            </a:prstGeom>
            <a:noFill/>
          </p:spPr>
          <p:txBody>
            <a:bodyPr wrap="square">
              <a:spAutoFit/>
            </a:bodyPr>
            <a:lstStyle/>
            <a:p>
              <a:pPr algn="ctr"/>
              <a:r>
                <a:rPr lang="en-US" altLang="zh-TW" sz="1400" b="1" i="0" u="none" strike="noStrike" baseline="0" dirty="0">
                  <a:latin typeface="Arial" panose="020B0604020202020204" pitchFamily="34" charset="0"/>
                  <a:cs typeface="Arial" panose="020B0604020202020204" pitchFamily="34" charset="0"/>
                </a:rPr>
                <a:t>RIP</a:t>
              </a:r>
              <a:endParaRPr lang="zh-TW" altLang="en-US" sz="1600" b="1" dirty="0">
                <a:latin typeface="Arial" panose="020B0604020202020204" pitchFamily="34" charset="0"/>
                <a:cs typeface="Arial" panose="020B0604020202020204" pitchFamily="34" charset="0"/>
              </a:endParaRPr>
            </a:p>
          </p:txBody>
        </p:sp>
      </p:grpSp>
      <p:sp>
        <p:nvSpPr>
          <p:cNvPr id="7" name="投影片編號版面配置區 6">
            <a:extLst>
              <a:ext uri="{FF2B5EF4-FFF2-40B4-BE49-F238E27FC236}">
                <a16:creationId xmlns:a16="http://schemas.microsoft.com/office/drawing/2014/main" id="{3BF319B0-6967-48CD-B8C7-4B0BB09F37F2}"/>
              </a:ext>
            </a:extLst>
          </p:cNvPr>
          <p:cNvSpPr>
            <a:spLocks noGrp="1"/>
          </p:cNvSpPr>
          <p:nvPr>
            <p:ph type="sldNum" sz="quarter" idx="12"/>
          </p:nvPr>
        </p:nvSpPr>
        <p:spPr/>
        <p:txBody>
          <a:bodyPr/>
          <a:lstStyle/>
          <a:p>
            <a:fld id="{D5321667-2103-40FE-9D6A-2E1CB32CCCAB}" type="slidenum">
              <a:rPr lang="zh-TW" altLang="en-US" smtClean="0"/>
              <a:t>25</a:t>
            </a:fld>
            <a:endParaRPr lang="zh-TW" altLang="en-US"/>
          </a:p>
        </p:txBody>
      </p:sp>
    </p:spTree>
    <p:extLst>
      <p:ext uri="{BB962C8B-B14F-4D97-AF65-F5344CB8AC3E}">
        <p14:creationId xmlns:p14="http://schemas.microsoft.com/office/powerpoint/2010/main" val="3537355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5" name="文字方塊 4">
            <a:extLst>
              <a:ext uri="{FF2B5EF4-FFF2-40B4-BE49-F238E27FC236}">
                <a16:creationId xmlns:a16="http://schemas.microsoft.com/office/drawing/2014/main" id="{A1137189-7D4F-4A3D-AEB3-6D033EC561F1}"/>
              </a:ext>
            </a:extLst>
          </p:cNvPr>
          <p:cNvSpPr txBox="1"/>
          <p:nvPr/>
        </p:nvSpPr>
        <p:spPr>
          <a:xfrm>
            <a:off x="2290653" y="165545"/>
            <a:ext cx="9705144" cy="492443"/>
          </a:xfrm>
          <a:prstGeom prst="rect">
            <a:avLst/>
          </a:prstGeom>
          <a:noFill/>
        </p:spPr>
        <p:txBody>
          <a:bodyPr wrap="square" rtlCol="0">
            <a:spAutoFit/>
          </a:bodyPr>
          <a:lstStyle/>
          <a:p>
            <a:pPr algn="ctr"/>
            <a:r>
              <a:rPr lang="en-US" altLang="zh-TW" sz="2600" b="1" i="1" dirty="0">
                <a:latin typeface="Arial" panose="020B0604020202020204" pitchFamily="34" charset="0"/>
                <a:cs typeface="Arial" panose="020B0604020202020204" pitchFamily="34" charset="0"/>
              </a:rPr>
              <a:t>CircPDIA4</a:t>
            </a:r>
            <a:r>
              <a:rPr lang="en-US" altLang="zh-TW" sz="2600" b="1" dirty="0">
                <a:latin typeface="Arial" panose="020B0604020202020204" pitchFamily="34" charset="0"/>
                <a:cs typeface="Arial" panose="020B0604020202020204" pitchFamily="34" charset="0"/>
              </a:rPr>
              <a:t> sustained high phosphorylation levels of ERK1/2</a:t>
            </a:r>
            <a:endParaRPr lang="zh-TW" altLang="en-US" sz="2600" b="1" dirty="0">
              <a:latin typeface="Arial" panose="020B0604020202020204" pitchFamily="34" charset="0"/>
              <a:cs typeface="Arial" panose="020B0604020202020204" pitchFamily="34" charset="0"/>
            </a:endParaRPr>
          </a:p>
        </p:txBody>
      </p:sp>
      <p:grpSp>
        <p:nvGrpSpPr>
          <p:cNvPr id="28" name="群組 27">
            <a:extLst>
              <a:ext uri="{FF2B5EF4-FFF2-40B4-BE49-F238E27FC236}">
                <a16:creationId xmlns:a16="http://schemas.microsoft.com/office/drawing/2014/main" id="{86A9FDB6-EF06-483A-8B5E-251818496116}"/>
              </a:ext>
            </a:extLst>
          </p:cNvPr>
          <p:cNvGrpSpPr/>
          <p:nvPr/>
        </p:nvGrpSpPr>
        <p:grpSpPr>
          <a:xfrm>
            <a:off x="8478289" y="1366700"/>
            <a:ext cx="3491123" cy="4482740"/>
            <a:chOff x="8626285" y="1632310"/>
            <a:chExt cx="3321430" cy="4328198"/>
          </a:xfrm>
        </p:grpSpPr>
        <p:pic>
          <p:nvPicPr>
            <p:cNvPr id="11" name="圖片 10">
              <a:extLst>
                <a:ext uri="{FF2B5EF4-FFF2-40B4-BE49-F238E27FC236}">
                  <a16:creationId xmlns:a16="http://schemas.microsoft.com/office/drawing/2014/main" id="{025B0362-5E20-4425-9966-349ECC9E6506}"/>
                </a:ext>
              </a:extLst>
            </p:cNvPr>
            <p:cNvPicPr>
              <a:picLocks noChangeAspect="1"/>
            </p:cNvPicPr>
            <p:nvPr/>
          </p:nvPicPr>
          <p:blipFill>
            <a:blip r:embed="rId3"/>
            <a:stretch>
              <a:fillRect/>
            </a:stretch>
          </p:blipFill>
          <p:spPr>
            <a:xfrm>
              <a:off x="8713133" y="1807464"/>
              <a:ext cx="3234582" cy="4153044"/>
            </a:xfrm>
            <a:prstGeom prst="rect">
              <a:avLst/>
            </a:prstGeom>
          </p:spPr>
        </p:pic>
        <p:pic>
          <p:nvPicPr>
            <p:cNvPr id="21" name="圖片 20">
              <a:extLst>
                <a:ext uri="{FF2B5EF4-FFF2-40B4-BE49-F238E27FC236}">
                  <a16:creationId xmlns:a16="http://schemas.microsoft.com/office/drawing/2014/main" id="{D5220A9D-00D4-41F8-A885-8541288A7F2B}"/>
                </a:ext>
              </a:extLst>
            </p:cNvPr>
            <p:cNvPicPr>
              <a:picLocks noChangeAspect="1"/>
            </p:cNvPicPr>
            <p:nvPr/>
          </p:nvPicPr>
          <p:blipFill>
            <a:blip r:embed="rId4"/>
            <a:stretch>
              <a:fillRect/>
            </a:stretch>
          </p:blipFill>
          <p:spPr>
            <a:xfrm>
              <a:off x="8626285" y="1632310"/>
              <a:ext cx="414995" cy="447325"/>
            </a:xfrm>
            <a:prstGeom prst="rect">
              <a:avLst/>
            </a:prstGeom>
          </p:spPr>
        </p:pic>
      </p:grpSp>
      <p:sp>
        <p:nvSpPr>
          <p:cNvPr id="22" name="文字方塊 21">
            <a:extLst>
              <a:ext uri="{FF2B5EF4-FFF2-40B4-BE49-F238E27FC236}">
                <a16:creationId xmlns:a16="http://schemas.microsoft.com/office/drawing/2014/main" id="{25B41001-4D46-492E-96B8-0692843F1092}"/>
              </a:ext>
            </a:extLst>
          </p:cNvPr>
          <p:cNvSpPr txBox="1"/>
          <p:nvPr/>
        </p:nvSpPr>
        <p:spPr>
          <a:xfrm>
            <a:off x="396293" y="1105559"/>
            <a:ext cx="731992" cy="369332"/>
          </a:xfrm>
          <a:prstGeom prst="rect">
            <a:avLst/>
          </a:prstGeom>
          <a:noFill/>
        </p:spPr>
        <p:txBody>
          <a:bodyPr wrap="square">
            <a:spAutoFit/>
          </a:bodyPr>
          <a:lstStyle/>
          <a:p>
            <a:r>
              <a:rPr lang="en-US" altLang="zh-TW" b="1" dirty="0">
                <a:latin typeface="Arial" panose="020B0604020202020204" pitchFamily="34" charset="0"/>
                <a:cs typeface="Arial" panose="020B0604020202020204" pitchFamily="34" charset="0"/>
              </a:rPr>
              <a:t>S5B</a:t>
            </a:r>
            <a:endParaRPr lang="zh-TW" altLang="en-US" b="1" dirty="0">
              <a:latin typeface="Arial" panose="020B0604020202020204" pitchFamily="34" charset="0"/>
              <a:cs typeface="Arial" panose="020B0604020202020204" pitchFamily="34" charset="0"/>
            </a:endParaRPr>
          </a:p>
        </p:txBody>
      </p:sp>
      <p:grpSp>
        <p:nvGrpSpPr>
          <p:cNvPr id="26" name="群組 25">
            <a:extLst>
              <a:ext uri="{FF2B5EF4-FFF2-40B4-BE49-F238E27FC236}">
                <a16:creationId xmlns:a16="http://schemas.microsoft.com/office/drawing/2014/main" id="{5E40A491-7297-4C68-9586-69D804F641A8}"/>
              </a:ext>
            </a:extLst>
          </p:cNvPr>
          <p:cNvGrpSpPr/>
          <p:nvPr/>
        </p:nvGrpSpPr>
        <p:grpSpPr>
          <a:xfrm>
            <a:off x="968023" y="1292083"/>
            <a:ext cx="3375450" cy="2640541"/>
            <a:chOff x="396685" y="2393940"/>
            <a:chExt cx="3834336" cy="3282959"/>
          </a:xfrm>
        </p:grpSpPr>
        <p:pic>
          <p:nvPicPr>
            <p:cNvPr id="17" name="圖片 16">
              <a:extLst>
                <a:ext uri="{FF2B5EF4-FFF2-40B4-BE49-F238E27FC236}">
                  <a16:creationId xmlns:a16="http://schemas.microsoft.com/office/drawing/2014/main" id="{1FF9EACC-594F-48E9-B492-BEABF0153011}"/>
                </a:ext>
              </a:extLst>
            </p:cNvPr>
            <p:cNvPicPr>
              <a:picLocks noChangeAspect="1"/>
            </p:cNvPicPr>
            <p:nvPr/>
          </p:nvPicPr>
          <p:blipFill>
            <a:blip r:embed="rId5"/>
            <a:stretch>
              <a:fillRect/>
            </a:stretch>
          </p:blipFill>
          <p:spPr>
            <a:xfrm>
              <a:off x="425773" y="2393940"/>
              <a:ext cx="3805248" cy="3282959"/>
            </a:xfrm>
            <a:prstGeom prst="rect">
              <a:avLst/>
            </a:prstGeom>
          </p:spPr>
        </p:pic>
        <p:sp>
          <p:nvSpPr>
            <p:cNvPr id="23" name="矩形 22">
              <a:extLst>
                <a:ext uri="{FF2B5EF4-FFF2-40B4-BE49-F238E27FC236}">
                  <a16:creationId xmlns:a16="http://schemas.microsoft.com/office/drawing/2014/main" id="{28AEB031-A880-4D52-9078-891DBC56FE8B}"/>
                </a:ext>
              </a:extLst>
            </p:cNvPr>
            <p:cNvSpPr/>
            <p:nvPr/>
          </p:nvSpPr>
          <p:spPr>
            <a:xfrm>
              <a:off x="396685" y="2501900"/>
              <a:ext cx="308165"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a:extLst>
              <a:ext uri="{FF2B5EF4-FFF2-40B4-BE49-F238E27FC236}">
                <a16:creationId xmlns:a16="http://schemas.microsoft.com/office/drawing/2014/main" id="{C4BA94C9-BA18-4400-80C7-F19776122589}"/>
              </a:ext>
            </a:extLst>
          </p:cNvPr>
          <p:cNvGrpSpPr/>
          <p:nvPr/>
        </p:nvGrpSpPr>
        <p:grpSpPr>
          <a:xfrm>
            <a:off x="451629" y="4051914"/>
            <a:ext cx="4284879" cy="2640541"/>
            <a:chOff x="4118130" y="2960159"/>
            <a:chExt cx="4284879" cy="2640541"/>
          </a:xfrm>
        </p:grpSpPr>
        <p:pic>
          <p:nvPicPr>
            <p:cNvPr id="19" name="圖片 18">
              <a:extLst>
                <a:ext uri="{FF2B5EF4-FFF2-40B4-BE49-F238E27FC236}">
                  <a16:creationId xmlns:a16="http://schemas.microsoft.com/office/drawing/2014/main" id="{054589D8-630D-445D-A87C-3F654FE8E9BF}"/>
                </a:ext>
              </a:extLst>
            </p:cNvPr>
            <p:cNvPicPr>
              <a:picLocks noChangeAspect="1"/>
            </p:cNvPicPr>
            <p:nvPr/>
          </p:nvPicPr>
          <p:blipFill>
            <a:blip r:embed="rId6"/>
            <a:stretch>
              <a:fillRect/>
            </a:stretch>
          </p:blipFill>
          <p:spPr>
            <a:xfrm>
              <a:off x="4118130" y="2960159"/>
              <a:ext cx="4284879" cy="2640541"/>
            </a:xfrm>
            <a:prstGeom prst="rect">
              <a:avLst/>
            </a:prstGeom>
          </p:spPr>
        </p:pic>
        <p:sp>
          <p:nvSpPr>
            <p:cNvPr id="24" name="矩形 23">
              <a:extLst>
                <a:ext uri="{FF2B5EF4-FFF2-40B4-BE49-F238E27FC236}">
                  <a16:creationId xmlns:a16="http://schemas.microsoft.com/office/drawing/2014/main" id="{5EFD07FD-DC4F-4A0F-8C4E-2539EB303ADA}"/>
                </a:ext>
              </a:extLst>
            </p:cNvPr>
            <p:cNvSpPr/>
            <p:nvPr/>
          </p:nvSpPr>
          <p:spPr>
            <a:xfrm>
              <a:off x="4200250" y="2960159"/>
              <a:ext cx="308165"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5" name="文字方塊 24">
            <a:extLst>
              <a:ext uri="{FF2B5EF4-FFF2-40B4-BE49-F238E27FC236}">
                <a16:creationId xmlns:a16="http://schemas.microsoft.com/office/drawing/2014/main" id="{35CBABC8-81E7-43C3-BB49-586181EF288B}"/>
              </a:ext>
            </a:extLst>
          </p:cNvPr>
          <p:cNvSpPr txBox="1"/>
          <p:nvPr/>
        </p:nvSpPr>
        <p:spPr>
          <a:xfrm>
            <a:off x="396293" y="3989784"/>
            <a:ext cx="731992" cy="369332"/>
          </a:xfrm>
          <a:prstGeom prst="rect">
            <a:avLst/>
          </a:prstGeom>
          <a:noFill/>
        </p:spPr>
        <p:txBody>
          <a:bodyPr wrap="square">
            <a:spAutoFit/>
          </a:bodyPr>
          <a:lstStyle/>
          <a:p>
            <a:r>
              <a:rPr lang="en-US" altLang="zh-TW" b="1" dirty="0">
                <a:latin typeface="Arial" panose="020B0604020202020204" pitchFamily="34" charset="0"/>
                <a:cs typeface="Arial" panose="020B0604020202020204" pitchFamily="34" charset="0"/>
              </a:rPr>
              <a:t>S5C</a:t>
            </a:r>
            <a:endParaRPr lang="zh-TW" altLang="en-US" b="1" dirty="0">
              <a:latin typeface="Arial" panose="020B0604020202020204" pitchFamily="34" charset="0"/>
              <a:cs typeface="Arial" panose="020B0604020202020204" pitchFamily="34" charset="0"/>
            </a:endParaRPr>
          </a:p>
        </p:txBody>
      </p:sp>
      <p:sp>
        <p:nvSpPr>
          <p:cNvPr id="33" name="文字方塊 32">
            <a:extLst>
              <a:ext uri="{FF2B5EF4-FFF2-40B4-BE49-F238E27FC236}">
                <a16:creationId xmlns:a16="http://schemas.microsoft.com/office/drawing/2014/main" id="{28004AE1-6D99-4AF4-84D1-DB9EFDC01BEF}"/>
              </a:ext>
            </a:extLst>
          </p:cNvPr>
          <p:cNvSpPr txBox="1"/>
          <p:nvPr/>
        </p:nvSpPr>
        <p:spPr>
          <a:xfrm>
            <a:off x="5016109" y="6353901"/>
            <a:ext cx="6112312" cy="338554"/>
          </a:xfrm>
          <a:prstGeom prst="rect">
            <a:avLst/>
          </a:prstGeom>
          <a:noFill/>
        </p:spPr>
        <p:txBody>
          <a:bodyPr wrap="square">
            <a:spAutoFit/>
          </a:bodyPr>
          <a:lstStyle/>
          <a:p>
            <a:r>
              <a:rPr lang="en-US" altLang="zh-TW" sz="1600" dirty="0">
                <a:solidFill>
                  <a:schemeClr val="bg2">
                    <a:lumMod val="75000"/>
                  </a:schemeClr>
                </a:solidFill>
                <a:latin typeface="-apple-system"/>
              </a:rPr>
              <a:t>(</a:t>
            </a:r>
            <a:r>
              <a:rPr lang="en-US" altLang="zh-TW" sz="1600" dirty="0" err="1">
                <a:solidFill>
                  <a:schemeClr val="bg2">
                    <a:lumMod val="75000"/>
                  </a:schemeClr>
                </a:solidFill>
                <a:latin typeface="-apple-system"/>
              </a:rPr>
              <a:t>Eun</a:t>
            </a:r>
            <a:r>
              <a:rPr lang="en-US" altLang="zh-TW" sz="1600" dirty="0">
                <a:solidFill>
                  <a:schemeClr val="bg2">
                    <a:lumMod val="75000"/>
                  </a:schemeClr>
                </a:solidFill>
                <a:latin typeface="-apple-system"/>
              </a:rPr>
              <a:t> Kyung Kim, </a:t>
            </a:r>
            <a:r>
              <a:rPr lang="en-US" altLang="zh-TW" sz="1600" b="0" i="0" dirty="0">
                <a:solidFill>
                  <a:schemeClr val="bg2">
                    <a:lumMod val="75000"/>
                  </a:schemeClr>
                </a:solidFill>
                <a:effectLst/>
                <a:latin typeface="-apple-system"/>
              </a:rPr>
              <a:t>et al. </a:t>
            </a:r>
            <a:r>
              <a:rPr lang="pt-BR" altLang="zh-TW" sz="1600" i="1" dirty="0">
                <a:solidFill>
                  <a:schemeClr val="bg2">
                    <a:lumMod val="75000"/>
                  </a:schemeClr>
                </a:solidFill>
                <a:latin typeface="-apple-system"/>
              </a:rPr>
              <a:t>Archives of Toxicology. </a:t>
            </a:r>
            <a:r>
              <a:rPr lang="en-US" altLang="zh-TW" sz="1600" b="0" i="0" dirty="0">
                <a:solidFill>
                  <a:schemeClr val="bg2">
                    <a:lumMod val="75000"/>
                  </a:schemeClr>
                </a:solidFill>
                <a:effectLst/>
                <a:latin typeface="-apple-system"/>
              </a:rPr>
              <a:t>(2015))</a:t>
            </a:r>
            <a:endParaRPr lang="zh-TW" altLang="en-US" sz="1600" dirty="0">
              <a:solidFill>
                <a:schemeClr val="bg2">
                  <a:lumMod val="75000"/>
                </a:schemeClr>
              </a:solidFill>
            </a:endParaRPr>
          </a:p>
        </p:txBody>
      </p:sp>
      <p:sp>
        <p:nvSpPr>
          <p:cNvPr id="32" name="文字方塊 31">
            <a:extLst>
              <a:ext uri="{FF2B5EF4-FFF2-40B4-BE49-F238E27FC236}">
                <a16:creationId xmlns:a16="http://schemas.microsoft.com/office/drawing/2014/main" id="{A090539F-3FA3-4521-A897-3FBFA548760C}"/>
              </a:ext>
            </a:extLst>
          </p:cNvPr>
          <p:cNvSpPr txBox="1"/>
          <p:nvPr/>
        </p:nvSpPr>
        <p:spPr>
          <a:xfrm>
            <a:off x="4870066" y="1263992"/>
            <a:ext cx="3025187" cy="369332"/>
          </a:xfrm>
          <a:prstGeom prst="rect">
            <a:avLst/>
          </a:prstGeom>
          <a:noFill/>
        </p:spPr>
        <p:txBody>
          <a:bodyPr wrap="none" rtlCol="0">
            <a:spAutoFit/>
          </a:bodyPr>
          <a:lstStyle/>
          <a:p>
            <a:pPr marL="285750" indent="-285750">
              <a:buFont typeface="Arial" panose="020B0604020202020204" pitchFamily="34" charset="0"/>
              <a:buChar char="•"/>
            </a:pPr>
            <a:r>
              <a:rPr lang="en-US" altLang="zh-TW" dirty="0">
                <a:latin typeface="Arial" panose="020B0604020202020204" pitchFamily="34" charset="0"/>
                <a:cs typeface="Arial" panose="020B0604020202020204" pitchFamily="34" charset="0"/>
              </a:rPr>
              <a:t>MAPK signaling pathway</a:t>
            </a:r>
            <a:endParaRPr lang="zh-TW" altLang="en-US" dirty="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B9906334-6659-412A-8855-B300503E3E0B}"/>
              </a:ext>
            </a:extLst>
          </p:cNvPr>
          <p:cNvSpPr/>
          <p:nvPr/>
        </p:nvSpPr>
        <p:spPr>
          <a:xfrm>
            <a:off x="8719388" y="3246934"/>
            <a:ext cx="3173150" cy="2810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B0C3A164-7D19-402C-8C6B-8FAE170EE900}"/>
              </a:ext>
            </a:extLst>
          </p:cNvPr>
          <p:cNvSpPr/>
          <p:nvPr/>
        </p:nvSpPr>
        <p:spPr>
          <a:xfrm>
            <a:off x="8853797" y="5106208"/>
            <a:ext cx="2856185" cy="3446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0" name="群組 29">
            <a:extLst>
              <a:ext uri="{FF2B5EF4-FFF2-40B4-BE49-F238E27FC236}">
                <a16:creationId xmlns:a16="http://schemas.microsoft.com/office/drawing/2014/main" id="{5236CC12-B8C8-403B-A05B-8C9A81F6D227}"/>
              </a:ext>
            </a:extLst>
          </p:cNvPr>
          <p:cNvGrpSpPr/>
          <p:nvPr/>
        </p:nvGrpSpPr>
        <p:grpSpPr>
          <a:xfrm>
            <a:off x="1197853" y="925517"/>
            <a:ext cx="3076051" cy="335501"/>
            <a:chOff x="2924923" y="2262981"/>
            <a:chExt cx="3066414" cy="335501"/>
          </a:xfrm>
        </p:grpSpPr>
        <p:sp>
          <p:nvSpPr>
            <p:cNvPr id="31" name="矩形: 圓角 30">
              <a:extLst>
                <a:ext uri="{FF2B5EF4-FFF2-40B4-BE49-F238E27FC236}">
                  <a16:creationId xmlns:a16="http://schemas.microsoft.com/office/drawing/2014/main" id="{47DE0963-CACB-40E1-B79A-373DEA767ADD}"/>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a:extLst>
                <a:ext uri="{FF2B5EF4-FFF2-40B4-BE49-F238E27FC236}">
                  <a16:creationId xmlns:a16="http://schemas.microsoft.com/office/drawing/2014/main" id="{7CD90E17-F075-4AC8-A365-2EEA907A8CDD}"/>
                </a:ext>
              </a:extLst>
            </p:cNvPr>
            <p:cNvSpPr txBox="1"/>
            <p:nvPr/>
          </p:nvSpPr>
          <p:spPr>
            <a:xfrm>
              <a:off x="2924923" y="2275593"/>
              <a:ext cx="3066414" cy="307777"/>
            </a:xfrm>
            <a:prstGeom prst="rect">
              <a:avLst/>
            </a:prstGeom>
            <a:noFill/>
          </p:spPr>
          <p:txBody>
            <a:bodyPr wrap="square">
              <a:spAutoFit/>
            </a:bodyPr>
            <a:lstStyle/>
            <a:p>
              <a:pPr algn="ctr"/>
              <a:r>
                <a:rPr lang="en-US" altLang="zh-TW" sz="1400" b="1" i="0" u="none" strike="noStrike" baseline="0" dirty="0">
                  <a:latin typeface="Arial" panose="020B0604020202020204" pitchFamily="34" charset="0"/>
                  <a:cs typeface="Arial" panose="020B0604020202020204" pitchFamily="34" charset="0"/>
                </a:rPr>
                <a:t>Vector vs. circPDIA4</a:t>
              </a:r>
              <a:endParaRPr lang="zh-TW" altLang="en-US" sz="1600" b="1" dirty="0">
                <a:latin typeface="Arial" panose="020B0604020202020204" pitchFamily="34" charset="0"/>
                <a:cs typeface="Arial" panose="020B0604020202020204" pitchFamily="34" charset="0"/>
              </a:endParaRPr>
            </a:p>
          </p:txBody>
        </p:sp>
      </p:grpSp>
      <p:pic>
        <p:nvPicPr>
          <p:cNvPr id="6" name="圖片 5">
            <a:extLst>
              <a:ext uri="{FF2B5EF4-FFF2-40B4-BE49-F238E27FC236}">
                <a16:creationId xmlns:a16="http://schemas.microsoft.com/office/drawing/2014/main" id="{2E6C5E17-9D93-4661-A970-BA3AAC5A9F78}"/>
              </a:ext>
            </a:extLst>
          </p:cNvPr>
          <p:cNvPicPr>
            <a:picLocks noChangeAspect="1"/>
          </p:cNvPicPr>
          <p:nvPr/>
        </p:nvPicPr>
        <p:blipFill>
          <a:blip r:embed="rId7"/>
          <a:stretch>
            <a:fillRect/>
          </a:stretch>
        </p:blipFill>
        <p:spPr>
          <a:xfrm>
            <a:off x="4684145" y="1712193"/>
            <a:ext cx="3599058" cy="4554415"/>
          </a:xfrm>
          <a:prstGeom prst="rect">
            <a:avLst/>
          </a:prstGeom>
        </p:spPr>
      </p:pic>
      <p:sp>
        <p:nvSpPr>
          <p:cNvPr id="2" name="投影片編號版面配置區 1">
            <a:extLst>
              <a:ext uri="{FF2B5EF4-FFF2-40B4-BE49-F238E27FC236}">
                <a16:creationId xmlns:a16="http://schemas.microsoft.com/office/drawing/2014/main" id="{EC911D52-25CA-42CD-AB30-9A01F49B7240}"/>
              </a:ext>
            </a:extLst>
          </p:cNvPr>
          <p:cNvSpPr>
            <a:spLocks noGrp="1"/>
          </p:cNvSpPr>
          <p:nvPr>
            <p:ph type="sldNum" sz="quarter" idx="12"/>
          </p:nvPr>
        </p:nvSpPr>
        <p:spPr/>
        <p:txBody>
          <a:bodyPr/>
          <a:lstStyle/>
          <a:p>
            <a:fld id="{D5321667-2103-40FE-9D6A-2E1CB32CCCAB}" type="slidenum">
              <a:rPr lang="zh-TW" altLang="en-US" smtClean="0"/>
              <a:t>26</a:t>
            </a:fld>
            <a:endParaRPr lang="zh-TW" altLang="en-US"/>
          </a:p>
        </p:txBody>
      </p:sp>
    </p:spTree>
    <p:extLst>
      <p:ext uri="{BB962C8B-B14F-4D97-AF65-F5344CB8AC3E}">
        <p14:creationId xmlns:p14="http://schemas.microsoft.com/office/powerpoint/2010/main" val="5226980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D5321667-2103-40FE-9D6A-2E1CB32CCCAB}" type="slidenum">
              <a:rPr lang="zh-TW" altLang="en-US" smtClean="0"/>
              <a:t>27</a:t>
            </a:fld>
            <a:endParaRPr lang="zh-TW" altLang="en-US"/>
          </a:p>
        </p:txBody>
      </p:sp>
      <p:pic>
        <p:nvPicPr>
          <p:cNvPr id="4" name="圖片 3">
            <a:extLst>
              <a:ext uri="{FF2B5EF4-FFF2-40B4-BE49-F238E27FC236}">
                <a16:creationId xmlns:a16="http://schemas.microsoft.com/office/drawing/2014/main" id="{5841AF6F-7F44-4F8D-AF72-ECE28FEBB795}"/>
              </a:ext>
            </a:extLst>
          </p:cNvPr>
          <p:cNvPicPr>
            <a:picLocks noChangeAspect="1"/>
          </p:cNvPicPr>
          <p:nvPr/>
        </p:nvPicPr>
        <p:blipFill>
          <a:blip r:embed="rId3"/>
          <a:stretch>
            <a:fillRect/>
          </a:stretch>
        </p:blipFill>
        <p:spPr>
          <a:xfrm>
            <a:off x="1022531" y="2984976"/>
            <a:ext cx="3829962" cy="3329652"/>
          </a:xfrm>
          <a:prstGeom prst="rect">
            <a:avLst/>
          </a:prstGeom>
        </p:spPr>
      </p:pic>
      <p:grpSp>
        <p:nvGrpSpPr>
          <p:cNvPr id="5" name="群組 4">
            <a:extLst>
              <a:ext uri="{FF2B5EF4-FFF2-40B4-BE49-F238E27FC236}">
                <a16:creationId xmlns:a16="http://schemas.microsoft.com/office/drawing/2014/main" id="{5303A652-2A44-409C-A448-569D8F0F5904}"/>
              </a:ext>
            </a:extLst>
          </p:cNvPr>
          <p:cNvGrpSpPr/>
          <p:nvPr/>
        </p:nvGrpSpPr>
        <p:grpSpPr>
          <a:xfrm>
            <a:off x="2551673" y="2885358"/>
            <a:ext cx="1286575" cy="360563"/>
            <a:chOff x="2924923" y="2262981"/>
            <a:chExt cx="3066414" cy="335501"/>
          </a:xfrm>
        </p:grpSpPr>
        <p:sp>
          <p:nvSpPr>
            <p:cNvPr id="6" name="矩形: 圓角 23">
              <a:extLst>
                <a:ext uri="{FF2B5EF4-FFF2-40B4-BE49-F238E27FC236}">
                  <a16:creationId xmlns:a16="http://schemas.microsoft.com/office/drawing/2014/main" id="{D509C511-FA6B-4226-91A3-ED45C8979764}"/>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414735AC-96D2-44E9-8BA2-F29405E8326E}"/>
                </a:ext>
              </a:extLst>
            </p:cNvPr>
            <p:cNvSpPr txBox="1"/>
            <p:nvPr/>
          </p:nvSpPr>
          <p:spPr>
            <a:xfrm>
              <a:off x="2924923" y="2275593"/>
              <a:ext cx="3066414" cy="307777"/>
            </a:xfrm>
            <a:prstGeom prst="rect">
              <a:avLst/>
            </a:prstGeom>
            <a:noFill/>
          </p:spPr>
          <p:txBody>
            <a:bodyPr wrap="square">
              <a:spAutoFit/>
            </a:bodyPr>
            <a:lstStyle/>
            <a:p>
              <a:pPr algn="ctr"/>
              <a:r>
                <a:rPr lang="en-US" altLang="zh-TW" sz="1400" b="1" i="0" u="none" strike="noStrike" baseline="0" dirty="0">
                  <a:latin typeface="Arial" panose="020B0604020202020204" pitchFamily="34" charset="0"/>
                  <a:cs typeface="Arial" panose="020B0604020202020204" pitchFamily="34" charset="0"/>
                </a:rPr>
                <a:t>Co-IP</a:t>
              </a:r>
              <a:endParaRPr lang="zh-TW" altLang="en-US" sz="1600" b="1" dirty="0">
                <a:latin typeface="Arial" panose="020B0604020202020204" pitchFamily="34" charset="0"/>
                <a:cs typeface="Arial" panose="020B0604020202020204" pitchFamily="34" charset="0"/>
              </a:endParaRPr>
            </a:p>
          </p:txBody>
        </p:sp>
      </p:grpSp>
      <p:sp>
        <p:nvSpPr>
          <p:cNvPr id="8" name="矩形 7">
            <a:extLst>
              <a:ext uri="{FF2B5EF4-FFF2-40B4-BE49-F238E27FC236}">
                <a16:creationId xmlns:a16="http://schemas.microsoft.com/office/drawing/2014/main" id="{B4642404-2D92-40CB-9106-9B7F472FF12E}"/>
              </a:ext>
            </a:extLst>
          </p:cNvPr>
          <p:cNvSpPr/>
          <p:nvPr/>
        </p:nvSpPr>
        <p:spPr>
          <a:xfrm>
            <a:off x="3429926" y="4807052"/>
            <a:ext cx="406662" cy="4030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0FA071B5-95C9-48F4-8B9E-6611F1B759A5}"/>
              </a:ext>
            </a:extLst>
          </p:cNvPr>
          <p:cNvSpPr/>
          <p:nvPr/>
        </p:nvSpPr>
        <p:spPr>
          <a:xfrm>
            <a:off x="3517334" y="5838228"/>
            <a:ext cx="406662" cy="4030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CCE65BBE-E67A-4C0A-8B29-0D8DF41C06D5}"/>
              </a:ext>
            </a:extLst>
          </p:cNvPr>
          <p:cNvSpPr/>
          <p:nvPr/>
        </p:nvSpPr>
        <p:spPr>
          <a:xfrm>
            <a:off x="3879153" y="4283488"/>
            <a:ext cx="406662" cy="4030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A876E63C-7129-4311-864A-FAFD59D08A3C}"/>
              </a:ext>
            </a:extLst>
          </p:cNvPr>
          <p:cNvSpPr/>
          <p:nvPr/>
        </p:nvSpPr>
        <p:spPr>
          <a:xfrm>
            <a:off x="3854747" y="5392106"/>
            <a:ext cx="406662" cy="4030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1B8C4034-A254-45FB-855D-B390C3B97D8E}"/>
              </a:ext>
            </a:extLst>
          </p:cNvPr>
          <p:cNvPicPr>
            <a:picLocks noChangeAspect="1"/>
          </p:cNvPicPr>
          <p:nvPr/>
        </p:nvPicPr>
        <p:blipFill rotWithShape="1">
          <a:blip r:embed="rId4"/>
          <a:srcRect r="-18"/>
          <a:stretch/>
        </p:blipFill>
        <p:spPr>
          <a:xfrm>
            <a:off x="5473584" y="3229680"/>
            <a:ext cx="5880216" cy="3126670"/>
          </a:xfrm>
          <a:prstGeom prst="rect">
            <a:avLst/>
          </a:prstGeom>
        </p:spPr>
      </p:pic>
      <p:sp>
        <p:nvSpPr>
          <p:cNvPr id="13" name="矩形 1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15" name="文字方塊 14">
            <a:extLst>
              <a:ext uri="{FF2B5EF4-FFF2-40B4-BE49-F238E27FC236}">
                <a16:creationId xmlns:a16="http://schemas.microsoft.com/office/drawing/2014/main" id="{A1137189-7D4F-4A3D-AEB3-6D033EC561F1}"/>
              </a:ext>
            </a:extLst>
          </p:cNvPr>
          <p:cNvSpPr txBox="1"/>
          <p:nvPr/>
        </p:nvSpPr>
        <p:spPr>
          <a:xfrm>
            <a:off x="2194757" y="78567"/>
            <a:ext cx="9705144" cy="892552"/>
          </a:xfrm>
          <a:prstGeom prst="rect">
            <a:avLst/>
          </a:prstGeom>
          <a:noFill/>
        </p:spPr>
        <p:txBody>
          <a:bodyPr wrap="square" rtlCol="0">
            <a:spAutoFit/>
          </a:bodyPr>
          <a:lstStyle/>
          <a:p>
            <a:pPr algn="ctr"/>
            <a:r>
              <a:rPr lang="en-US" altLang="zh-TW" sz="2600" b="1" i="1" dirty="0">
                <a:latin typeface="Arial" panose="020B0604020202020204" pitchFamily="34" charset="0"/>
                <a:cs typeface="Arial" panose="020B0604020202020204" pitchFamily="34" charset="0"/>
              </a:rPr>
              <a:t>CircPDIA4</a:t>
            </a:r>
            <a:r>
              <a:rPr lang="en-US" altLang="zh-TW" sz="2600" b="1" dirty="0">
                <a:latin typeface="Arial" panose="020B0604020202020204" pitchFamily="34" charset="0"/>
                <a:cs typeface="Arial" panose="020B0604020202020204" pitchFamily="34" charset="0"/>
              </a:rPr>
              <a:t> sustained high phosphorylation levels of ERK1/2 through interrupting binding of DUSP6 with ERK1/2</a:t>
            </a:r>
            <a:endParaRPr lang="zh-TW" altLang="en-US" sz="2600" b="1" dirty="0">
              <a:latin typeface="Arial" panose="020B0604020202020204" pitchFamily="34" charset="0"/>
              <a:cs typeface="Arial" panose="020B0604020202020204" pitchFamily="34" charset="0"/>
            </a:endParaRPr>
          </a:p>
        </p:txBody>
      </p:sp>
      <p:pic>
        <p:nvPicPr>
          <p:cNvPr id="16" name="圖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297" y="1452584"/>
            <a:ext cx="6336735" cy="1095907"/>
          </a:xfrm>
          <a:prstGeom prst="rect">
            <a:avLst/>
          </a:prstGeom>
        </p:spPr>
      </p:pic>
      <p:pic>
        <p:nvPicPr>
          <p:cNvPr id="17" name="圖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3187" y="1349585"/>
            <a:ext cx="5678813" cy="1301904"/>
          </a:xfrm>
          <a:prstGeom prst="rect">
            <a:avLst/>
          </a:prstGeom>
        </p:spPr>
      </p:pic>
      <p:pic>
        <p:nvPicPr>
          <p:cNvPr id="18" name="圖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9700" y="1094705"/>
            <a:ext cx="4546312" cy="1969591"/>
          </a:xfrm>
          <a:prstGeom prst="rect">
            <a:avLst/>
          </a:prstGeom>
        </p:spPr>
      </p:pic>
    </p:spTree>
    <p:extLst>
      <p:ext uri="{BB962C8B-B14F-4D97-AF65-F5344CB8AC3E}">
        <p14:creationId xmlns:p14="http://schemas.microsoft.com/office/powerpoint/2010/main" val="19633234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4B7B648A-F707-4EE2-83D5-265672B30852}"/>
              </a:ext>
            </a:extLst>
          </p:cNvPr>
          <p:cNvPicPr>
            <a:picLocks noChangeAspect="1"/>
          </p:cNvPicPr>
          <p:nvPr/>
        </p:nvPicPr>
        <p:blipFill>
          <a:blip r:embed="rId3"/>
          <a:stretch>
            <a:fillRect/>
          </a:stretch>
        </p:blipFill>
        <p:spPr>
          <a:xfrm>
            <a:off x="6014789" y="2049854"/>
            <a:ext cx="5339011" cy="3875609"/>
          </a:xfrm>
          <a:prstGeom prst="rect">
            <a:avLst/>
          </a:prstGeom>
        </p:spPr>
      </p:pic>
      <p:sp>
        <p:nvSpPr>
          <p:cNvPr id="13" name="矩形 12">
            <a:extLst>
              <a:ext uri="{FF2B5EF4-FFF2-40B4-BE49-F238E27FC236}">
                <a16:creationId xmlns:a16="http://schemas.microsoft.com/office/drawing/2014/main" id="{A5FAFFE5-47EE-4060-9254-2EF118162009}"/>
              </a:ext>
            </a:extLst>
          </p:cNvPr>
          <p:cNvSpPr/>
          <p:nvPr/>
        </p:nvSpPr>
        <p:spPr>
          <a:xfrm>
            <a:off x="9625204" y="4395081"/>
            <a:ext cx="1166310" cy="429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846C1611-58E8-4DCF-9E8E-B5B944A76AF0}"/>
              </a:ext>
            </a:extLst>
          </p:cNvPr>
          <p:cNvSpPr/>
          <p:nvPr/>
        </p:nvSpPr>
        <p:spPr>
          <a:xfrm>
            <a:off x="9625204" y="5437150"/>
            <a:ext cx="1166310" cy="429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8D8F7284-B786-4896-89D4-982133765B56}"/>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82BD27E6-9295-4ED2-B379-0195A68B751F}"/>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6" name="文字方塊 5">
            <a:extLst>
              <a:ext uri="{FF2B5EF4-FFF2-40B4-BE49-F238E27FC236}">
                <a16:creationId xmlns:a16="http://schemas.microsoft.com/office/drawing/2014/main" id="{4D458A90-4D2C-47BA-A2EC-1EE50E226820}"/>
              </a:ext>
            </a:extLst>
          </p:cNvPr>
          <p:cNvSpPr txBox="1"/>
          <p:nvPr/>
        </p:nvSpPr>
        <p:spPr>
          <a:xfrm>
            <a:off x="2194757" y="78567"/>
            <a:ext cx="9705144" cy="892552"/>
          </a:xfrm>
          <a:prstGeom prst="rect">
            <a:avLst/>
          </a:prstGeom>
          <a:noFill/>
        </p:spPr>
        <p:txBody>
          <a:bodyPr wrap="square" rtlCol="0">
            <a:spAutoFit/>
          </a:bodyPr>
          <a:lstStyle/>
          <a:p>
            <a:pPr algn="ctr"/>
            <a:r>
              <a:rPr lang="en-US" altLang="zh-TW" sz="2600" b="1" i="1" dirty="0">
                <a:latin typeface="Arial" panose="020B0604020202020204" pitchFamily="34" charset="0"/>
                <a:cs typeface="Arial" panose="020B0604020202020204" pitchFamily="34" charset="0"/>
              </a:rPr>
              <a:t>CircPDIA4</a:t>
            </a:r>
            <a:r>
              <a:rPr lang="en-US" altLang="zh-TW" sz="2600" b="1" dirty="0">
                <a:latin typeface="Arial" panose="020B0604020202020204" pitchFamily="34" charset="0"/>
                <a:cs typeface="Arial" panose="020B0604020202020204" pitchFamily="34" charset="0"/>
              </a:rPr>
              <a:t> sustained high phosphorylation levels of ERK1/2 through interrupting binding of DUSP6 with ERK1/2</a:t>
            </a:r>
            <a:endParaRPr lang="zh-TW" altLang="en-US" sz="2600" b="1" dirty="0">
              <a:latin typeface="Arial" panose="020B0604020202020204" pitchFamily="34" charset="0"/>
              <a:cs typeface="Arial" panose="020B0604020202020204" pitchFamily="34" charset="0"/>
            </a:endParaRPr>
          </a:p>
        </p:txBody>
      </p:sp>
      <p:pic>
        <p:nvPicPr>
          <p:cNvPr id="9" name="圖片 8">
            <a:extLst>
              <a:ext uri="{FF2B5EF4-FFF2-40B4-BE49-F238E27FC236}">
                <a16:creationId xmlns:a16="http://schemas.microsoft.com/office/drawing/2014/main" id="{A691D2C8-B06F-4BB4-A2B8-8D77E1E601CC}"/>
              </a:ext>
            </a:extLst>
          </p:cNvPr>
          <p:cNvPicPr>
            <a:picLocks noChangeAspect="1"/>
          </p:cNvPicPr>
          <p:nvPr/>
        </p:nvPicPr>
        <p:blipFill>
          <a:blip r:embed="rId4"/>
          <a:stretch>
            <a:fillRect/>
          </a:stretch>
        </p:blipFill>
        <p:spPr>
          <a:xfrm>
            <a:off x="762977" y="1741883"/>
            <a:ext cx="4902931" cy="4183580"/>
          </a:xfrm>
          <a:prstGeom prst="rect">
            <a:avLst/>
          </a:prstGeom>
        </p:spPr>
      </p:pic>
      <p:sp>
        <p:nvSpPr>
          <p:cNvPr id="10" name="矩形 9">
            <a:extLst>
              <a:ext uri="{FF2B5EF4-FFF2-40B4-BE49-F238E27FC236}">
                <a16:creationId xmlns:a16="http://schemas.microsoft.com/office/drawing/2014/main" id="{586EF486-D15E-4F89-A0A3-8ECE8BA52B3D}"/>
              </a:ext>
            </a:extLst>
          </p:cNvPr>
          <p:cNvSpPr/>
          <p:nvPr/>
        </p:nvSpPr>
        <p:spPr>
          <a:xfrm>
            <a:off x="4040189" y="4097666"/>
            <a:ext cx="945807" cy="429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984C0936-2464-4073-AE88-B3D2B600C9FF}"/>
              </a:ext>
            </a:extLst>
          </p:cNvPr>
          <p:cNvSpPr/>
          <p:nvPr/>
        </p:nvSpPr>
        <p:spPr>
          <a:xfrm>
            <a:off x="4053772" y="5437150"/>
            <a:ext cx="945807" cy="429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69EF615E-F776-442B-8E49-A659124F6969}"/>
              </a:ext>
            </a:extLst>
          </p:cNvPr>
          <p:cNvSpPr>
            <a:spLocks noGrp="1"/>
          </p:cNvSpPr>
          <p:nvPr>
            <p:ph type="sldNum" sz="quarter" idx="12"/>
          </p:nvPr>
        </p:nvSpPr>
        <p:spPr/>
        <p:txBody>
          <a:bodyPr/>
          <a:lstStyle/>
          <a:p>
            <a:fld id="{D5321667-2103-40FE-9D6A-2E1CB32CCCAB}" type="slidenum">
              <a:rPr lang="zh-TW" altLang="en-US" smtClean="0"/>
              <a:t>28</a:t>
            </a:fld>
            <a:endParaRPr lang="zh-TW" altLang="en-US"/>
          </a:p>
        </p:txBody>
      </p:sp>
    </p:spTree>
    <p:extLst>
      <p:ext uri="{BB962C8B-B14F-4D97-AF65-F5344CB8AC3E}">
        <p14:creationId xmlns:p14="http://schemas.microsoft.com/office/powerpoint/2010/main" val="28496461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D5321667-2103-40FE-9D6A-2E1CB32CCCAB}" type="slidenum">
              <a:rPr lang="zh-TW" altLang="en-US" smtClean="0"/>
              <a:t>29</a:t>
            </a:fld>
            <a:endParaRPr lang="zh-TW" altLang="en-US"/>
          </a:p>
        </p:txBody>
      </p:sp>
      <p:pic>
        <p:nvPicPr>
          <p:cNvPr id="3" name="圖片 2">
            <a:extLst>
              <a:ext uri="{FF2B5EF4-FFF2-40B4-BE49-F238E27FC236}">
                <a16:creationId xmlns:a16="http://schemas.microsoft.com/office/drawing/2014/main" id="{6BEB28D9-1233-4F22-BFB0-064C55DB72FC}"/>
              </a:ext>
            </a:extLst>
          </p:cNvPr>
          <p:cNvPicPr>
            <a:picLocks noChangeAspect="1"/>
          </p:cNvPicPr>
          <p:nvPr/>
        </p:nvPicPr>
        <p:blipFill rotWithShape="1">
          <a:blip r:embed="rId3"/>
          <a:srcRect r="50793"/>
          <a:stretch/>
        </p:blipFill>
        <p:spPr>
          <a:xfrm>
            <a:off x="2035308" y="3197745"/>
            <a:ext cx="3684379" cy="3474541"/>
          </a:xfrm>
          <a:prstGeom prst="rect">
            <a:avLst/>
          </a:prstGeom>
        </p:spPr>
      </p:pic>
      <p:pic>
        <p:nvPicPr>
          <p:cNvPr id="4" name="圖片 3">
            <a:extLst>
              <a:ext uri="{FF2B5EF4-FFF2-40B4-BE49-F238E27FC236}">
                <a16:creationId xmlns:a16="http://schemas.microsoft.com/office/drawing/2014/main" id="{B7F2BBBE-5FAF-40AE-BA74-BBFDD478FAFB}"/>
              </a:ext>
            </a:extLst>
          </p:cNvPr>
          <p:cNvPicPr>
            <a:picLocks noChangeAspect="1"/>
          </p:cNvPicPr>
          <p:nvPr/>
        </p:nvPicPr>
        <p:blipFill rotWithShape="1">
          <a:blip r:embed="rId3"/>
          <a:srcRect l="54075" t="-823" r="-3282" b="823"/>
          <a:stretch/>
        </p:blipFill>
        <p:spPr>
          <a:xfrm>
            <a:off x="6465754" y="3156186"/>
            <a:ext cx="3772515" cy="3557657"/>
          </a:xfrm>
          <a:prstGeom prst="rect">
            <a:avLst/>
          </a:prstGeom>
        </p:spPr>
      </p:pic>
      <p:sp>
        <p:nvSpPr>
          <p:cNvPr id="5" name="文字方塊 4">
            <a:extLst>
              <a:ext uri="{FF2B5EF4-FFF2-40B4-BE49-F238E27FC236}">
                <a16:creationId xmlns:a16="http://schemas.microsoft.com/office/drawing/2014/main" id="{F445AFB6-9A11-4EFE-A1DA-291B96BE67EF}"/>
              </a:ext>
            </a:extLst>
          </p:cNvPr>
          <p:cNvSpPr txBox="1"/>
          <p:nvPr/>
        </p:nvSpPr>
        <p:spPr>
          <a:xfrm>
            <a:off x="111675" y="6413698"/>
            <a:ext cx="2355132" cy="307777"/>
          </a:xfrm>
          <a:prstGeom prst="rect">
            <a:avLst/>
          </a:prstGeom>
          <a:noFill/>
        </p:spPr>
        <p:txBody>
          <a:bodyPr wrap="none" rtlCol="0">
            <a:spAutoFit/>
          </a:bodyPr>
          <a:lstStyle/>
          <a:p>
            <a:r>
              <a:rPr lang="en-US" altLang="zh-TW" sz="1400" dirty="0">
                <a:latin typeface="Arial" panose="020B0604020202020204" pitchFamily="34" charset="0"/>
                <a:cs typeface="Arial" panose="020B0604020202020204" pitchFamily="34" charset="0"/>
              </a:rPr>
              <a:t>MK-8353 : ERK1/2 inhibitor</a:t>
            </a:r>
            <a:endParaRPr lang="zh-TW" altLang="en-US" sz="1400" dirty="0">
              <a:latin typeface="Arial" panose="020B0604020202020204" pitchFamily="34" charset="0"/>
              <a:cs typeface="Arial" panose="020B0604020202020204" pitchFamily="34" charset="0"/>
            </a:endParaRPr>
          </a:p>
        </p:txBody>
      </p:sp>
      <p:grpSp>
        <p:nvGrpSpPr>
          <p:cNvPr id="11" name="群組 10"/>
          <p:cNvGrpSpPr/>
          <p:nvPr/>
        </p:nvGrpSpPr>
        <p:grpSpPr>
          <a:xfrm>
            <a:off x="2787922" y="1252755"/>
            <a:ext cx="6269386" cy="1605138"/>
            <a:chOff x="1197595" y="4998893"/>
            <a:chExt cx="6269386" cy="1605138"/>
          </a:xfrm>
        </p:grpSpPr>
        <p:pic>
          <p:nvPicPr>
            <p:cNvPr id="6" name="圖片 5">
              <a:extLst>
                <a:ext uri="{FF2B5EF4-FFF2-40B4-BE49-F238E27FC236}">
                  <a16:creationId xmlns:a16="http://schemas.microsoft.com/office/drawing/2014/main" id="{B45017C2-581C-4AD3-A9CC-4BFFE1C0C92E}"/>
                </a:ext>
              </a:extLst>
            </p:cNvPr>
            <p:cNvPicPr>
              <a:picLocks noChangeAspect="1"/>
            </p:cNvPicPr>
            <p:nvPr/>
          </p:nvPicPr>
          <p:blipFill>
            <a:blip r:embed="rId4"/>
            <a:stretch>
              <a:fillRect/>
            </a:stretch>
          </p:blipFill>
          <p:spPr>
            <a:xfrm rot="18239781">
              <a:off x="3925392" y="5493143"/>
              <a:ext cx="759238" cy="863989"/>
            </a:xfrm>
            <a:prstGeom prst="rect">
              <a:avLst/>
            </a:prstGeom>
          </p:spPr>
        </p:pic>
        <p:sp>
          <p:nvSpPr>
            <p:cNvPr id="7" name="文字方塊 6">
              <a:extLst>
                <a:ext uri="{FF2B5EF4-FFF2-40B4-BE49-F238E27FC236}">
                  <a16:creationId xmlns:a16="http://schemas.microsoft.com/office/drawing/2014/main" id="{467F4B7D-0AE5-4961-AF11-97777B70AE1E}"/>
                </a:ext>
              </a:extLst>
            </p:cNvPr>
            <p:cNvSpPr txBox="1"/>
            <p:nvPr/>
          </p:nvSpPr>
          <p:spPr>
            <a:xfrm>
              <a:off x="5329857" y="5836986"/>
              <a:ext cx="2137124" cy="400110"/>
            </a:xfrm>
            <a:prstGeom prst="rect">
              <a:avLst/>
            </a:prstGeom>
            <a:noFill/>
          </p:spPr>
          <p:txBody>
            <a:bodyPr wrap="none" rtlCol="0">
              <a:spAutoFit/>
            </a:bodyPr>
            <a:lstStyle/>
            <a:p>
              <a:r>
                <a:rPr lang="en-US" altLang="zh-TW" sz="2000" b="1" dirty="0" err="1">
                  <a:latin typeface="Arial" panose="020B0604020202020204" pitchFamily="34" charset="0"/>
                  <a:cs typeface="Arial" panose="020B0604020202020204" pitchFamily="34" charset="0"/>
                </a:rPr>
                <a:t>ERKi</a:t>
              </a:r>
              <a:r>
                <a:rPr lang="en-US" altLang="zh-TW" sz="2000" b="1" dirty="0">
                  <a:latin typeface="Arial" panose="020B0604020202020204" pitchFamily="34" charset="0"/>
                  <a:cs typeface="Arial" panose="020B0604020202020204" pitchFamily="34" charset="0"/>
                </a:rPr>
                <a:t> resistance</a:t>
              </a:r>
              <a:endParaRPr lang="zh-TW" altLang="en-US" sz="2000" b="1" dirty="0">
                <a:latin typeface="Arial" panose="020B0604020202020204" pitchFamily="34" charset="0"/>
                <a:cs typeface="Arial" panose="020B0604020202020204" pitchFamily="34" charset="0"/>
              </a:endParaRPr>
            </a:p>
          </p:txBody>
        </p:sp>
        <p:pic>
          <p:nvPicPr>
            <p:cNvPr id="8" name="圖片 7">
              <a:extLst>
                <a:ext uri="{FF2B5EF4-FFF2-40B4-BE49-F238E27FC236}">
                  <a16:creationId xmlns:a16="http://schemas.microsoft.com/office/drawing/2014/main" id="{953B4451-4720-4402-A669-420D96A65960}"/>
                </a:ext>
              </a:extLst>
            </p:cNvPr>
            <p:cNvPicPr>
              <a:picLocks noChangeAspect="1"/>
            </p:cNvPicPr>
            <p:nvPr/>
          </p:nvPicPr>
          <p:blipFill>
            <a:blip r:embed="rId5"/>
            <a:stretch>
              <a:fillRect/>
            </a:stretch>
          </p:blipFill>
          <p:spPr>
            <a:xfrm>
              <a:off x="1197595" y="5502939"/>
              <a:ext cx="1089576" cy="936898"/>
            </a:xfrm>
            <a:prstGeom prst="rect">
              <a:avLst/>
            </a:prstGeom>
          </p:spPr>
        </p:pic>
        <p:pic>
          <p:nvPicPr>
            <p:cNvPr id="9" name="圖片 8">
              <a:extLst>
                <a:ext uri="{FF2B5EF4-FFF2-40B4-BE49-F238E27FC236}">
                  <a16:creationId xmlns:a16="http://schemas.microsoft.com/office/drawing/2014/main" id="{953B4451-4720-4402-A669-420D96A65960}"/>
                </a:ext>
              </a:extLst>
            </p:cNvPr>
            <p:cNvPicPr>
              <a:picLocks noChangeAspect="1"/>
            </p:cNvPicPr>
            <p:nvPr/>
          </p:nvPicPr>
          <p:blipFill>
            <a:blip r:embed="rId5"/>
            <a:stretch>
              <a:fillRect/>
            </a:stretch>
          </p:blipFill>
          <p:spPr>
            <a:xfrm>
              <a:off x="2161483" y="4998893"/>
              <a:ext cx="1013191" cy="871217"/>
            </a:xfrm>
            <a:prstGeom prst="rect">
              <a:avLst/>
            </a:prstGeom>
          </p:spPr>
        </p:pic>
        <p:pic>
          <p:nvPicPr>
            <p:cNvPr id="10" name="圖片 9">
              <a:extLst>
                <a:ext uri="{FF2B5EF4-FFF2-40B4-BE49-F238E27FC236}">
                  <a16:creationId xmlns:a16="http://schemas.microsoft.com/office/drawing/2014/main" id="{953B4451-4720-4402-A669-420D96A65960}"/>
                </a:ext>
              </a:extLst>
            </p:cNvPr>
            <p:cNvPicPr>
              <a:picLocks noChangeAspect="1"/>
            </p:cNvPicPr>
            <p:nvPr/>
          </p:nvPicPr>
          <p:blipFill>
            <a:blip r:embed="rId5"/>
            <a:stretch>
              <a:fillRect/>
            </a:stretch>
          </p:blipFill>
          <p:spPr>
            <a:xfrm>
              <a:off x="2780271" y="5895148"/>
              <a:ext cx="824404" cy="708883"/>
            </a:xfrm>
            <a:prstGeom prst="rect">
              <a:avLst/>
            </a:prstGeom>
          </p:spPr>
        </p:pic>
      </p:grpSp>
      <p:sp>
        <p:nvSpPr>
          <p:cNvPr id="12" name="矩形 11">
            <a:extLst>
              <a:ext uri="{FF2B5EF4-FFF2-40B4-BE49-F238E27FC236}">
                <a16:creationId xmlns:a16="http://schemas.microsoft.com/office/drawing/2014/main" id="{8D8F7284-B786-4896-89D4-982133765B56}"/>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82BD27E6-9295-4ED2-B379-0195A68B751F}"/>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14" name="文字方塊 13">
            <a:extLst>
              <a:ext uri="{FF2B5EF4-FFF2-40B4-BE49-F238E27FC236}">
                <a16:creationId xmlns:a16="http://schemas.microsoft.com/office/drawing/2014/main" id="{4D458A90-4D2C-47BA-A2EC-1EE50E226820}"/>
              </a:ext>
            </a:extLst>
          </p:cNvPr>
          <p:cNvSpPr txBox="1"/>
          <p:nvPr/>
        </p:nvSpPr>
        <p:spPr>
          <a:xfrm>
            <a:off x="2194757" y="78567"/>
            <a:ext cx="9705144" cy="892552"/>
          </a:xfrm>
          <a:prstGeom prst="rect">
            <a:avLst/>
          </a:prstGeom>
          <a:noFill/>
        </p:spPr>
        <p:txBody>
          <a:bodyPr wrap="square" rtlCol="0">
            <a:spAutoFit/>
          </a:bodyPr>
          <a:lstStyle/>
          <a:p>
            <a:pPr algn="ctr"/>
            <a:r>
              <a:rPr lang="en-US" altLang="zh-TW" sz="2600" b="1" i="1" dirty="0">
                <a:latin typeface="Arial" panose="020B0604020202020204" pitchFamily="34" charset="0"/>
                <a:cs typeface="Arial" panose="020B0604020202020204" pitchFamily="34" charset="0"/>
              </a:rPr>
              <a:t>CircPDIA4</a:t>
            </a:r>
            <a:r>
              <a:rPr lang="en-US" altLang="zh-TW" sz="2600" b="1" dirty="0">
                <a:latin typeface="Arial" panose="020B0604020202020204" pitchFamily="34" charset="0"/>
                <a:cs typeface="Arial" panose="020B0604020202020204" pitchFamily="34" charset="0"/>
              </a:rPr>
              <a:t> sustained high phosphorylation levels of ERK1/2 </a:t>
            </a:r>
            <a:r>
              <a:rPr lang="en-US" altLang="zh-TW" sz="2600" b="1" dirty="0" smtClean="0">
                <a:latin typeface="Arial" panose="020B0604020202020204" pitchFamily="34" charset="0"/>
                <a:cs typeface="Arial" panose="020B0604020202020204" pitchFamily="34" charset="0"/>
              </a:rPr>
              <a:t>and reduced the sensitivity of </a:t>
            </a:r>
            <a:r>
              <a:rPr lang="en-US" altLang="zh-TW" sz="2600" b="1" dirty="0" err="1" smtClean="0">
                <a:latin typeface="Arial" panose="020B0604020202020204" pitchFamily="34" charset="0"/>
                <a:cs typeface="Arial" panose="020B0604020202020204" pitchFamily="34" charset="0"/>
              </a:rPr>
              <a:t>ERKi</a:t>
            </a:r>
            <a:endParaRPr lang="zh-TW" alt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1063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FC525FF-CB9F-4417-A3CD-56CCA106A4DC}"/>
              </a:ext>
            </a:extLst>
          </p:cNvPr>
          <p:cNvPicPr>
            <a:picLocks noChangeAspect="1"/>
          </p:cNvPicPr>
          <p:nvPr/>
        </p:nvPicPr>
        <p:blipFill>
          <a:blip r:embed="rId3"/>
          <a:stretch>
            <a:fillRect/>
          </a:stretch>
        </p:blipFill>
        <p:spPr>
          <a:xfrm>
            <a:off x="1936626" y="1773413"/>
            <a:ext cx="7944004" cy="4167347"/>
          </a:xfrm>
          <a:prstGeom prst="rect">
            <a:avLst/>
          </a:prstGeom>
        </p:spPr>
      </p:pic>
      <p:sp>
        <p:nvSpPr>
          <p:cNvPr id="4" name="矩形 3">
            <a:extLst>
              <a:ext uri="{FF2B5EF4-FFF2-40B4-BE49-F238E27FC236}">
                <a16:creationId xmlns:a16="http://schemas.microsoft.com/office/drawing/2014/main" id="{D59F45F3-1787-4150-8A82-0AD7C8C7FE11}"/>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BECA1132-B1EA-4102-9900-230F8BA14AF9}"/>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6" name="文字方塊 5">
            <a:extLst>
              <a:ext uri="{FF2B5EF4-FFF2-40B4-BE49-F238E27FC236}">
                <a16:creationId xmlns:a16="http://schemas.microsoft.com/office/drawing/2014/main" id="{8CF3DEE0-61F3-4A40-9E5C-9E12670F002B}"/>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Gastric cancer (GC)</a:t>
            </a:r>
            <a:endParaRPr lang="zh-TW" altLang="en-US" sz="2800" b="1" dirty="0">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65C9F6CF-7E62-4D3B-BCF4-4A1C109F132F}"/>
              </a:ext>
            </a:extLst>
          </p:cNvPr>
          <p:cNvSpPr txBox="1"/>
          <p:nvPr/>
        </p:nvSpPr>
        <p:spPr>
          <a:xfrm>
            <a:off x="2947184" y="6000720"/>
            <a:ext cx="6112312" cy="338554"/>
          </a:xfrm>
          <a:prstGeom prst="rect">
            <a:avLst/>
          </a:prstGeom>
          <a:noFill/>
        </p:spPr>
        <p:txBody>
          <a:bodyPr wrap="square">
            <a:spAutoFit/>
          </a:bodyPr>
          <a:lstStyle/>
          <a:p>
            <a:r>
              <a:rPr lang="en-US" altLang="zh-TW" sz="1600" dirty="0">
                <a:solidFill>
                  <a:schemeClr val="bg2">
                    <a:lumMod val="75000"/>
                  </a:schemeClr>
                </a:solidFill>
                <a:latin typeface="-apple-system"/>
              </a:rPr>
              <a:t>(Michael R. Page, </a:t>
            </a:r>
            <a:r>
              <a:rPr lang="en-US" altLang="zh-TW" sz="1600" b="0" i="0" dirty="0">
                <a:solidFill>
                  <a:schemeClr val="bg2">
                    <a:lumMod val="75000"/>
                  </a:schemeClr>
                </a:solidFill>
                <a:effectLst/>
                <a:latin typeface="-apple-system"/>
              </a:rPr>
              <a:t>et al. </a:t>
            </a:r>
            <a:r>
              <a:rPr lang="en-US" altLang="zh-TW" sz="1600" i="1" dirty="0">
                <a:solidFill>
                  <a:schemeClr val="bg2">
                    <a:lumMod val="75000"/>
                  </a:schemeClr>
                </a:solidFill>
                <a:latin typeface="-apple-system"/>
              </a:rPr>
              <a:t>AJMC</a:t>
            </a:r>
            <a:r>
              <a:rPr lang="pt-BR" altLang="zh-TW" sz="1600" i="1" dirty="0">
                <a:solidFill>
                  <a:schemeClr val="bg2">
                    <a:lumMod val="75000"/>
                  </a:schemeClr>
                </a:solidFill>
                <a:latin typeface="-apple-system"/>
              </a:rPr>
              <a:t>. </a:t>
            </a:r>
            <a:r>
              <a:rPr lang="en-US" altLang="zh-TW" sz="1600" b="0" i="0" dirty="0">
                <a:solidFill>
                  <a:schemeClr val="bg2">
                    <a:lumMod val="75000"/>
                  </a:schemeClr>
                </a:solidFill>
                <a:effectLst/>
                <a:latin typeface="-apple-system"/>
              </a:rPr>
              <a:t>(2017))</a:t>
            </a:r>
            <a:endParaRPr lang="zh-TW" altLang="en-US" sz="1600" dirty="0">
              <a:solidFill>
                <a:schemeClr val="bg2">
                  <a:lumMod val="75000"/>
                </a:schemeClr>
              </a:solidFill>
            </a:endParaRPr>
          </a:p>
        </p:txBody>
      </p:sp>
      <p:sp>
        <p:nvSpPr>
          <p:cNvPr id="2" name="投影片編號版面配置區 1">
            <a:extLst>
              <a:ext uri="{FF2B5EF4-FFF2-40B4-BE49-F238E27FC236}">
                <a16:creationId xmlns:a16="http://schemas.microsoft.com/office/drawing/2014/main" id="{AA35F3A5-89DE-4613-B3F1-A35B78A2E026}"/>
              </a:ext>
            </a:extLst>
          </p:cNvPr>
          <p:cNvSpPr>
            <a:spLocks noGrp="1"/>
          </p:cNvSpPr>
          <p:nvPr>
            <p:ph type="sldNum" sz="quarter" idx="12"/>
          </p:nvPr>
        </p:nvSpPr>
        <p:spPr/>
        <p:txBody>
          <a:bodyPr/>
          <a:lstStyle/>
          <a:p>
            <a:fld id="{D5321667-2103-40FE-9D6A-2E1CB32CCCAB}" type="slidenum">
              <a:rPr lang="zh-TW" altLang="en-US" smtClean="0"/>
              <a:t>3</a:t>
            </a:fld>
            <a:endParaRPr lang="zh-TW" altLang="en-US"/>
          </a:p>
        </p:txBody>
      </p:sp>
    </p:spTree>
    <p:extLst>
      <p:ext uri="{BB962C8B-B14F-4D97-AF65-F5344CB8AC3E}">
        <p14:creationId xmlns:p14="http://schemas.microsoft.com/office/powerpoint/2010/main" val="6541292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A2B7697-97AC-466D-A025-6C4BDFC2F629}"/>
              </a:ext>
            </a:extLst>
          </p:cNvPr>
          <p:cNvSpPr/>
          <p:nvPr/>
        </p:nvSpPr>
        <p:spPr>
          <a:xfrm>
            <a:off x="0" y="0"/>
            <a:ext cx="2050741" cy="64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921180DF-3B82-4954-B908-B14879DA89D6}"/>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Summary</a:t>
            </a:r>
            <a:endParaRPr lang="zh-TW" altLang="en-US" sz="2000" dirty="0">
              <a:solidFill>
                <a:schemeClr val="bg1"/>
              </a:solidFill>
            </a:endParaRPr>
          </a:p>
        </p:txBody>
      </p:sp>
      <p:pic>
        <p:nvPicPr>
          <p:cNvPr id="4" name="圖片 3">
            <a:extLst>
              <a:ext uri="{FF2B5EF4-FFF2-40B4-BE49-F238E27FC236}">
                <a16:creationId xmlns:a16="http://schemas.microsoft.com/office/drawing/2014/main" id="{B70B7E93-354F-47AE-8EF2-E4E5EC503386}"/>
              </a:ext>
            </a:extLst>
          </p:cNvPr>
          <p:cNvPicPr>
            <a:picLocks noChangeAspect="1"/>
          </p:cNvPicPr>
          <p:nvPr/>
        </p:nvPicPr>
        <p:blipFill>
          <a:blip r:embed="rId3"/>
          <a:stretch>
            <a:fillRect/>
          </a:stretch>
        </p:blipFill>
        <p:spPr>
          <a:xfrm>
            <a:off x="559438" y="2826159"/>
            <a:ext cx="516770" cy="720346"/>
          </a:xfrm>
          <a:prstGeom prst="rect">
            <a:avLst/>
          </a:prstGeom>
        </p:spPr>
      </p:pic>
      <p:pic>
        <p:nvPicPr>
          <p:cNvPr id="5" name="圖片 4">
            <a:extLst>
              <a:ext uri="{FF2B5EF4-FFF2-40B4-BE49-F238E27FC236}">
                <a16:creationId xmlns:a16="http://schemas.microsoft.com/office/drawing/2014/main" id="{3D1BD3C0-003F-410B-A576-3307BFAFB087}"/>
              </a:ext>
            </a:extLst>
          </p:cNvPr>
          <p:cNvPicPr>
            <a:picLocks noChangeAspect="1"/>
          </p:cNvPicPr>
          <p:nvPr/>
        </p:nvPicPr>
        <p:blipFill>
          <a:blip r:embed="rId3"/>
          <a:stretch>
            <a:fillRect/>
          </a:stretch>
        </p:blipFill>
        <p:spPr>
          <a:xfrm>
            <a:off x="838908" y="3546505"/>
            <a:ext cx="516770" cy="720346"/>
          </a:xfrm>
          <a:prstGeom prst="rect">
            <a:avLst/>
          </a:prstGeom>
        </p:spPr>
      </p:pic>
      <p:pic>
        <p:nvPicPr>
          <p:cNvPr id="6" name="圖片 5">
            <a:extLst>
              <a:ext uri="{FF2B5EF4-FFF2-40B4-BE49-F238E27FC236}">
                <a16:creationId xmlns:a16="http://schemas.microsoft.com/office/drawing/2014/main" id="{5967C647-F430-4EC9-B6FD-108D1E4C4096}"/>
              </a:ext>
            </a:extLst>
          </p:cNvPr>
          <p:cNvPicPr>
            <a:picLocks noChangeAspect="1"/>
          </p:cNvPicPr>
          <p:nvPr/>
        </p:nvPicPr>
        <p:blipFill>
          <a:blip r:embed="rId3"/>
          <a:stretch>
            <a:fillRect/>
          </a:stretch>
        </p:blipFill>
        <p:spPr>
          <a:xfrm>
            <a:off x="1355678" y="2743609"/>
            <a:ext cx="516770" cy="720346"/>
          </a:xfrm>
          <a:prstGeom prst="rect">
            <a:avLst/>
          </a:prstGeom>
        </p:spPr>
      </p:pic>
      <p:pic>
        <p:nvPicPr>
          <p:cNvPr id="7" name="圖片 6">
            <a:extLst>
              <a:ext uri="{FF2B5EF4-FFF2-40B4-BE49-F238E27FC236}">
                <a16:creationId xmlns:a16="http://schemas.microsoft.com/office/drawing/2014/main" id="{D818E713-D321-4C07-BD45-DC754D23F592}"/>
              </a:ext>
            </a:extLst>
          </p:cNvPr>
          <p:cNvPicPr>
            <a:picLocks noChangeAspect="1"/>
          </p:cNvPicPr>
          <p:nvPr/>
        </p:nvPicPr>
        <p:blipFill>
          <a:blip r:embed="rId3"/>
          <a:stretch>
            <a:fillRect/>
          </a:stretch>
        </p:blipFill>
        <p:spPr>
          <a:xfrm>
            <a:off x="889638" y="2105813"/>
            <a:ext cx="516770" cy="720346"/>
          </a:xfrm>
          <a:prstGeom prst="rect">
            <a:avLst/>
          </a:prstGeom>
        </p:spPr>
      </p:pic>
      <p:pic>
        <p:nvPicPr>
          <p:cNvPr id="8" name="圖片 7">
            <a:extLst>
              <a:ext uri="{FF2B5EF4-FFF2-40B4-BE49-F238E27FC236}">
                <a16:creationId xmlns:a16="http://schemas.microsoft.com/office/drawing/2014/main" id="{A141D4A8-F0F1-448F-8501-4374A383888A}"/>
              </a:ext>
            </a:extLst>
          </p:cNvPr>
          <p:cNvPicPr>
            <a:picLocks noChangeAspect="1"/>
          </p:cNvPicPr>
          <p:nvPr/>
        </p:nvPicPr>
        <p:blipFill>
          <a:blip r:embed="rId3"/>
          <a:stretch>
            <a:fillRect/>
          </a:stretch>
        </p:blipFill>
        <p:spPr>
          <a:xfrm>
            <a:off x="1746888" y="3381405"/>
            <a:ext cx="516770" cy="720346"/>
          </a:xfrm>
          <a:prstGeom prst="rect">
            <a:avLst/>
          </a:prstGeom>
        </p:spPr>
      </p:pic>
      <p:pic>
        <p:nvPicPr>
          <p:cNvPr id="9" name="圖片 8">
            <a:extLst>
              <a:ext uri="{FF2B5EF4-FFF2-40B4-BE49-F238E27FC236}">
                <a16:creationId xmlns:a16="http://schemas.microsoft.com/office/drawing/2014/main" id="{73BA45AE-53A6-4E22-B52A-2A7C9115F3C2}"/>
              </a:ext>
            </a:extLst>
          </p:cNvPr>
          <p:cNvPicPr>
            <a:picLocks noChangeAspect="1"/>
          </p:cNvPicPr>
          <p:nvPr/>
        </p:nvPicPr>
        <p:blipFill>
          <a:blip r:embed="rId4"/>
          <a:stretch>
            <a:fillRect/>
          </a:stretch>
        </p:blipFill>
        <p:spPr>
          <a:xfrm rot="18048986">
            <a:off x="2333696" y="2799031"/>
            <a:ext cx="691780" cy="850549"/>
          </a:xfrm>
          <a:prstGeom prst="rect">
            <a:avLst/>
          </a:prstGeom>
        </p:spPr>
      </p:pic>
      <p:sp>
        <p:nvSpPr>
          <p:cNvPr id="10" name="文字方塊 9">
            <a:extLst>
              <a:ext uri="{FF2B5EF4-FFF2-40B4-BE49-F238E27FC236}">
                <a16:creationId xmlns:a16="http://schemas.microsoft.com/office/drawing/2014/main" id="{7F6410AF-39E2-4BA4-A820-3CDF1101B0A1}"/>
              </a:ext>
            </a:extLst>
          </p:cNvPr>
          <p:cNvSpPr txBox="1"/>
          <p:nvPr/>
        </p:nvSpPr>
        <p:spPr>
          <a:xfrm>
            <a:off x="740623" y="4539492"/>
            <a:ext cx="1396536" cy="400110"/>
          </a:xfrm>
          <a:prstGeom prst="rect">
            <a:avLst/>
          </a:prstGeom>
          <a:noFill/>
        </p:spPr>
        <p:txBody>
          <a:bodyPr wrap="none" rtlCol="0">
            <a:spAutoFit/>
          </a:bodyPr>
          <a:lstStyle/>
          <a:p>
            <a:r>
              <a:rPr lang="en-US" altLang="zh-TW" sz="2000" b="1" dirty="0">
                <a:latin typeface="Arial" panose="020B0604020202020204" pitchFamily="34" charset="0"/>
                <a:cs typeface="Arial" panose="020B0604020202020204" pitchFamily="34" charset="0"/>
              </a:rPr>
              <a:t>circPDIA4</a:t>
            </a:r>
            <a:endParaRPr lang="zh-TW" altLang="en-US" sz="2000" b="1" dirty="0">
              <a:latin typeface="Arial" panose="020B0604020202020204" pitchFamily="34" charset="0"/>
              <a:cs typeface="Arial" panose="020B0604020202020204" pitchFamily="34" charset="0"/>
            </a:endParaRPr>
          </a:p>
        </p:txBody>
      </p:sp>
      <p:grpSp>
        <p:nvGrpSpPr>
          <p:cNvPr id="15" name="群組 14">
            <a:extLst>
              <a:ext uri="{FF2B5EF4-FFF2-40B4-BE49-F238E27FC236}">
                <a16:creationId xmlns:a16="http://schemas.microsoft.com/office/drawing/2014/main" id="{EB330C5E-AB76-48FB-813A-044779EE38E7}"/>
              </a:ext>
            </a:extLst>
          </p:cNvPr>
          <p:cNvGrpSpPr/>
          <p:nvPr/>
        </p:nvGrpSpPr>
        <p:grpSpPr>
          <a:xfrm>
            <a:off x="3407986" y="2440170"/>
            <a:ext cx="1373292" cy="1512950"/>
            <a:chOff x="3914772" y="1993900"/>
            <a:chExt cx="1901828" cy="2042030"/>
          </a:xfrm>
        </p:grpSpPr>
        <p:pic>
          <p:nvPicPr>
            <p:cNvPr id="12" name="圖片 11">
              <a:extLst>
                <a:ext uri="{FF2B5EF4-FFF2-40B4-BE49-F238E27FC236}">
                  <a16:creationId xmlns:a16="http://schemas.microsoft.com/office/drawing/2014/main" id="{E76796EB-31C4-45A1-AA7D-2A36E622256F}"/>
                </a:ext>
              </a:extLst>
            </p:cNvPr>
            <p:cNvPicPr>
              <a:picLocks noChangeAspect="1"/>
            </p:cNvPicPr>
            <p:nvPr/>
          </p:nvPicPr>
          <p:blipFill>
            <a:blip r:embed="rId5"/>
            <a:stretch>
              <a:fillRect/>
            </a:stretch>
          </p:blipFill>
          <p:spPr>
            <a:xfrm>
              <a:off x="3914772" y="2178552"/>
              <a:ext cx="1857378" cy="1857378"/>
            </a:xfrm>
            <a:prstGeom prst="rect">
              <a:avLst/>
            </a:prstGeom>
          </p:spPr>
        </p:pic>
        <p:sp>
          <p:nvSpPr>
            <p:cNvPr id="13" name="矩形 12">
              <a:extLst>
                <a:ext uri="{FF2B5EF4-FFF2-40B4-BE49-F238E27FC236}">
                  <a16:creationId xmlns:a16="http://schemas.microsoft.com/office/drawing/2014/main" id="{8BAE4656-B06A-44E3-B615-937BCE0098D4}"/>
                </a:ext>
              </a:extLst>
            </p:cNvPr>
            <p:cNvSpPr/>
            <p:nvPr/>
          </p:nvSpPr>
          <p:spPr>
            <a:xfrm>
              <a:off x="5162550" y="1993900"/>
              <a:ext cx="654050" cy="484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41EEBB72-1D4A-4931-8878-1AD0E3BC0545}"/>
                </a:ext>
              </a:extLst>
            </p:cNvPr>
            <p:cNvSpPr/>
            <p:nvPr/>
          </p:nvSpPr>
          <p:spPr>
            <a:xfrm>
              <a:off x="5362077" y="2478403"/>
              <a:ext cx="410073" cy="48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15">
            <a:extLst>
              <a:ext uri="{FF2B5EF4-FFF2-40B4-BE49-F238E27FC236}">
                <a16:creationId xmlns:a16="http://schemas.microsoft.com/office/drawing/2014/main" id="{9C512CAE-8E04-4683-9BFF-D6B072EE4212}"/>
              </a:ext>
            </a:extLst>
          </p:cNvPr>
          <p:cNvGrpSpPr/>
          <p:nvPr/>
        </p:nvGrpSpPr>
        <p:grpSpPr>
          <a:xfrm>
            <a:off x="4593660" y="1367827"/>
            <a:ext cx="1209981" cy="1398650"/>
            <a:chOff x="3914772" y="1993900"/>
            <a:chExt cx="1901828" cy="2042030"/>
          </a:xfrm>
        </p:grpSpPr>
        <p:pic>
          <p:nvPicPr>
            <p:cNvPr id="17" name="圖片 16">
              <a:extLst>
                <a:ext uri="{FF2B5EF4-FFF2-40B4-BE49-F238E27FC236}">
                  <a16:creationId xmlns:a16="http://schemas.microsoft.com/office/drawing/2014/main" id="{71687B76-5849-4912-943E-82C705E1DA8F}"/>
                </a:ext>
              </a:extLst>
            </p:cNvPr>
            <p:cNvPicPr>
              <a:picLocks noChangeAspect="1"/>
            </p:cNvPicPr>
            <p:nvPr/>
          </p:nvPicPr>
          <p:blipFill>
            <a:blip r:embed="rId5"/>
            <a:stretch>
              <a:fillRect/>
            </a:stretch>
          </p:blipFill>
          <p:spPr>
            <a:xfrm>
              <a:off x="3914772" y="2178552"/>
              <a:ext cx="1857378" cy="1857378"/>
            </a:xfrm>
            <a:prstGeom prst="rect">
              <a:avLst/>
            </a:prstGeom>
          </p:spPr>
        </p:pic>
        <p:sp>
          <p:nvSpPr>
            <p:cNvPr id="18" name="矩形 17">
              <a:extLst>
                <a:ext uri="{FF2B5EF4-FFF2-40B4-BE49-F238E27FC236}">
                  <a16:creationId xmlns:a16="http://schemas.microsoft.com/office/drawing/2014/main" id="{D62BE27A-64BB-4A4D-A754-49FEEA0ACFEF}"/>
                </a:ext>
              </a:extLst>
            </p:cNvPr>
            <p:cNvSpPr/>
            <p:nvPr/>
          </p:nvSpPr>
          <p:spPr>
            <a:xfrm>
              <a:off x="5162550" y="1993900"/>
              <a:ext cx="654050" cy="484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A0F9B4CE-0D85-48A4-BC43-A5BF6E7401BC}"/>
                </a:ext>
              </a:extLst>
            </p:cNvPr>
            <p:cNvSpPr/>
            <p:nvPr/>
          </p:nvSpPr>
          <p:spPr>
            <a:xfrm>
              <a:off x="5362077" y="2478403"/>
              <a:ext cx="410073" cy="48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a:extLst>
              <a:ext uri="{FF2B5EF4-FFF2-40B4-BE49-F238E27FC236}">
                <a16:creationId xmlns:a16="http://schemas.microsoft.com/office/drawing/2014/main" id="{F25C35EB-95AD-42AA-96C0-E40556A2916C}"/>
              </a:ext>
            </a:extLst>
          </p:cNvPr>
          <p:cNvGrpSpPr/>
          <p:nvPr/>
        </p:nvGrpSpPr>
        <p:grpSpPr>
          <a:xfrm>
            <a:off x="4749181" y="3477285"/>
            <a:ext cx="1209981" cy="1398650"/>
            <a:chOff x="3914772" y="1993900"/>
            <a:chExt cx="1901828" cy="2042030"/>
          </a:xfrm>
        </p:grpSpPr>
        <p:pic>
          <p:nvPicPr>
            <p:cNvPr id="21" name="圖片 20">
              <a:extLst>
                <a:ext uri="{FF2B5EF4-FFF2-40B4-BE49-F238E27FC236}">
                  <a16:creationId xmlns:a16="http://schemas.microsoft.com/office/drawing/2014/main" id="{C99DFACF-B213-4482-9019-89552E23A3DC}"/>
                </a:ext>
              </a:extLst>
            </p:cNvPr>
            <p:cNvPicPr>
              <a:picLocks noChangeAspect="1"/>
            </p:cNvPicPr>
            <p:nvPr/>
          </p:nvPicPr>
          <p:blipFill>
            <a:blip r:embed="rId5"/>
            <a:stretch>
              <a:fillRect/>
            </a:stretch>
          </p:blipFill>
          <p:spPr>
            <a:xfrm>
              <a:off x="3914772" y="2178552"/>
              <a:ext cx="1857378" cy="1857378"/>
            </a:xfrm>
            <a:prstGeom prst="rect">
              <a:avLst/>
            </a:prstGeom>
          </p:spPr>
        </p:pic>
        <p:sp>
          <p:nvSpPr>
            <p:cNvPr id="22" name="矩形 21">
              <a:extLst>
                <a:ext uri="{FF2B5EF4-FFF2-40B4-BE49-F238E27FC236}">
                  <a16:creationId xmlns:a16="http://schemas.microsoft.com/office/drawing/2014/main" id="{3298D53D-8EFF-43FD-8E72-884BFB6BADDD}"/>
                </a:ext>
              </a:extLst>
            </p:cNvPr>
            <p:cNvSpPr/>
            <p:nvPr/>
          </p:nvSpPr>
          <p:spPr>
            <a:xfrm>
              <a:off x="5162550" y="1993900"/>
              <a:ext cx="654050" cy="484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2FB2FC9A-937A-4BCE-BF31-D1F1D5297C16}"/>
                </a:ext>
              </a:extLst>
            </p:cNvPr>
            <p:cNvSpPr/>
            <p:nvPr/>
          </p:nvSpPr>
          <p:spPr>
            <a:xfrm>
              <a:off x="5362077" y="2478403"/>
              <a:ext cx="410073" cy="48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9" name="圖片 28">
            <a:extLst>
              <a:ext uri="{FF2B5EF4-FFF2-40B4-BE49-F238E27FC236}">
                <a16:creationId xmlns:a16="http://schemas.microsoft.com/office/drawing/2014/main" id="{F1690BB3-1BBE-47B5-97DF-F554E31D72A0}"/>
              </a:ext>
            </a:extLst>
          </p:cNvPr>
          <p:cNvPicPr>
            <a:picLocks noChangeAspect="1"/>
          </p:cNvPicPr>
          <p:nvPr/>
        </p:nvPicPr>
        <p:blipFill rotWithShape="1">
          <a:blip r:embed="rId6"/>
          <a:srcRect l="4734"/>
          <a:stretch/>
        </p:blipFill>
        <p:spPr>
          <a:xfrm>
            <a:off x="6394747" y="3976584"/>
            <a:ext cx="1359090" cy="1221095"/>
          </a:xfrm>
          <a:prstGeom prst="rect">
            <a:avLst/>
          </a:prstGeom>
        </p:spPr>
      </p:pic>
      <p:grpSp>
        <p:nvGrpSpPr>
          <p:cNvPr id="44" name="群組 43">
            <a:extLst>
              <a:ext uri="{FF2B5EF4-FFF2-40B4-BE49-F238E27FC236}">
                <a16:creationId xmlns:a16="http://schemas.microsoft.com/office/drawing/2014/main" id="{4B97A3DB-6ECA-4921-B762-10E4225E3ADE}"/>
              </a:ext>
            </a:extLst>
          </p:cNvPr>
          <p:cNvGrpSpPr/>
          <p:nvPr/>
        </p:nvGrpSpPr>
        <p:grpSpPr>
          <a:xfrm>
            <a:off x="6196072" y="2240056"/>
            <a:ext cx="1409700" cy="336924"/>
            <a:chOff x="6330950" y="2381250"/>
            <a:chExt cx="1409700" cy="336924"/>
          </a:xfrm>
        </p:grpSpPr>
        <p:cxnSp>
          <p:nvCxnSpPr>
            <p:cNvPr id="31" name="直線單箭頭接點 30">
              <a:extLst>
                <a:ext uri="{FF2B5EF4-FFF2-40B4-BE49-F238E27FC236}">
                  <a16:creationId xmlns:a16="http://schemas.microsoft.com/office/drawing/2014/main" id="{2790C57D-330E-40C5-A7B7-2975F5E4DDB1}"/>
                </a:ext>
              </a:extLst>
            </p:cNvPr>
            <p:cNvCxnSpPr>
              <a:cxnSpLocks/>
            </p:cNvCxnSpPr>
            <p:nvPr/>
          </p:nvCxnSpPr>
          <p:spPr>
            <a:xfrm>
              <a:off x="6330950" y="2381250"/>
              <a:ext cx="1409700"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接點: 弧形 40">
              <a:extLst>
                <a:ext uri="{FF2B5EF4-FFF2-40B4-BE49-F238E27FC236}">
                  <a16:creationId xmlns:a16="http://schemas.microsoft.com/office/drawing/2014/main" id="{4640CE52-D4C1-40AA-BBD2-83D53F3393B9}"/>
                </a:ext>
              </a:extLst>
            </p:cNvPr>
            <p:cNvCxnSpPr/>
            <p:nvPr/>
          </p:nvCxnSpPr>
          <p:spPr>
            <a:xfrm>
              <a:off x="6362035" y="2381250"/>
              <a:ext cx="794415" cy="336924"/>
            </a:xfrm>
            <a:prstGeom prst="curvedConnector3">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pic>
        <p:nvPicPr>
          <p:cNvPr id="46" name="圖片 45">
            <a:extLst>
              <a:ext uri="{FF2B5EF4-FFF2-40B4-BE49-F238E27FC236}">
                <a16:creationId xmlns:a16="http://schemas.microsoft.com/office/drawing/2014/main" id="{D6144D5D-CE32-4426-931F-659DB10F53DB}"/>
              </a:ext>
            </a:extLst>
          </p:cNvPr>
          <p:cNvPicPr>
            <a:picLocks noChangeAspect="1"/>
          </p:cNvPicPr>
          <p:nvPr/>
        </p:nvPicPr>
        <p:blipFill>
          <a:blip r:embed="rId7"/>
          <a:stretch>
            <a:fillRect/>
          </a:stretch>
        </p:blipFill>
        <p:spPr>
          <a:xfrm>
            <a:off x="7021572" y="2619655"/>
            <a:ext cx="858333" cy="783695"/>
          </a:xfrm>
          <a:prstGeom prst="rect">
            <a:avLst/>
          </a:prstGeom>
        </p:spPr>
      </p:pic>
      <p:pic>
        <p:nvPicPr>
          <p:cNvPr id="48" name="圖片 47">
            <a:extLst>
              <a:ext uri="{FF2B5EF4-FFF2-40B4-BE49-F238E27FC236}">
                <a16:creationId xmlns:a16="http://schemas.microsoft.com/office/drawing/2014/main" id="{B72E4DAE-3609-4A9A-8F0A-11171DE5B4DE}"/>
              </a:ext>
            </a:extLst>
          </p:cNvPr>
          <p:cNvPicPr>
            <a:picLocks noChangeAspect="1"/>
          </p:cNvPicPr>
          <p:nvPr/>
        </p:nvPicPr>
        <p:blipFill>
          <a:blip r:embed="rId8"/>
          <a:stretch>
            <a:fillRect/>
          </a:stretch>
        </p:blipFill>
        <p:spPr>
          <a:xfrm>
            <a:off x="6331297" y="1521216"/>
            <a:ext cx="1119441" cy="584597"/>
          </a:xfrm>
          <a:prstGeom prst="rect">
            <a:avLst/>
          </a:prstGeom>
        </p:spPr>
      </p:pic>
      <p:pic>
        <p:nvPicPr>
          <p:cNvPr id="50" name="圖片 49">
            <a:extLst>
              <a:ext uri="{FF2B5EF4-FFF2-40B4-BE49-F238E27FC236}">
                <a16:creationId xmlns:a16="http://schemas.microsoft.com/office/drawing/2014/main" id="{E1B4B38A-4D87-498B-8D5D-3AC986C02C59}"/>
              </a:ext>
            </a:extLst>
          </p:cNvPr>
          <p:cNvPicPr>
            <a:picLocks noChangeAspect="1"/>
          </p:cNvPicPr>
          <p:nvPr/>
        </p:nvPicPr>
        <p:blipFill>
          <a:blip r:embed="rId9"/>
          <a:stretch>
            <a:fillRect/>
          </a:stretch>
        </p:blipFill>
        <p:spPr>
          <a:xfrm>
            <a:off x="8396668" y="1533752"/>
            <a:ext cx="1137928" cy="706300"/>
          </a:xfrm>
          <a:prstGeom prst="rect">
            <a:avLst/>
          </a:prstGeom>
        </p:spPr>
      </p:pic>
      <p:pic>
        <p:nvPicPr>
          <p:cNvPr id="51" name="圖片 50">
            <a:extLst>
              <a:ext uri="{FF2B5EF4-FFF2-40B4-BE49-F238E27FC236}">
                <a16:creationId xmlns:a16="http://schemas.microsoft.com/office/drawing/2014/main" id="{51A32EAD-032A-4FEC-9C2A-3CD0C9BC3A1C}"/>
              </a:ext>
            </a:extLst>
          </p:cNvPr>
          <p:cNvPicPr>
            <a:picLocks noChangeAspect="1"/>
          </p:cNvPicPr>
          <p:nvPr/>
        </p:nvPicPr>
        <p:blipFill>
          <a:blip r:embed="rId9"/>
          <a:stretch>
            <a:fillRect/>
          </a:stretch>
        </p:blipFill>
        <p:spPr>
          <a:xfrm>
            <a:off x="9014368" y="2354935"/>
            <a:ext cx="1137928" cy="706300"/>
          </a:xfrm>
          <a:prstGeom prst="rect">
            <a:avLst/>
          </a:prstGeom>
        </p:spPr>
      </p:pic>
      <p:pic>
        <p:nvPicPr>
          <p:cNvPr id="52" name="圖片 51">
            <a:extLst>
              <a:ext uri="{FF2B5EF4-FFF2-40B4-BE49-F238E27FC236}">
                <a16:creationId xmlns:a16="http://schemas.microsoft.com/office/drawing/2014/main" id="{A017539C-B52A-4071-914C-12445232E844}"/>
              </a:ext>
            </a:extLst>
          </p:cNvPr>
          <p:cNvPicPr>
            <a:picLocks noChangeAspect="1"/>
          </p:cNvPicPr>
          <p:nvPr/>
        </p:nvPicPr>
        <p:blipFill>
          <a:blip r:embed="rId9"/>
          <a:stretch>
            <a:fillRect/>
          </a:stretch>
        </p:blipFill>
        <p:spPr>
          <a:xfrm>
            <a:off x="9756528" y="1566327"/>
            <a:ext cx="1137928" cy="706300"/>
          </a:xfrm>
          <a:prstGeom prst="rect">
            <a:avLst/>
          </a:prstGeom>
        </p:spPr>
      </p:pic>
      <p:pic>
        <p:nvPicPr>
          <p:cNvPr id="54" name="圖片 53">
            <a:extLst>
              <a:ext uri="{FF2B5EF4-FFF2-40B4-BE49-F238E27FC236}">
                <a16:creationId xmlns:a16="http://schemas.microsoft.com/office/drawing/2014/main" id="{539C23C1-6F0B-4D98-95E0-FE888D87E089}"/>
              </a:ext>
            </a:extLst>
          </p:cNvPr>
          <p:cNvPicPr>
            <a:picLocks noChangeAspect="1"/>
          </p:cNvPicPr>
          <p:nvPr/>
        </p:nvPicPr>
        <p:blipFill>
          <a:blip r:embed="rId10"/>
          <a:stretch>
            <a:fillRect/>
          </a:stretch>
        </p:blipFill>
        <p:spPr>
          <a:xfrm>
            <a:off x="8416405" y="3819968"/>
            <a:ext cx="1118191" cy="927281"/>
          </a:xfrm>
          <a:prstGeom prst="rect">
            <a:avLst/>
          </a:prstGeom>
        </p:spPr>
      </p:pic>
      <p:pic>
        <p:nvPicPr>
          <p:cNvPr id="55" name="圖片 54">
            <a:extLst>
              <a:ext uri="{FF2B5EF4-FFF2-40B4-BE49-F238E27FC236}">
                <a16:creationId xmlns:a16="http://schemas.microsoft.com/office/drawing/2014/main" id="{EFF02ACF-C5EB-4F3F-972D-804C211C1778}"/>
              </a:ext>
            </a:extLst>
          </p:cNvPr>
          <p:cNvPicPr>
            <a:picLocks noChangeAspect="1"/>
          </p:cNvPicPr>
          <p:nvPr/>
        </p:nvPicPr>
        <p:blipFill>
          <a:blip r:embed="rId10"/>
          <a:stretch>
            <a:fillRect/>
          </a:stretch>
        </p:blipFill>
        <p:spPr>
          <a:xfrm>
            <a:off x="8975499" y="4875934"/>
            <a:ext cx="1113023" cy="922995"/>
          </a:xfrm>
          <a:prstGeom prst="rect">
            <a:avLst/>
          </a:prstGeom>
        </p:spPr>
      </p:pic>
      <p:pic>
        <p:nvPicPr>
          <p:cNvPr id="56" name="圖片 55">
            <a:extLst>
              <a:ext uri="{FF2B5EF4-FFF2-40B4-BE49-F238E27FC236}">
                <a16:creationId xmlns:a16="http://schemas.microsoft.com/office/drawing/2014/main" id="{0371C0B2-8654-473B-AFF2-C7BE59F703FE}"/>
              </a:ext>
            </a:extLst>
          </p:cNvPr>
          <p:cNvPicPr>
            <a:picLocks noChangeAspect="1"/>
          </p:cNvPicPr>
          <p:nvPr/>
        </p:nvPicPr>
        <p:blipFill>
          <a:blip r:embed="rId10"/>
          <a:stretch>
            <a:fillRect/>
          </a:stretch>
        </p:blipFill>
        <p:spPr>
          <a:xfrm>
            <a:off x="9802652" y="4033146"/>
            <a:ext cx="1091804" cy="905399"/>
          </a:xfrm>
          <a:prstGeom prst="rect">
            <a:avLst/>
          </a:prstGeom>
        </p:spPr>
      </p:pic>
      <p:sp>
        <p:nvSpPr>
          <p:cNvPr id="11" name="矩形 10">
            <a:extLst>
              <a:ext uri="{FF2B5EF4-FFF2-40B4-BE49-F238E27FC236}">
                <a16:creationId xmlns:a16="http://schemas.microsoft.com/office/drawing/2014/main" id="{9D106C25-8115-475A-A842-8185E2C63E68}"/>
              </a:ext>
            </a:extLst>
          </p:cNvPr>
          <p:cNvSpPr/>
          <p:nvPr/>
        </p:nvSpPr>
        <p:spPr>
          <a:xfrm>
            <a:off x="7074292" y="2967636"/>
            <a:ext cx="376446" cy="32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8" name="圖片 37">
            <a:extLst>
              <a:ext uri="{FF2B5EF4-FFF2-40B4-BE49-F238E27FC236}">
                <a16:creationId xmlns:a16="http://schemas.microsoft.com/office/drawing/2014/main" id="{5B9DC5D2-6E8B-4AB0-A0A4-288DC594C7E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156583" y="4426125"/>
            <a:ext cx="309203" cy="518446"/>
          </a:xfrm>
          <a:prstGeom prst="rect">
            <a:avLst/>
          </a:prstGeom>
        </p:spPr>
      </p:pic>
      <p:pic>
        <p:nvPicPr>
          <p:cNvPr id="39" name="圖片 38">
            <a:extLst>
              <a:ext uri="{FF2B5EF4-FFF2-40B4-BE49-F238E27FC236}">
                <a16:creationId xmlns:a16="http://schemas.microsoft.com/office/drawing/2014/main" id="{9E8047BC-93BD-4BDD-BF6E-79070D9A3885}"/>
              </a:ext>
            </a:extLst>
          </p:cNvPr>
          <p:cNvPicPr>
            <a:picLocks noChangeAspect="1"/>
          </p:cNvPicPr>
          <p:nvPr/>
        </p:nvPicPr>
        <p:blipFill>
          <a:blip r:embed="rId4"/>
          <a:stretch>
            <a:fillRect/>
          </a:stretch>
        </p:blipFill>
        <p:spPr>
          <a:xfrm rot="20790247">
            <a:off x="10540715" y="5281223"/>
            <a:ext cx="478883" cy="588790"/>
          </a:xfrm>
          <a:prstGeom prst="rect">
            <a:avLst/>
          </a:prstGeom>
        </p:spPr>
      </p:pic>
      <p:sp>
        <p:nvSpPr>
          <p:cNvPr id="40" name="文字方塊 39">
            <a:extLst>
              <a:ext uri="{FF2B5EF4-FFF2-40B4-BE49-F238E27FC236}">
                <a16:creationId xmlns:a16="http://schemas.microsoft.com/office/drawing/2014/main" id="{D8A19605-D4C6-452C-834F-11474DCB066C}"/>
              </a:ext>
            </a:extLst>
          </p:cNvPr>
          <p:cNvSpPr txBox="1"/>
          <p:nvPr/>
        </p:nvSpPr>
        <p:spPr>
          <a:xfrm>
            <a:off x="9930833" y="6036598"/>
            <a:ext cx="2137124" cy="400110"/>
          </a:xfrm>
          <a:prstGeom prst="rect">
            <a:avLst/>
          </a:prstGeom>
          <a:noFill/>
        </p:spPr>
        <p:txBody>
          <a:bodyPr wrap="none" rtlCol="0">
            <a:spAutoFit/>
          </a:bodyPr>
          <a:lstStyle/>
          <a:p>
            <a:r>
              <a:rPr lang="en-US" altLang="zh-TW" sz="2000" b="1" dirty="0" err="1">
                <a:latin typeface="Arial" panose="020B0604020202020204" pitchFamily="34" charset="0"/>
                <a:cs typeface="Arial" panose="020B0604020202020204" pitchFamily="34" charset="0"/>
              </a:rPr>
              <a:t>ERKi</a:t>
            </a:r>
            <a:r>
              <a:rPr lang="en-US" altLang="zh-TW" sz="2000" b="1" dirty="0">
                <a:latin typeface="Arial" panose="020B0604020202020204" pitchFamily="34" charset="0"/>
                <a:cs typeface="Arial" panose="020B0604020202020204" pitchFamily="34" charset="0"/>
              </a:rPr>
              <a:t> resistance</a:t>
            </a:r>
            <a:endParaRPr lang="zh-TW" altLang="en-US" sz="2000" b="1" dirty="0">
              <a:latin typeface="Arial" panose="020B0604020202020204" pitchFamily="34" charset="0"/>
              <a:cs typeface="Arial" panose="020B0604020202020204" pitchFamily="34" charset="0"/>
            </a:endParaRPr>
          </a:p>
        </p:txBody>
      </p:sp>
      <p:sp>
        <p:nvSpPr>
          <p:cNvPr id="24" name="投影片編號版面配置區 23">
            <a:extLst>
              <a:ext uri="{FF2B5EF4-FFF2-40B4-BE49-F238E27FC236}">
                <a16:creationId xmlns:a16="http://schemas.microsoft.com/office/drawing/2014/main" id="{EA80F71B-F011-4CDA-8BD0-01F88890EBA5}"/>
              </a:ext>
            </a:extLst>
          </p:cNvPr>
          <p:cNvSpPr>
            <a:spLocks noGrp="1"/>
          </p:cNvSpPr>
          <p:nvPr>
            <p:ph type="sldNum" sz="quarter" idx="12"/>
          </p:nvPr>
        </p:nvSpPr>
        <p:spPr/>
        <p:txBody>
          <a:bodyPr/>
          <a:lstStyle/>
          <a:p>
            <a:fld id="{D5321667-2103-40FE-9D6A-2E1CB32CCCAB}" type="slidenum">
              <a:rPr lang="zh-TW" altLang="en-US" smtClean="0"/>
              <a:t>30</a:t>
            </a:fld>
            <a:endParaRPr lang="zh-TW" altLang="en-US"/>
          </a:p>
        </p:txBody>
      </p:sp>
    </p:spTree>
    <p:extLst>
      <p:ext uri="{BB962C8B-B14F-4D97-AF65-F5344CB8AC3E}">
        <p14:creationId xmlns:p14="http://schemas.microsoft.com/office/powerpoint/2010/main" val="23324746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sp>
        <p:nvSpPr>
          <p:cNvPr id="5" name="文字方塊 4">
            <a:extLst>
              <a:ext uri="{FF2B5EF4-FFF2-40B4-BE49-F238E27FC236}">
                <a16:creationId xmlns:a16="http://schemas.microsoft.com/office/drawing/2014/main" id="{A1137189-7D4F-4A3D-AEB3-6D033EC561F1}"/>
              </a:ext>
            </a:extLst>
          </p:cNvPr>
          <p:cNvSpPr txBox="1"/>
          <p:nvPr/>
        </p:nvSpPr>
        <p:spPr>
          <a:xfrm>
            <a:off x="2194757" y="78567"/>
            <a:ext cx="9705144" cy="954107"/>
          </a:xfrm>
          <a:prstGeom prst="rect">
            <a:avLst/>
          </a:prstGeom>
          <a:noFill/>
        </p:spPr>
        <p:txBody>
          <a:bodyPr wrap="square" rtlCol="0">
            <a:spAutoFit/>
          </a:bodyPr>
          <a:lstStyle/>
          <a:p>
            <a:pPr algn="ct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competitively combined with DHX9 as a decoy to promote oncogenic </a:t>
            </a:r>
            <a:r>
              <a:rPr lang="en-US" altLang="zh-TW" sz="2800" b="1" dirty="0" err="1">
                <a:latin typeface="Arial" panose="020B0604020202020204" pitchFamily="34" charset="0"/>
                <a:cs typeface="Arial" panose="020B0604020202020204" pitchFamily="34" charset="0"/>
              </a:rPr>
              <a:t>circRNAs</a:t>
            </a:r>
            <a:r>
              <a:rPr lang="en-US" altLang="zh-TW" sz="2800" b="1" dirty="0">
                <a:latin typeface="Arial" panose="020B0604020202020204" pitchFamily="34" charset="0"/>
                <a:cs typeface="Arial" panose="020B0604020202020204" pitchFamily="34" charset="0"/>
              </a:rPr>
              <a:t> formation</a:t>
            </a:r>
            <a:endParaRPr lang="zh-TW" altLang="en-US" sz="2800" b="1" dirty="0">
              <a:latin typeface="Arial" panose="020B0604020202020204" pitchFamily="34" charset="0"/>
              <a:cs typeface="Arial" panose="020B0604020202020204" pitchFamily="34" charset="0"/>
            </a:endParaRPr>
          </a:p>
        </p:txBody>
      </p:sp>
      <p:grpSp>
        <p:nvGrpSpPr>
          <p:cNvPr id="16" name="群組 15">
            <a:extLst>
              <a:ext uri="{FF2B5EF4-FFF2-40B4-BE49-F238E27FC236}">
                <a16:creationId xmlns:a16="http://schemas.microsoft.com/office/drawing/2014/main" id="{FF714412-57C3-44E7-89C7-F9A121F1340E}"/>
              </a:ext>
            </a:extLst>
          </p:cNvPr>
          <p:cNvGrpSpPr/>
          <p:nvPr/>
        </p:nvGrpSpPr>
        <p:grpSpPr>
          <a:xfrm>
            <a:off x="150444" y="1905551"/>
            <a:ext cx="11787831" cy="3854462"/>
            <a:chOff x="304765" y="2101838"/>
            <a:chExt cx="11787831" cy="3854462"/>
          </a:xfrm>
        </p:grpSpPr>
        <p:pic>
          <p:nvPicPr>
            <p:cNvPr id="14" name="圖片 13">
              <a:extLst>
                <a:ext uri="{FF2B5EF4-FFF2-40B4-BE49-F238E27FC236}">
                  <a16:creationId xmlns:a16="http://schemas.microsoft.com/office/drawing/2014/main" id="{38FB7EC2-67FA-4819-9DB6-F0C304422179}"/>
                </a:ext>
              </a:extLst>
            </p:cNvPr>
            <p:cNvPicPr>
              <a:picLocks noChangeAspect="1"/>
            </p:cNvPicPr>
            <p:nvPr/>
          </p:nvPicPr>
          <p:blipFill>
            <a:blip r:embed="rId3"/>
            <a:stretch>
              <a:fillRect/>
            </a:stretch>
          </p:blipFill>
          <p:spPr>
            <a:xfrm>
              <a:off x="304765" y="2101838"/>
              <a:ext cx="11787831" cy="3752861"/>
            </a:xfrm>
            <a:prstGeom prst="rect">
              <a:avLst/>
            </a:prstGeom>
          </p:spPr>
        </p:pic>
        <p:sp>
          <p:nvSpPr>
            <p:cNvPr id="15" name="矩形 14">
              <a:extLst>
                <a:ext uri="{FF2B5EF4-FFF2-40B4-BE49-F238E27FC236}">
                  <a16:creationId xmlns:a16="http://schemas.microsoft.com/office/drawing/2014/main" id="{650EE60D-C4B1-4A56-AAF0-67A6CA03CABC}"/>
                </a:ext>
              </a:extLst>
            </p:cNvPr>
            <p:cNvSpPr/>
            <p:nvPr/>
          </p:nvSpPr>
          <p:spPr>
            <a:xfrm>
              <a:off x="368300" y="5588000"/>
              <a:ext cx="6902450" cy="36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 name="群組 7">
            <a:extLst>
              <a:ext uri="{FF2B5EF4-FFF2-40B4-BE49-F238E27FC236}">
                <a16:creationId xmlns:a16="http://schemas.microsoft.com/office/drawing/2014/main" id="{23FFD084-2C70-4FF8-8DA0-86D7CCD3BB70}"/>
              </a:ext>
            </a:extLst>
          </p:cNvPr>
          <p:cNvGrpSpPr/>
          <p:nvPr/>
        </p:nvGrpSpPr>
        <p:grpSpPr>
          <a:xfrm>
            <a:off x="9185105" y="1730582"/>
            <a:ext cx="3076051" cy="335501"/>
            <a:chOff x="2924923" y="2262981"/>
            <a:chExt cx="3066414" cy="335501"/>
          </a:xfrm>
        </p:grpSpPr>
        <p:sp>
          <p:nvSpPr>
            <p:cNvPr id="9" name="矩形: 圓角 8">
              <a:extLst>
                <a:ext uri="{FF2B5EF4-FFF2-40B4-BE49-F238E27FC236}">
                  <a16:creationId xmlns:a16="http://schemas.microsoft.com/office/drawing/2014/main" id="{EA01A3B9-AF68-48FA-9988-A344860C4E9A}"/>
                </a:ext>
              </a:extLst>
            </p:cNvPr>
            <p:cNvSpPr/>
            <p:nvPr/>
          </p:nvSpPr>
          <p:spPr>
            <a:xfrm>
              <a:off x="3427028" y="2262981"/>
              <a:ext cx="2025508" cy="3355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5730DDBC-63A0-4423-A300-F8F34534D550}"/>
                </a:ext>
              </a:extLst>
            </p:cNvPr>
            <p:cNvSpPr txBox="1"/>
            <p:nvPr/>
          </p:nvSpPr>
          <p:spPr>
            <a:xfrm>
              <a:off x="2924923" y="2275593"/>
              <a:ext cx="3066414" cy="307777"/>
            </a:xfrm>
            <a:prstGeom prst="rect">
              <a:avLst/>
            </a:prstGeom>
            <a:noFill/>
          </p:spPr>
          <p:txBody>
            <a:bodyPr wrap="square">
              <a:spAutoFit/>
            </a:bodyPr>
            <a:lstStyle/>
            <a:p>
              <a:pPr algn="ctr"/>
              <a:r>
                <a:rPr lang="en-US" altLang="zh-TW" sz="1400" b="1" i="0" u="none" strike="noStrike" baseline="0" dirty="0">
                  <a:latin typeface="Arial" panose="020B0604020202020204" pitchFamily="34" charset="0"/>
                  <a:cs typeface="Arial" panose="020B0604020202020204" pitchFamily="34" charset="0"/>
                </a:rPr>
                <a:t>Vector vs. circPDIA4</a:t>
              </a:r>
              <a:endParaRPr lang="zh-TW" altLang="en-US" sz="1600" b="1" dirty="0">
                <a:latin typeface="Arial" panose="020B0604020202020204" pitchFamily="34" charset="0"/>
                <a:cs typeface="Arial" panose="020B0604020202020204" pitchFamily="34" charset="0"/>
              </a:endParaRPr>
            </a:p>
          </p:txBody>
        </p:sp>
      </p:grpSp>
      <p:sp>
        <p:nvSpPr>
          <p:cNvPr id="11" name="矩形 10">
            <a:extLst>
              <a:ext uri="{FF2B5EF4-FFF2-40B4-BE49-F238E27FC236}">
                <a16:creationId xmlns:a16="http://schemas.microsoft.com/office/drawing/2014/main" id="{6D543F55-87A1-4533-8CBA-E9823FE016DF}"/>
              </a:ext>
            </a:extLst>
          </p:cNvPr>
          <p:cNvSpPr/>
          <p:nvPr/>
        </p:nvSpPr>
        <p:spPr>
          <a:xfrm>
            <a:off x="3812624" y="3038827"/>
            <a:ext cx="1799936"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432B5EF9-4ACD-40E2-AE3E-3964260219DC}"/>
              </a:ext>
            </a:extLst>
          </p:cNvPr>
          <p:cNvSpPr/>
          <p:nvPr/>
        </p:nvSpPr>
        <p:spPr>
          <a:xfrm>
            <a:off x="3812624" y="4031120"/>
            <a:ext cx="1799936"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78C58E00-7CCB-4C47-97A1-134D1E85BA57}"/>
              </a:ext>
            </a:extLst>
          </p:cNvPr>
          <p:cNvSpPr/>
          <p:nvPr/>
        </p:nvSpPr>
        <p:spPr>
          <a:xfrm>
            <a:off x="6546010" y="3161170"/>
            <a:ext cx="2260600"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EC56AE97-6062-4E30-A3F2-73D6ABE5B43D}"/>
              </a:ext>
            </a:extLst>
          </p:cNvPr>
          <p:cNvSpPr/>
          <p:nvPr/>
        </p:nvSpPr>
        <p:spPr>
          <a:xfrm>
            <a:off x="6546009" y="4031120"/>
            <a:ext cx="2229407"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a:extLst>
              <a:ext uri="{FF2B5EF4-FFF2-40B4-BE49-F238E27FC236}">
                <a16:creationId xmlns:a16="http://schemas.microsoft.com/office/drawing/2014/main" id="{45C9AB88-9385-4293-9A7D-8605B2269D96}"/>
              </a:ext>
            </a:extLst>
          </p:cNvPr>
          <p:cNvPicPr>
            <a:picLocks noChangeAspect="1"/>
          </p:cNvPicPr>
          <p:nvPr/>
        </p:nvPicPr>
        <p:blipFill rotWithShape="1">
          <a:blip r:embed="rId4"/>
          <a:srcRect b="61708"/>
          <a:stretch/>
        </p:blipFill>
        <p:spPr>
          <a:xfrm>
            <a:off x="3210124" y="5632698"/>
            <a:ext cx="2992784" cy="983676"/>
          </a:xfrm>
          <a:prstGeom prst="rect">
            <a:avLst/>
          </a:prstGeom>
        </p:spPr>
      </p:pic>
      <p:pic>
        <p:nvPicPr>
          <p:cNvPr id="19" name="圖片 18">
            <a:extLst>
              <a:ext uri="{FF2B5EF4-FFF2-40B4-BE49-F238E27FC236}">
                <a16:creationId xmlns:a16="http://schemas.microsoft.com/office/drawing/2014/main" id="{A5AA6DC9-480D-41AB-9BDA-91AFF7AC3B85}"/>
              </a:ext>
            </a:extLst>
          </p:cNvPr>
          <p:cNvPicPr>
            <a:picLocks noChangeAspect="1"/>
          </p:cNvPicPr>
          <p:nvPr/>
        </p:nvPicPr>
        <p:blipFill>
          <a:blip r:embed="rId5"/>
          <a:stretch>
            <a:fillRect/>
          </a:stretch>
        </p:blipFill>
        <p:spPr>
          <a:xfrm rot="18048986">
            <a:off x="6183494" y="5950789"/>
            <a:ext cx="489728" cy="602124"/>
          </a:xfrm>
          <a:prstGeom prst="rect">
            <a:avLst/>
          </a:prstGeom>
        </p:spPr>
      </p:pic>
      <p:pic>
        <p:nvPicPr>
          <p:cNvPr id="20" name="圖片 19">
            <a:extLst>
              <a:ext uri="{FF2B5EF4-FFF2-40B4-BE49-F238E27FC236}">
                <a16:creationId xmlns:a16="http://schemas.microsoft.com/office/drawing/2014/main" id="{D04880DD-D68D-46E2-AF1B-2DDA8E15EFEB}"/>
              </a:ext>
            </a:extLst>
          </p:cNvPr>
          <p:cNvPicPr>
            <a:picLocks noChangeAspect="1"/>
          </p:cNvPicPr>
          <p:nvPr/>
        </p:nvPicPr>
        <p:blipFill rotWithShape="1">
          <a:blip r:embed="rId4"/>
          <a:srcRect l="-569" t="75728" r="569" b="-18"/>
          <a:stretch/>
        </p:blipFill>
        <p:spPr>
          <a:xfrm>
            <a:off x="6818104" y="6000030"/>
            <a:ext cx="2921489" cy="609127"/>
          </a:xfrm>
          <a:prstGeom prst="rect">
            <a:avLst/>
          </a:prstGeom>
        </p:spPr>
      </p:pic>
      <p:sp>
        <p:nvSpPr>
          <p:cNvPr id="2" name="投影片編號版面配置區 1">
            <a:extLst>
              <a:ext uri="{FF2B5EF4-FFF2-40B4-BE49-F238E27FC236}">
                <a16:creationId xmlns:a16="http://schemas.microsoft.com/office/drawing/2014/main" id="{65B86A5E-8CA6-4FFB-B5B8-D16F15D7BCAE}"/>
              </a:ext>
            </a:extLst>
          </p:cNvPr>
          <p:cNvSpPr>
            <a:spLocks noGrp="1"/>
          </p:cNvSpPr>
          <p:nvPr>
            <p:ph type="sldNum" sz="quarter" idx="12"/>
          </p:nvPr>
        </p:nvSpPr>
        <p:spPr/>
        <p:txBody>
          <a:bodyPr/>
          <a:lstStyle/>
          <a:p>
            <a:fld id="{D5321667-2103-40FE-9D6A-2E1CB32CCCAB}" type="slidenum">
              <a:rPr lang="zh-TW" altLang="en-US" smtClean="0"/>
              <a:t>31</a:t>
            </a:fld>
            <a:endParaRPr lang="zh-TW" altLang="en-US"/>
          </a:p>
        </p:txBody>
      </p:sp>
      <p:sp>
        <p:nvSpPr>
          <p:cNvPr id="21" name="矩形 20">
            <a:extLst>
              <a:ext uri="{FF2B5EF4-FFF2-40B4-BE49-F238E27FC236}">
                <a16:creationId xmlns:a16="http://schemas.microsoft.com/office/drawing/2014/main" id="{38E9C02D-AAA2-4923-B973-6F956427A2FE}"/>
              </a:ext>
            </a:extLst>
          </p:cNvPr>
          <p:cNvSpPr/>
          <p:nvPr/>
        </p:nvSpPr>
        <p:spPr>
          <a:xfrm>
            <a:off x="519925" y="2854677"/>
            <a:ext cx="2094485"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158347EA-B520-45D8-B622-6C6B63D191C9}"/>
              </a:ext>
            </a:extLst>
          </p:cNvPr>
          <p:cNvSpPr/>
          <p:nvPr/>
        </p:nvSpPr>
        <p:spPr>
          <a:xfrm>
            <a:off x="614370" y="4574713"/>
            <a:ext cx="2167467"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359750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pic>
        <p:nvPicPr>
          <p:cNvPr id="8" name="圖片 7">
            <a:extLst>
              <a:ext uri="{FF2B5EF4-FFF2-40B4-BE49-F238E27FC236}">
                <a16:creationId xmlns:a16="http://schemas.microsoft.com/office/drawing/2014/main" id="{0231F1F4-C061-48CA-8435-7ADA5C98E2AE}"/>
              </a:ext>
            </a:extLst>
          </p:cNvPr>
          <p:cNvPicPr>
            <a:picLocks noChangeAspect="1"/>
          </p:cNvPicPr>
          <p:nvPr/>
        </p:nvPicPr>
        <p:blipFill>
          <a:blip r:embed="rId3"/>
          <a:stretch>
            <a:fillRect/>
          </a:stretch>
        </p:blipFill>
        <p:spPr>
          <a:xfrm>
            <a:off x="250266" y="1847837"/>
            <a:ext cx="6797063" cy="4146563"/>
          </a:xfrm>
          <a:prstGeom prst="rect">
            <a:avLst/>
          </a:prstGeom>
        </p:spPr>
      </p:pic>
      <p:pic>
        <p:nvPicPr>
          <p:cNvPr id="10" name="圖片 9">
            <a:extLst>
              <a:ext uri="{FF2B5EF4-FFF2-40B4-BE49-F238E27FC236}">
                <a16:creationId xmlns:a16="http://schemas.microsoft.com/office/drawing/2014/main" id="{46E0139C-31B8-4742-BD8E-6FD3E9BACFEE}"/>
              </a:ext>
            </a:extLst>
          </p:cNvPr>
          <p:cNvPicPr>
            <a:picLocks noChangeAspect="1"/>
          </p:cNvPicPr>
          <p:nvPr/>
        </p:nvPicPr>
        <p:blipFill>
          <a:blip r:embed="rId4"/>
          <a:stretch>
            <a:fillRect/>
          </a:stretch>
        </p:blipFill>
        <p:spPr>
          <a:xfrm>
            <a:off x="7383449" y="1962138"/>
            <a:ext cx="4516452" cy="4236456"/>
          </a:xfrm>
          <a:prstGeom prst="rect">
            <a:avLst/>
          </a:prstGeom>
        </p:spPr>
      </p:pic>
      <p:sp>
        <p:nvSpPr>
          <p:cNvPr id="7" name="文字方塊 6">
            <a:extLst>
              <a:ext uri="{FF2B5EF4-FFF2-40B4-BE49-F238E27FC236}">
                <a16:creationId xmlns:a16="http://schemas.microsoft.com/office/drawing/2014/main" id="{CA211FAA-D4AC-4E25-A505-EF49F965ADFE}"/>
              </a:ext>
            </a:extLst>
          </p:cNvPr>
          <p:cNvSpPr txBox="1"/>
          <p:nvPr/>
        </p:nvSpPr>
        <p:spPr>
          <a:xfrm>
            <a:off x="2194757" y="78567"/>
            <a:ext cx="9705144" cy="954107"/>
          </a:xfrm>
          <a:prstGeom prst="rect">
            <a:avLst/>
          </a:prstGeom>
          <a:noFill/>
        </p:spPr>
        <p:txBody>
          <a:bodyPr wrap="square" rtlCol="0">
            <a:spAutoFit/>
          </a:bodyPr>
          <a:lstStyle/>
          <a:p>
            <a:pPr algn="ct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competitively combined with DHX9 as a decoy to promote oncogenic </a:t>
            </a:r>
            <a:r>
              <a:rPr lang="en-US" altLang="zh-TW" sz="2800" b="1" dirty="0" err="1">
                <a:latin typeface="Arial" panose="020B0604020202020204" pitchFamily="34" charset="0"/>
                <a:cs typeface="Arial" panose="020B0604020202020204" pitchFamily="34" charset="0"/>
              </a:rPr>
              <a:t>circRNAs</a:t>
            </a:r>
            <a:r>
              <a:rPr lang="en-US" altLang="zh-TW" sz="2800" b="1" dirty="0">
                <a:latin typeface="Arial" panose="020B0604020202020204" pitchFamily="34" charset="0"/>
                <a:cs typeface="Arial" panose="020B0604020202020204" pitchFamily="34" charset="0"/>
              </a:rPr>
              <a:t> formation</a:t>
            </a:r>
            <a:endParaRPr lang="zh-TW" altLang="en-US" sz="2800" b="1" dirty="0">
              <a:latin typeface="Arial" panose="020B0604020202020204" pitchFamily="34" charset="0"/>
              <a:cs typeface="Arial" panose="020B0604020202020204" pitchFamily="34" charset="0"/>
            </a:endParaRPr>
          </a:p>
        </p:txBody>
      </p:sp>
      <p:sp>
        <p:nvSpPr>
          <p:cNvPr id="2" name="文字方塊 1">
            <a:extLst>
              <a:ext uri="{FF2B5EF4-FFF2-40B4-BE49-F238E27FC236}">
                <a16:creationId xmlns:a16="http://schemas.microsoft.com/office/drawing/2014/main" id="{61BF0D85-1FBF-494F-BA11-893C95208C39}"/>
              </a:ext>
            </a:extLst>
          </p:cNvPr>
          <p:cNvSpPr txBox="1"/>
          <p:nvPr/>
        </p:nvSpPr>
        <p:spPr>
          <a:xfrm>
            <a:off x="292099" y="2521323"/>
            <a:ext cx="370614" cy="461665"/>
          </a:xfrm>
          <a:prstGeom prst="rect">
            <a:avLst/>
          </a:prstGeom>
          <a:noFill/>
        </p:spPr>
        <p:txBody>
          <a:bodyPr wrap="none" rtlCol="0">
            <a:spAutoFit/>
          </a:bodyPr>
          <a:lstStyle/>
          <a:p>
            <a:r>
              <a:rPr lang="en-US" altLang="zh-TW" sz="2400" b="1" dirty="0">
                <a:solidFill>
                  <a:schemeClr val="accent6"/>
                </a:solidFill>
              </a:rPr>
              <a:t>A</a:t>
            </a:r>
            <a:endParaRPr lang="zh-TW" altLang="en-US" sz="2400" b="1" dirty="0">
              <a:solidFill>
                <a:schemeClr val="accent6"/>
              </a:solidFill>
            </a:endParaRPr>
          </a:p>
        </p:txBody>
      </p:sp>
      <p:sp>
        <p:nvSpPr>
          <p:cNvPr id="9" name="文字方塊 8">
            <a:extLst>
              <a:ext uri="{FF2B5EF4-FFF2-40B4-BE49-F238E27FC236}">
                <a16:creationId xmlns:a16="http://schemas.microsoft.com/office/drawing/2014/main" id="{52436B5A-A5CA-4BF4-AC75-7FB2DEECE266}"/>
              </a:ext>
            </a:extLst>
          </p:cNvPr>
          <p:cNvSpPr txBox="1"/>
          <p:nvPr/>
        </p:nvSpPr>
        <p:spPr>
          <a:xfrm>
            <a:off x="71371" y="2967335"/>
            <a:ext cx="357790" cy="461665"/>
          </a:xfrm>
          <a:prstGeom prst="rect">
            <a:avLst/>
          </a:prstGeom>
          <a:noFill/>
        </p:spPr>
        <p:txBody>
          <a:bodyPr wrap="none" rtlCol="0">
            <a:spAutoFit/>
          </a:bodyPr>
          <a:lstStyle/>
          <a:p>
            <a:r>
              <a:rPr lang="en-US" altLang="zh-TW" sz="2400" b="1" dirty="0">
                <a:solidFill>
                  <a:schemeClr val="accent6"/>
                </a:solidFill>
              </a:rPr>
              <a:t>B</a:t>
            </a:r>
            <a:endParaRPr lang="zh-TW" altLang="en-US" sz="2400" b="1" dirty="0">
              <a:solidFill>
                <a:schemeClr val="accent6"/>
              </a:solidFill>
            </a:endParaRPr>
          </a:p>
        </p:txBody>
      </p:sp>
      <p:sp>
        <p:nvSpPr>
          <p:cNvPr id="13" name="文字方塊 12">
            <a:extLst>
              <a:ext uri="{FF2B5EF4-FFF2-40B4-BE49-F238E27FC236}">
                <a16:creationId xmlns:a16="http://schemas.microsoft.com/office/drawing/2014/main" id="{4F9F532E-8594-494B-A7C3-91E2D147F8D4}"/>
              </a:ext>
            </a:extLst>
          </p:cNvPr>
          <p:cNvSpPr txBox="1"/>
          <p:nvPr/>
        </p:nvSpPr>
        <p:spPr>
          <a:xfrm>
            <a:off x="8667375" y="5840505"/>
            <a:ext cx="370614" cy="461665"/>
          </a:xfrm>
          <a:prstGeom prst="rect">
            <a:avLst/>
          </a:prstGeom>
          <a:noFill/>
        </p:spPr>
        <p:txBody>
          <a:bodyPr wrap="none" rtlCol="0">
            <a:spAutoFit/>
          </a:bodyPr>
          <a:lstStyle/>
          <a:p>
            <a:r>
              <a:rPr lang="en-US" altLang="zh-TW" sz="2400" b="1" dirty="0">
                <a:solidFill>
                  <a:schemeClr val="accent6"/>
                </a:solidFill>
              </a:rPr>
              <a:t>A</a:t>
            </a:r>
            <a:endParaRPr lang="zh-TW" altLang="en-US" sz="2400" b="1" dirty="0">
              <a:solidFill>
                <a:schemeClr val="accent6"/>
              </a:solidFill>
            </a:endParaRPr>
          </a:p>
        </p:txBody>
      </p:sp>
      <p:sp>
        <p:nvSpPr>
          <p:cNvPr id="14" name="文字方塊 13">
            <a:extLst>
              <a:ext uri="{FF2B5EF4-FFF2-40B4-BE49-F238E27FC236}">
                <a16:creationId xmlns:a16="http://schemas.microsoft.com/office/drawing/2014/main" id="{876ED3EB-4AA1-46F9-8DA2-E308706C3E0B}"/>
              </a:ext>
            </a:extLst>
          </p:cNvPr>
          <p:cNvSpPr txBox="1"/>
          <p:nvPr/>
        </p:nvSpPr>
        <p:spPr>
          <a:xfrm>
            <a:off x="11031816" y="5840504"/>
            <a:ext cx="370614" cy="461665"/>
          </a:xfrm>
          <a:prstGeom prst="rect">
            <a:avLst/>
          </a:prstGeom>
          <a:noFill/>
        </p:spPr>
        <p:txBody>
          <a:bodyPr wrap="none" rtlCol="0">
            <a:spAutoFit/>
          </a:bodyPr>
          <a:lstStyle/>
          <a:p>
            <a:r>
              <a:rPr lang="en-US" altLang="zh-TW" sz="2400" b="1" dirty="0">
                <a:solidFill>
                  <a:schemeClr val="accent6"/>
                </a:solidFill>
              </a:rPr>
              <a:t>A</a:t>
            </a:r>
            <a:endParaRPr lang="zh-TW" altLang="en-US" sz="2400" b="1" dirty="0">
              <a:solidFill>
                <a:schemeClr val="accent6"/>
              </a:solidFill>
            </a:endParaRPr>
          </a:p>
        </p:txBody>
      </p:sp>
      <p:sp>
        <p:nvSpPr>
          <p:cNvPr id="15" name="文字方塊 14">
            <a:extLst>
              <a:ext uri="{FF2B5EF4-FFF2-40B4-BE49-F238E27FC236}">
                <a16:creationId xmlns:a16="http://schemas.microsoft.com/office/drawing/2014/main" id="{AB26F88B-669C-4478-BA83-E1CE191A4EA6}"/>
              </a:ext>
            </a:extLst>
          </p:cNvPr>
          <p:cNvSpPr txBox="1"/>
          <p:nvPr/>
        </p:nvSpPr>
        <p:spPr>
          <a:xfrm>
            <a:off x="8976013" y="6071336"/>
            <a:ext cx="357790" cy="461665"/>
          </a:xfrm>
          <a:prstGeom prst="rect">
            <a:avLst/>
          </a:prstGeom>
          <a:noFill/>
        </p:spPr>
        <p:txBody>
          <a:bodyPr wrap="none" rtlCol="0">
            <a:spAutoFit/>
          </a:bodyPr>
          <a:lstStyle/>
          <a:p>
            <a:r>
              <a:rPr lang="en-US" altLang="zh-TW" sz="2400" b="1" dirty="0">
                <a:solidFill>
                  <a:schemeClr val="accent6"/>
                </a:solidFill>
              </a:rPr>
              <a:t>B</a:t>
            </a:r>
            <a:endParaRPr lang="zh-TW" altLang="en-US" sz="2400" b="1" dirty="0">
              <a:solidFill>
                <a:schemeClr val="accent6"/>
              </a:solidFill>
            </a:endParaRPr>
          </a:p>
        </p:txBody>
      </p:sp>
      <p:sp>
        <p:nvSpPr>
          <p:cNvPr id="16" name="文字方塊 15">
            <a:extLst>
              <a:ext uri="{FF2B5EF4-FFF2-40B4-BE49-F238E27FC236}">
                <a16:creationId xmlns:a16="http://schemas.microsoft.com/office/drawing/2014/main" id="{4A7C192B-4EB9-45EE-8873-D71A56087CC9}"/>
              </a:ext>
            </a:extLst>
          </p:cNvPr>
          <p:cNvSpPr txBox="1"/>
          <p:nvPr/>
        </p:nvSpPr>
        <p:spPr>
          <a:xfrm>
            <a:off x="11368234" y="6071335"/>
            <a:ext cx="357790" cy="461665"/>
          </a:xfrm>
          <a:prstGeom prst="rect">
            <a:avLst/>
          </a:prstGeom>
          <a:noFill/>
        </p:spPr>
        <p:txBody>
          <a:bodyPr wrap="none" rtlCol="0">
            <a:spAutoFit/>
          </a:bodyPr>
          <a:lstStyle/>
          <a:p>
            <a:r>
              <a:rPr lang="en-US" altLang="zh-TW" sz="2400" b="1" dirty="0">
                <a:solidFill>
                  <a:schemeClr val="accent6"/>
                </a:solidFill>
              </a:rPr>
              <a:t>B</a:t>
            </a:r>
            <a:endParaRPr lang="zh-TW" altLang="en-US" sz="2400" b="1" dirty="0">
              <a:solidFill>
                <a:schemeClr val="accent6"/>
              </a:solidFill>
            </a:endParaRPr>
          </a:p>
        </p:txBody>
      </p:sp>
      <p:sp>
        <p:nvSpPr>
          <p:cNvPr id="5" name="投影片編號版面配置區 4">
            <a:extLst>
              <a:ext uri="{FF2B5EF4-FFF2-40B4-BE49-F238E27FC236}">
                <a16:creationId xmlns:a16="http://schemas.microsoft.com/office/drawing/2014/main" id="{4E9B5953-3547-497C-A024-61B3B7336EC0}"/>
              </a:ext>
            </a:extLst>
          </p:cNvPr>
          <p:cNvSpPr>
            <a:spLocks noGrp="1"/>
          </p:cNvSpPr>
          <p:nvPr>
            <p:ph type="sldNum" sz="quarter" idx="12"/>
          </p:nvPr>
        </p:nvSpPr>
        <p:spPr/>
        <p:txBody>
          <a:bodyPr/>
          <a:lstStyle/>
          <a:p>
            <a:fld id="{D5321667-2103-40FE-9D6A-2E1CB32CCCAB}" type="slidenum">
              <a:rPr lang="zh-TW" altLang="en-US" smtClean="0"/>
              <a:t>32</a:t>
            </a:fld>
            <a:endParaRPr lang="zh-TW" altLang="en-US"/>
          </a:p>
        </p:txBody>
      </p:sp>
    </p:spTree>
    <p:extLst>
      <p:ext uri="{BB962C8B-B14F-4D97-AF65-F5344CB8AC3E}">
        <p14:creationId xmlns:p14="http://schemas.microsoft.com/office/powerpoint/2010/main" val="10408155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pic>
        <p:nvPicPr>
          <p:cNvPr id="5" name="圖片 4">
            <a:extLst>
              <a:ext uri="{FF2B5EF4-FFF2-40B4-BE49-F238E27FC236}">
                <a16:creationId xmlns:a16="http://schemas.microsoft.com/office/drawing/2014/main" id="{55E421F6-31E2-40B7-8A93-7D9F5401B4C3}"/>
              </a:ext>
            </a:extLst>
          </p:cNvPr>
          <p:cNvPicPr>
            <a:picLocks noChangeAspect="1"/>
          </p:cNvPicPr>
          <p:nvPr/>
        </p:nvPicPr>
        <p:blipFill>
          <a:blip r:embed="rId3"/>
          <a:stretch>
            <a:fillRect/>
          </a:stretch>
        </p:blipFill>
        <p:spPr>
          <a:xfrm>
            <a:off x="185987" y="1975029"/>
            <a:ext cx="4017539" cy="3403599"/>
          </a:xfrm>
          <a:prstGeom prst="rect">
            <a:avLst/>
          </a:prstGeom>
        </p:spPr>
      </p:pic>
      <p:pic>
        <p:nvPicPr>
          <p:cNvPr id="8" name="圖片 7">
            <a:extLst>
              <a:ext uri="{FF2B5EF4-FFF2-40B4-BE49-F238E27FC236}">
                <a16:creationId xmlns:a16="http://schemas.microsoft.com/office/drawing/2014/main" id="{07F64FC8-6F88-4E31-8F75-741E8C432999}"/>
              </a:ext>
            </a:extLst>
          </p:cNvPr>
          <p:cNvPicPr>
            <a:picLocks noChangeAspect="1"/>
          </p:cNvPicPr>
          <p:nvPr/>
        </p:nvPicPr>
        <p:blipFill>
          <a:blip r:embed="rId4"/>
          <a:stretch>
            <a:fillRect/>
          </a:stretch>
        </p:blipFill>
        <p:spPr>
          <a:xfrm>
            <a:off x="4112619" y="1792268"/>
            <a:ext cx="7787282" cy="4060146"/>
          </a:xfrm>
          <a:prstGeom prst="rect">
            <a:avLst/>
          </a:prstGeom>
        </p:spPr>
      </p:pic>
      <p:sp>
        <p:nvSpPr>
          <p:cNvPr id="7" name="文字方塊 6">
            <a:extLst>
              <a:ext uri="{FF2B5EF4-FFF2-40B4-BE49-F238E27FC236}">
                <a16:creationId xmlns:a16="http://schemas.microsoft.com/office/drawing/2014/main" id="{65AFE449-D099-48D5-B11A-52C9E13DC234}"/>
              </a:ext>
            </a:extLst>
          </p:cNvPr>
          <p:cNvSpPr txBox="1"/>
          <p:nvPr/>
        </p:nvSpPr>
        <p:spPr>
          <a:xfrm>
            <a:off x="2194757" y="78567"/>
            <a:ext cx="9705144" cy="954107"/>
          </a:xfrm>
          <a:prstGeom prst="rect">
            <a:avLst/>
          </a:prstGeom>
          <a:noFill/>
        </p:spPr>
        <p:txBody>
          <a:bodyPr wrap="square" rtlCol="0">
            <a:spAutoFit/>
          </a:bodyPr>
          <a:lstStyle/>
          <a:p>
            <a:pPr algn="ct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competitively combined with DHX9 as a decoy to promote oncogenic </a:t>
            </a:r>
            <a:r>
              <a:rPr lang="en-US" altLang="zh-TW" sz="2800" b="1" dirty="0" err="1">
                <a:latin typeface="Arial" panose="020B0604020202020204" pitchFamily="34" charset="0"/>
                <a:cs typeface="Arial" panose="020B0604020202020204" pitchFamily="34" charset="0"/>
              </a:rPr>
              <a:t>circRNAs</a:t>
            </a:r>
            <a:r>
              <a:rPr lang="en-US" altLang="zh-TW" sz="2800" b="1" dirty="0">
                <a:latin typeface="Arial" panose="020B0604020202020204" pitchFamily="34" charset="0"/>
                <a:cs typeface="Arial" panose="020B0604020202020204" pitchFamily="34" charset="0"/>
              </a:rPr>
              <a:t> formation</a:t>
            </a:r>
            <a:endParaRPr lang="zh-TW" altLang="en-US" sz="2800" b="1" dirty="0">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3C857EB1-E985-4215-A676-745DA3539B8F}"/>
              </a:ext>
            </a:extLst>
          </p:cNvPr>
          <p:cNvSpPr/>
          <p:nvPr/>
        </p:nvSpPr>
        <p:spPr>
          <a:xfrm rot="18952864">
            <a:off x="104029" y="4902271"/>
            <a:ext cx="1368980" cy="275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2C8C9D4F-B996-4402-A3B0-241BD000AD59}"/>
              </a:ext>
            </a:extLst>
          </p:cNvPr>
          <p:cNvSpPr/>
          <p:nvPr/>
        </p:nvSpPr>
        <p:spPr>
          <a:xfrm rot="18952864">
            <a:off x="1750377" y="4902272"/>
            <a:ext cx="1368980" cy="275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02D86DD5-7DF9-41D3-A1AB-693C32290D84}"/>
              </a:ext>
            </a:extLst>
          </p:cNvPr>
          <p:cNvSpPr/>
          <p:nvPr/>
        </p:nvSpPr>
        <p:spPr>
          <a:xfrm rot="16200000">
            <a:off x="4102439" y="3966173"/>
            <a:ext cx="3205807" cy="5666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81D5DBE8-0A5A-49EE-A09D-EDF2F4F810DE}"/>
              </a:ext>
            </a:extLst>
          </p:cNvPr>
          <p:cNvSpPr/>
          <p:nvPr/>
        </p:nvSpPr>
        <p:spPr>
          <a:xfrm rot="16200000">
            <a:off x="6998039" y="3966172"/>
            <a:ext cx="3205807" cy="5666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F8802F9E-8BAC-44FE-A7AF-E1ED6CD74A38}"/>
              </a:ext>
            </a:extLst>
          </p:cNvPr>
          <p:cNvSpPr/>
          <p:nvPr/>
        </p:nvSpPr>
        <p:spPr>
          <a:xfrm rot="16200000">
            <a:off x="4537101" y="4098182"/>
            <a:ext cx="3205807" cy="3026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7D46914C-12B6-4BA6-A7FA-1417FF4FAA96}"/>
              </a:ext>
            </a:extLst>
          </p:cNvPr>
          <p:cNvSpPr/>
          <p:nvPr/>
        </p:nvSpPr>
        <p:spPr>
          <a:xfrm rot="16200000">
            <a:off x="7425197" y="4098181"/>
            <a:ext cx="3205807" cy="3026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D35721F-3DC9-4D73-B15A-9967B8371C09}"/>
              </a:ext>
            </a:extLst>
          </p:cNvPr>
          <p:cNvSpPr/>
          <p:nvPr/>
        </p:nvSpPr>
        <p:spPr>
          <a:xfrm rot="16200000">
            <a:off x="4968011" y="3966169"/>
            <a:ext cx="3205807" cy="5666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50516070-6E6A-40C3-BD52-7EC50CA3357C}"/>
              </a:ext>
            </a:extLst>
          </p:cNvPr>
          <p:cNvSpPr/>
          <p:nvPr/>
        </p:nvSpPr>
        <p:spPr>
          <a:xfrm rot="16200000">
            <a:off x="7859859" y="3966169"/>
            <a:ext cx="3205807" cy="5666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754612BC-250A-428C-9114-05E36E33DE90}"/>
              </a:ext>
            </a:extLst>
          </p:cNvPr>
          <p:cNvSpPr>
            <a:spLocks noGrp="1"/>
          </p:cNvSpPr>
          <p:nvPr>
            <p:ph type="sldNum" sz="quarter" idx="12"/>
          </p:nvPr>
        </p:nvSpPr>
        <p:spPr/>
        <p:txBody>
          <a:bodyPr/>
          <a:lstStyle/>
          <a:p>
            <a:fld id="{D5321667-2103-40FE-9D6A-2E1CB32CCCAB}" type="slidenum">
              <a:rPr lang="zh-TW" altLang="en-US" smtClean="0"/>
              <a:t>33</a:t>
            </a:fld>
            <a:endParaRPr lang="zh-TW" altLang="en-US"/>
          </a:p>
        </p:txBody>
      </p:sp>
    </p:spTree>
    <p:extLst>
      <p:ext uri="{BB962C8B-B14F-4D97-AF65-F5344CB8AC3E}">
        <p14:creationId xmlns:p14="http://schemas.microsoft.com/office/powerpoint/2010/main" val="3609886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1" grpId="1" animBg="1"/>
      <p:bldP spid="12" grpId="0" animBg="1"/>
      <p:bldP spid="12" grpId="1" animBg="1"/>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0D20CEF-8574-4A56-A08D-F4E8047AE982}"/>
              </a:ext>
            </a:extLst>
          </p:cNvPr>
          <p:cNvSpPr/>
          <p:nvPr/>
        </p:nvSpPr>
        <p:spPr>
          <a:xfrm>
            <a:off x="-12700" y="-635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4D8A4A3-DEE8-4EF6-B768-B6B7A2FAD2C8}"/>
              </a:ext>
            </a:extLst>
          </p:cNvPr>
          <p:cNvSpPr txBox="1"/>
          <p:nvPr/>
        </p:nvSpPr>
        <p:spPr>
          <a:xfrm>
            <a:off x="-33785" y="7856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Results</a:t>
            </a:r>
            <a:endParaRPr lang="zh-TW" altLang="en-US" sz="2000">
              <a:solidFill>
                <a:schemeClr val="bg1"/>
              </a:solidFill>
            </a:endParaRPr>
          </a:p>
        </p:txBody>
      </p:sp>
      <p:pic>
        <p:nvPicPr>
          <p:cNvPr id="5" name="圖片 4">
            <a:extLst>
              <a:ext uri="{FF2B5EF4-FFF2-40B4-BE49-F238E27FC236}">
                <a16:creationId xmlns:a16="http://schemas.microsoft.com/office/drawing/2014/main" id="{68F3266A-7CAC-43CD-A08B-22CDE67D82DB}"/>
              </a:ext>
            </a:extLst>
          </p:cNvPr>
          <p:cNvPicPr>
            <a:picLocks noChangeAspect="1"/>
          </p:cNvPicPr>
          <p:nvPr/>
        </p:nvPicPr>
        <p:blipFill rotWithShape="1">
          <a:blip r:embed="rId3"/>
          <a:srcRect l="37200"/>
          <a:stretch/>
        </p:blipFill>
        <p:spPr>
          <a:xfrm>
            <a:off x="4913865" y="2274542"/>
            <a:ext cx="7278135" cy="3421408"/>
          </a:xfrm>
          <a:prstGeom prst="rect">
            <a:avLst/>
          </a:prstGeom>
        </p:spPr>
      </p:pic>
      <p:pic>
        <p:nvPicPr>
          <p:cNvPr id="8" name="圖片 7">
            <a:extLst>
              <a:ext uri="{FF2B5EF4-FFF2-40B4-BE49-F238E27FC236}">
                <a16:creationId xmlns:a16="http://schemas.microsoft.com/office/drawing/2014/main" id="{CEC53490-AE45-490B-8469-723E2F6910F2}"/>
              </a:ext>
            </a:extLst>
          </p:cNvPr>
          <p:cNvPicPr>
            <a:picLocks noChangeAspect="1"/>
          </p:cNvPicPr>
          <p:nvPr/>
        </p:nvPicPr>
        <p:blipFill>
          <a:blip r:embed="rId4"/>
          <a:stretch>
            <a:fillRect/>
          </a:stretch>
        </p:blipFill>
        <p:spPr>
          <a:xfrm>
            <a:off x="222250" y="2935112"/>
            <a:ext cx="4706211" cy="2252668"/>
          </a:xfrm>
          <a:prstGeom prst="rect">
            <a:avLst/>
          </a:prstGeom>
        </p:spPr>
      </p:pic>
      <p:pic>
        <p:nvPicPr>
          <p:cNvPr id="10" name="圖片 9">
            <a:extLst>
              <a:ext uri="{FF2B5EF4-FFF2-40B4-BE49-F238E27FC236}">
                <a16:creationId xmlns:a16="http://schemas.microsoft.com/office/drawing/2014/main" id="{55095E6C-7029-44FB-B55F-07EA7BBF9BAE}"/>
              </a:ext>
            </a:extLst>
          </p:cNvPr>
          <p:cNvPicPr>
            <a:picLocks noChangeAspect="1"/>
          </p:cNvPicPr>
          <p:nvPr/>
        </p:nvPicPr>
        <p:blipFill>
          <a:blip r:embed="rId5"/>
          <a:stretch>
            <a:fillRect/>
          </a:stretch>
        </p:blipFill>
        <p:spPr>
          <a:xfrm>
            <a:off x="222250" y="2426942"/>
            <a:ext cx="407989" cy="289541"/>
          </a:xfrm>
          <a:prstGeom prst="rect">
            <a:avLst/>
          </a:prstGeom>
        </p:spPr>
      </p:pic>
      <p:sp>
        <p:nvSpPr>
          <p:cNvPr id="9" name="文字方塊 8">
            <a:extLst>
              <a:ext uri="{FF2B5EF4-FFF2-40B4-BE49-F238E27FC236}">
                <a16:creationId xmlns:a16="http://schemas.microsoft.com/office/drawing/2014/main" id="{6123299B-9AAC-47C1-96EE-C48B2E1BD22A}"/>
              </a:ext>
            </a:extLst>
          </p:cNvPr>
          <p:cNvSpPr txBox="1"/>
          <p:nvPr/>
        </p:nvSpPr>
        <p:spPr>
          <a:xfrm>
            <a:off x="2194757" y="78567"/>
            <a:ext cx="9705144" cy="954107"/>
          </a:xfrm>
          <a:prstGeom prst="rect">
            <a:avLst/>
          </a:prstGeom>
          <a:noFill/>
        </p:spPr>
        <p:txBody>
          <a:bodyPr wrap="square" rtlCol="0">
            <a:spAutoFit/>
          </a:bodyPr>
          <a:lstStyle/>
          <a:p>
            <a:pPr algn="ctr"/>
            <a:r>
              <a:rPr lang="en-US" altLang="zh-TW" sz="2800" b="1" i="1" dirty="0">
                <a:latin typeface="Arial" panose="020B0604020202020204" pitchFamily="34" charset="0"/>
                <a:cs typeface="Arial" panose="020B0604020202020204" pitchFamily="34" charset="0"/>
              </a:rPr>
              <a:t>CircPDIA4</a:t>
            </a:r>
            <a:r>
              <a:rPr lang="en-US" altLang="zh-TW" sz="2800" b="1" dirty="0">
                <a:latin typeface="Arial" panose="020B0604020202020204" pitchFamily="34" charset="0"/>
                <a:cs typeface="Arial" panose="020B0604020202020204" pitchFamily="34" charset="0"/>
              </a:rPr>
              <a:t> competitively combined with DHX9 as a decoy to promote oncogenic </a:t>
            </a:r>
            <a:r>
              <a:rPr lang="en-US" altLang="zh-TW" sz="2800" b="1" dirty="0" err="1">
                <a:latin typeface="Arial" panose="020B0604020202020204" pitchFamily="34" charset="0"/>
                <a:cs typeface="Arial" panose="020B0604020202020204" pitchFamily="34" charset="0"/>
              </a:rPr>
              <a:t>circRNAs</a:t>
            </a:r>
            <a:r>
              <a:rPr lang="en-US" altLang="zh-TW" sz="2800" b="1" dirty="0">
                <a:latin typeface="Arial" panose="020B0604020202020204" pitchFamily="34" charset="0"/>
                <a:cs typeface="Arial" panose="020B0604020202020204" pitchFamily="34" charset="0"/>
              </a:rPr>
              <a:t> formation</a:t>
            </a:r>
            <a:endParaRPr lang="zh-TW" altLang="en-US" sz="2800" b="1" dirty="0">
              <a:latin typeface="Arial" panose="020B0604020202020204" pitchFamily="34" charset="0"/>
              <a:cs typeface="Arial" panose="020B0604020202020204" pitchFamily="34" charset="0"/>
            </a:endParaRPr>
          </a:p>
        </p:txBody>
      </p:sp>
      <p:sp>
        <p:nvSpPr>
          <p:cNvPr id="2" name="投影片編號版面配置區 1">
            <a:extLst>
              <a:ext uri="{FF2B5EF4-FFF2-40B4-BE49-F238E27FC236}">
                <a16:creationId xmlns:a16="http://schemas.microsoft.com/office/drawing/2014/main" id="{1B6D0BC0-881E-4876-BC2D-199756FB315F}"/>
              </a:ext>
            </a:extLst>
          </p:cNvPr>
          <p:cNvSpPr>
            <a:spLocks noGrp="1"/>
          </p:cNvSpPr>
          <p:nvPr>
            <p:ph type="sldNum" sz="quarter" idx="12"/>
          </p:nvPr>
        </p:nvSpPr>
        <p:spPr/>
        <p:txBody>
          <a:bodyPr/>
          <a:lstStyle/>
          <a:p>
            <a:fld id="{D5321667-2103-40FE-9D6A-2E1CB32CCCAB}" type="slidenum">
              <a:rPr lang="zh-TW" altLang="en-US" smtClean="0"/>
              <a:t>34</a:t>
            </a:fld>
            <a:endParaRPr lang="zh-TW" altLang="en-US"/>
          </a:p>
        </p:txBody>
      </p:sp>
    </p:spTree>
    <p:extLst>
      <p:ext uri="{BB962C8B-B14F-4D97-AF65-F5344CB8AC3E}">
        <p14:creationId xmlns:p14="http://schemas.microsoft.com/office/powerpoint/2010/main" val="13483626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A2B7697-97AC-466D-A025-6C4BDFC2F629}"/>
              </a:ext>
            </a:extLst>
          </p:cNvPr>
          <p:cNvSpPr/>
          <p:nvPr/>
        </p:nvSpPr>
        <p:spPr>
          <a:xfrm>
            <a:off x="0" y="0"/>
            <a:ext cx="2050741" cy="64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921180DF-3B82-4954-B908-B14879DA89D6}"/>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Summary</a:t>
            </a:r>
            <a:endParaRPr lang="zh-TW" altLang="en-US" sz="2000" dirty="0">
              <a:solidFill>
                <a:schemeClr val="bg1"/>
              </a:solidFill>
            </a:endParaRPr>
          </a:p>
        </p:txBody>
      </p:sp>
      <p:pic>
        <p:nvPicPr>
          <p:cNvPr id="5" name="圖片 4">
            <a:extLst>
              <a:ext uri="{FF2B5EF4-FFF2-40B4-BE49-F238E27FC236}">
                <a16:creationId xmlns:a16="http://schemas.microsoft.com/office/drawing/2014/main" id="{458176D9-0E0E-4DD1-B5E4-444388816A10}"/>
              </a:ext>
            </a:extLst>
          </p:cNvPr>
          <p:cNvPicPr>
            <a:picLocks noChangeAspect="1"/>
          </p:cNvPicPr>
          <p:nvPr/>
        </p:nvPicPr>
        <p:blipFill>
          <a:blip r:embed="rId3"/>
          <a:stretch>
            <a:fillRect/>
          </a:stretch>
        </p:blipFill>
        <p:spPr>
          <a:xfrm>
            <a:off x="224565" y="2085350"/>
            <a:ext cx="516770" cy="720346"/>
          </a:xfrm>
          <a:prstGeom prst="rect">
            <a:avLst/>
          </a:prstGeom>
        </p:spPr>
      </p:pic>
      <p:pic>
        <p:nvPicPr>
          <p:cNvPr id="8" name="圖片 7">
            <a:extLst>
              <a:ext uri="{FF2B5EF4-FFF2-40B4-BE49-F238E27FC236}">
                <a16:creationId xmlns:a16="http://schemas.microsoft.com/office/drawing/2014/main" id="{F5849A48-51DA-4DC7-AEB7-0E7F99E827B2}"/>
              </a:ext>
            </a:extLst>
          </p:cNvPr>
          <p:cNvPicPr>
            <a:picLocks noChangeAspect="1"/>
          </p:cNvPicPr>
          <p:nvPr/>
        </p:nvPicPr>
        <p:blipFill>
          <a:blip r:embed="rId3"/>
          <a:stretch>
            <a:fillRect/>
          </a:stretch>
        </p:blipFill>
        <p:spPr>
          <a:xfrm>
            <a:off x="504035" y="2805696"/>
            <a:ext cx="516770" cy="720346"/>
          </a:xfrm>
          <a:prstGeom prst="rect">
            <a:avLst/>
          </a:prstGeom>
        </p:spPr>
      </p:pic>
      <p:pic>
        <p:nvPicPr>
          <p:cNvPr id="9" name="圖片 8">
            <a:extLst>
              <a:ext uri="{FF2B5EF4-FFF2-40B4-BE49-F238E27FC236}">
                <a16:creationId xmlns:a16="http://schemas.microsoft.com/office/drawing/2014/main" id="{F12F7FF9-32CD-4F08-A3CA-CC45BE344AAA}"/>
              </a:ext>
            </a:extLst>
          </p:cNvPr>
          <p:cNvPicPr>
            <a:picLocks noChangeAspect="1"/>
          </p:cNvPicPr>
          <p:nvPr/>
        </p:nvPicPr>
        <p:blipFill>
          <a:blip r:embed="rId3"/>
          <a:stretch>
            <a:fillRect/>
          </a:stretch>
        </p:blipFill>
        <p:spPr>
          <a:xfrm>
            <a:off x="1020805" y="2002800"/>
            <a:ext cx="516770" cy="720346"/>
          </a:xfrm>
          <a:prstGeom prst="rect">
            <a:avLst/>
          </a:prstGeom>
        </p:spPr>
      </p:pic>
      <p:pic>
        <p:nvPicPr>
          <p:cNvPr id="10" name="圖片 9">
            <a:extLst>
              <a:ext uri="{FF2B5EF4-FFF2-40B4-BE49-F238E27FC236}">
                <a16:creationId xmlns:a16="http://schemas.microsoft.com/office/drawing/2014/main" id="{B1F26C27-9CB4-404E-A6AA-D63780C7C2AF}"/>
              </a:ext>
            </a:extLst>
          </p:cNvPr>
          <p:cNvPicPr>
            <a:picLocks noChangeAspect="1"/>
          </p:cNvPicPr>
          <p:nvPr/>
        </p:nvPicPr>
        <p:blipFill>
          <a:blip r:embed="rId3"/>
          <a:stretch>
            <a:fillRect/>
          </a:stretch>
        </p:blipFill>
        <p:spPr>
          <a:xfrm>
            <a:off x="554765" y="1365004"/>
            <a:ext cx="516770" cy="720346"/>
          </a:xfrm>
          <a:prstGeom prst="rect">
            <a:avLst/>
          </a:prstGeom>
        </p:spPr>
      </p:pic>
      <p:pic>
        <p:nvPicPr>
          <p:cNvPr id="11" name="圖片 10">
            <a:extLst>
              <a:ext uri="{FF2B5EF4-FFF2-40B4-BE49-F238E27FC236}">
                <a16:creationId xmlns:a16="http://schemas.microsoft.com/office/drawing/2014/main" id="{5B86C20D-7EF3-4E00-9457-C00C54B63CBD}"/>
              </a:ext>
            </a:extLst>
          </p:cNvPr>
          <p:cNvPicPr>
            <a:picLocks noChangeAspect="1"/>
          </p:cNvPicPr>
          <p:nvPr/>
        </p:nvPicPr>
        <p:blipFill>
          <a:blip r:embed="rId3"/>
          <a:stretch>
            <a:fillRect/>
          </a:stretch>
        </p:blipFill>
        <p:spPr>
          <a:xfrm>
            <a:off x="1412015" y="2640596"/>
            <a:ext cx="516770" cy="720346"/>
          </a:xfrm>
          <a:prstGeom prst="rect">
            <a:avLst/>
          </a:prstGeom>
        </p:spPr>
      </p:pic>
      <p:pic>
        <p:nvPicPr>
          <p:cNvPr id="15" name="圖片 14">
            <a:extLst>
              <a:ext uri="{FF2B5EF4-FFF2-40B4-BE49-F238E27FC236}">
                <a16:creationId xmlns:a16="http://schemas.microsoft.com/office/drawing/2014/main" id="{A7DA1FBC-07DA-4FB8-81E5-F2100213D3AF}"/>
              </a:ext>
            </a:extLst>
          </p:cNvPr>
          <p:cNvPicPr>
            <a:picLocks noChangeAspect="1"/>
          </p:cNvPicPr>
          <p:nvPr/>
        </p:nvPicPr>
        <p:blipFill>
          <a:blip r:embed="rId4"/>
          <a:stretch>
            <a:fillRect/>
          </a:stretch>
        </p:blipFill>
        <p:spPr>
          <a:xfrm rot="18048986">
            <a:off x="2388231" y="2512114"/>
            <a:ext cx="691780" cy="850549"/>
          </a:xfrm>
          <a:prstGeom prst="rect">
            <a:avLst/>
          </a:prstGeom>
        </p:spPr>
      </p:pic>
      <p:grpSp>
        <p:nvGrpSpPr>
          <p:cNvPr id="21" name="群組 20">
            <a:extLst>
              <a:ext uri="{FF2B5EF4-FFF2-40B4-BE49-F238E27FC236}">
                <a16:creationId xmlns:a16="http://schemas.microsoft.com/office/drawing/2014/main" id="{7B088606-E4A7-4BE8-970E-331FE375BF83}"/>
              </a:ext>
            </a:extLst>
          </p:cNvPr>
          <p:cNvGrpSpPr/>
          <p:nvPr/>
        </p:nvGrpSpPr>
        <p:grpSpPr>
          <a:xfrm>
            <a:off x="3453272" y="2362823"/>
            <a:ext cx="1231900" cy="1112512"/>
            <a:chOff x="4902200" y="2731507"/>
            <a:chExt cx="1254525" cy="1029837"/>
          </a:xfrm>
        </p:grpSpPr>
        <p:pic>
          <p:nvPicPr>
            <p:cNvPr id="19" name="圖片 18">
              <a:extLst>
                <a:ext uri="{FF2B5EF4-FFF2-40B4-BE49-F238E27FC236}">
                  <a16:creationId xmlns:a16="http://schemas.microsoft.com/office/drawing/2014/main" id="{34B550D4-C14F-4E52-AC19-F0FEF4FF698D}"/>
                </a:ext>
              </a:extLst>
            </p:cNvPr>
            <p:cNvPicPr>
              <a:picLocks noChangeAspect="1"/>
            </p:cNvPicPr>
            <p:nvPr/>
          </p:nvPicPr>
          <p:blipFill rotWithShape="1">
            <a:blip r:embed="rId5"/>
            <a:srcRect l="5028"/>
            <a:stretch/>
          </p:blipFill>
          <p:spPr>
            <a:xfrm>
              <a:off x="4902200" y="2731507"/>
              <a:ext cx="1193800" cy="1029837"/>
            </a:xfrm>
            <a:prstGeom prst="rect">
              <a:avLst/>
            </a:prstGeom>
          </p:spPr>
        </p:pic>
        <p:sp>
          <p:nvSpPr>
            <p:cNvPr id="20" name="矩形 19">
              <a:extLst>
                <a:ext uri="{FF2B5EF4-FFF2-40B4-BE49-F238E27FC236}">
                  <a16:creationId xmlns:a16="http://schemas.microsoft.com/office/drawing/2014/main" id="{938199C8-6B03-4DD8-96AC-906D3AF7B446}"/>
                </a:ext>
              </a:extLst>
            </p:cNvPr>
            <p:cNvSpPr/>
            <p:nvPr/>
          </p:nvSpPr>
          <p:spPr>
            <a:xfrm rot="19831137">
              <a:off x="5515375" y="3580353"/>
              <a:ext cx="641350" cy="8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a:extLst>
              <a:ext uri="{FF2B5EF4-FFF2-40B4-BE49-F238E27FC236}">
                <a16:creationId xmlns:a16="http://schemas.microsoft.com/office/drawing/2014/main" id="{3E151410-C756-45E1-807F-5E5A9809B9A2}"/>
              </a:ext>
            </a:extLst>
          </p:cNvPr>
          <p:cNvGrpSpPr/>
          <p:nvPr/>
        </p:nvGrpSpPr>
        <p:grpSpPr>
          <a:xfrm>
            <a:off x="4625542" y="3176568"/>
            <a:ext cx="1104900" cy="962331"/>
            <a:chOff x="4902200" y="2731507"/>
            <a:chExt cx="1254525" cy="1029837"/>
          </a:xfrm>
        </p:grpSpPr>
        <p:pic>
          <p:nvPicPr>
            <p:cNvPr id="23" name="圖片 22">
              <a:extLst>
                <a:ext uri="{FF2B5EF4-FFF2-40B4-BE49-F238E27FC236}">
                  <a16:creationId xmlns:a16="http://schemas.microsoft.com/office/drawing/2014/main" id="{AC0D80BC-F568-4121-9C8E-A07C3F3E8450}"/>
                </a:ext>
              </a:extLst>
            </p:cNvPr>
            <p:cNvPicPr>
              <a:picLocks noChangeAspect="1"/>
            </p:cNvPicPr>
            <p:nvPr/>
          </p:nvPicPr>
          <p:blipFill rotWithShape="1">
            <a:blip r:embed="rId5"/>
            <a:srcRect l="5028"/>
            <a:stretch/>
          </p:blipFill>
          <p:spPr>
            <a:xfrm>
              <a:off x="4902200" y="2731507"/>
              <a:ext cx="1193800" cy="1029837"/>
            </a:xfrm>
            <a:prstGeom prst="rect">
              <a:avLst/>
            </a:prstGeom>
          </p:spPr>
        </p:pic>
        <p:sp>
          <p:nvSpPr>
            <p:cNvPr id="24" name="矩形 23">
              <a:extLst>
                <a:ext uri="{FF2B5EF4-FFF2-40B4-BE49-F238E27FC236}">
                  <a16:creationId xmlns:a16="http://schemas.microsoft.com/office/drawing/2014/main" id="{F6B6D96F-E382-4747-AEAC-8C7546B63690}"/>
                </a:ext>
              </a:extLst>
            </p:cNvPr>
            <p:cNvSpPr/>
            <p:nvPr/>
          </p:nvSpPr>
          <p:spPr>
            <a:xfrm rot="19831137">
              <a:off x="5515375" y="3580353"/>
              <a:ext cx="641350" cy="8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5" name="群組 24">
            <a:extLst>
              <a:ext uri="{FF2B5EF4-FFF2-40B4-BE49-F238E27FC236}">
                <a16:creationId xmlns:a16="http://schemas.microsoft.com/office/drawing/2014/main" id="{67CC1F36-F88F-4CF4-9B0F-9629E1A1FBF9}"/>
              </a:ext>
            </a:extLst>
          </p:cNvPr>
          <p:cNvGrpSpPr/>
          <p:nvPr/>
        </p:nvGrpSpPr>
        <p:grpSpPr>
          <a:xfrm>
            <a:off x="4720905" y="1735877"/>
            <a:ext cx="1104900" cy="962331"/>
            <a:chOff x="4902200" y="2731507"/>
            <a:chExt cx="1254525" cy="1029837"/>
          </a:xfrm>
        </p:grpSpPr>
        <p:pic>
          <p:nvPicPr>
            <p:cNvPr id="26" name="圖片 25">
              <a:extLst>
                <a:ext uri="{FF2B5EF4-FFF2-40B4-BE49-F238E27FC236}">
                  <a16:creationId xmlns:a16="http://schemas.microsoft.com/office/drawing/2014/main" id="{12FB446E-7541-473B-ACB2-3A6595D30650}"/>
                </a:ext>
              </a:extLst>
            </p:cNvPr>
            <p:cNvPicPr>
              <a:picLocks noChangeAspect="1"/>
            </p:cNvPicPr>
            <p:nvPr/>
          </p:nvPicPr>
          <p:blipFill rotWithShape="1">
            <a:blip r:embed="rId5"/>
            <a:srcRect l="5028"/>
            <a:stretch/>
          </p:blipFill>
          <p:spPr>
            <a:xfrm>
              <a:off x="4902200" y="2731507"/>
              <a:ext cx="1193800" cy="1029837"/>
            </a:xfrm>
            <a:prstGeom prst="rect">
              <a:avLst/>
            </a:prstGeom>
          </p:spPr>
        </p:pic>
        <p:sp>
          <p:nvSpPr>
            <p:cNvPr id="27" name="矩形 26">
              <a:extLst>
                <a:ext uri="{FF2B5EF4-FFF2-40B4-BE49-F238E27FC236}">
                  <a16:creationId xmlns:a16="http://schemas.microsoft.com/office/drawing/2014/main" id="{7323EB3A-0067-410E-BF49-984F569877B8}"/>
                </a:ext>
              </a:extLst>
            </p:cNvPr>
            <p:cNvSpPr/>
            <p:nvPr/>
          </p:nvSpPr>
          <p:spPr>
            <a:xfrm rot="19831137">
              <a:off x="5515375" y="3580353"/>
              <a:ext cx="641350" cy="8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1" name="群組 30">
            <a:extLst>
              <a:ext uri="{FF2B5EF4-FFF2-40B4-BE49-F238E27FC236}">
                <a16:creationId xmlns:a16="http://schemas.microsoft.com/office/drawing/2014/main" id="{0CC67300-9E56-414B-BDCF-605CC91C0B72}"/>
              </a:ext>
            </a:extLst>
          </p:cNvPr>
          <p:cNvGrpSpPr/>
          <p:nvPr/>
        </p:nvGrpSpPr>
        <p:grpSpPr>
          <a:xfrm>
            <a:off x="6768311" y="3360942"/>
            <a:ext cx="2393933" cy="1555913"/>
            <a:chOff x="7805651" y="2883908"/>
            <a:chExt cx="2544802" cy="1531374"/>
          </a:xfrm>
        </p:grpSpPr>
        <p:pic>
          <p:nvPicPr>
            <p:cNvPr id="29" name="圖片 28">
              <a:extLst>
                <a:ext uri="{FF2B5EF4-FFF2-40B4-BE49-F238E27FC236}">
                  <a16:creationId xmlns:a16="http://schemas.microsoft.com/office/drawing/2014/main" id="{DBF5508A-176E-4941-8B3F-D71E39050E20}"/>
                </a:ext>
              </a:extLst>
            </p:cNvPr>
            <p:cNvPicPr>
              <a:picLocks noChangeAspect="1"/>
            </p:cNvPicPr>
            <p:nvPr/>
          </p:nvPicPr>
          <p:blipFill>
            <a:blip r:embed="rId6"/>
            <a:stretch>
              <a:fillRect/>
            </a:stretch>
          </p:blipFill>
          <p:spPr>
            <a:xfrm>
              <a:off x="7805651" y="2883908"/>
              <a:ext cx="2544802" cy="1446791"/>
            </a:xfrm>
            <a:prstGeom prst="rect">
              <a:avLst/>
            </a:prstGeom>
          </p:spPr>
        </p:pic>
        <p:sp>
          <p:nvSpPr>
            <p:cNvPr id="30" name="矩形 29">
              <a:extLst>
                <a:ext uri="{FF2B5EF4-FFF2-40B4-BE49-F238E27FC236}">
                  <a16:creationId xmlns:a16="http://schemas.microsoft.com/office/drawing/2014/main" id="{272045B3-AF5C-4A7D-A5C8-E6BF4DFDE3B8}"/>
                </a:ext>
              </a:extLst>
            </p:cNvPr>
            <p:cNvSpPr/>
            <p:nvPr/>
          </p:nvSpPr>
          <p:spPr>
            <a:xfrm>
              <a:off x="8928100" y="4210050"/>
              <a:ext cx="127000" cy="205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3" name="圖片 32">
            <a:extLst>
              <a:ext uri="{FF2B5EF4-FFF2-40B4-BE49-F238E27FC236}">
                <a16:creationId xmlns:a16="http://schemas.microsoft.com/office/drawing/2014/main" id="{2F32D56F-AF30-45D3-9A25-3759DE414138}"/>
              </a:ext>
            </a:extLst>
          </p:cNvPr>
          <p:cNvPicPr>
            <a:picLocks noChangeAspect="1"/>
          </p:cNvPicPr>
          <p:nvPr/>
        </p:nvPicPr>
        <p:blipFill>
          <a:blip r:embed="rId7"/>
          <a:stretch>
            <a:fillRect/>
          </a:stretch>
        </p:blipFill>
        <p:spPr>
          <a:xfrm>
            <a:off x="9877226" y="5217647"/>
            <a:ext cx="619371" cy="731985"/>
          </a:xfrm>
          <a:prstGeom prst="rect">
            <a:avLst/>
          </a:prstGeom>
        </p:spPr>
      </p:pic>
      <p:pic>
        <p:nvPicPr>
          <p:cNvPr id="34" name="圖片 33">
            <a:extLst>
              <a:ext uri="{FF2B5EF4-FFF2-40B4-BE49-F238E27FC236}">
                <a16:creationId xmlns:a16="http://schemas.microsoft.com/office/drawing/2014/main" id="{28DB375C-5C7D-4992-BF40-49356FE1A396}"/>
              </a:ext>
            </a:extLst>
          </p:cNvPr>
          <p:cNvPicPr>
            <a:picLocks noChangeAspect="1"/>
          </p:cNvPicPr>
          <p:nvPr/>
        </p:nvPicPr>
        <p:blipFill>
          <a:blip r:embed="rId7"/>
          <a:stretch>
            <a:fillRect/>
          </a:stretch>
        </p:blipFill>
        <p:spPr>
          <a:xfrm>
            <a:off x="10398016" y="4651487"/>
            <a:ext cx="619371" cy="731985"/>
          </a:xfrm>
          <a:prstGeom prst="rect">
            <a:avLst/>
          </a:prstGeom>
        </p:spPr>
      </p:pic>
      <p:pic>
        <p:nvPicPr>
          <p:cNvPr id="35" name="圖片 34">
            <a:extLst>
              <a:ext uri="{FF2B5EF4-FFF2-40B4-BE49-F238E27FC236}">
                <a16:creationId xmlns:a16="http://schemas.microsoft.com/office/drawing/2014/main" id="{3DC3C484-6749-4C18-9F02-C27E675E1255}"/>
              </a:ext>
            </a:extLst>
          </p:cNvPr>
          <p:cNvPicPr>
            <a:picLocks noChangeAspect="1"/>
          </p:cNvPicPr>
          <p:nvPr/>
        </p:nvPicPr>
        <p:blipFill>
          <a:blip r:embed="rId7"/>
          <a:stretch>
            <a:fillRect/>
          </a:stretch>
        </p:blipFill>
        <p:spPr>
          <a:xfrm>
            <a:off x="10574897" y="5383472"/>
            <a:ext cx="619371" cy="731985"/>
          </a:xfrm>
          <a:prstGeom prst="rect">
            <a:avLst/>
          </a:prstGeom>
        </p:spPr>
      </p:pic>
      <p:pic>
        <p:nvPicPr>
          <p:cNvPr id="36" name="圖片 35">
            <a:extLst>
              <a:ext uri="{FF2B5EF4-FFF2-40B4-BE49-F238E27FC236}">
                <a16:creationId xmlns:a16="http://schemas.microsoft.com/office/drawing/2014/main" id="{877E9847-D686-451B-8070-F623797D61DD}"/>
              </a:ext>
            </a:extLst>
          </p:cNvPr>
          <p:cNvPicPr>
            <a:picLocks noChangeAspect="1"/>
          </p:cNvPicPr>
          <p:nvPr/>
        </p:nvPicPr>
        <p:blipFill>
          <a:blip r:embed="rId4"/>
          <a:stretch>
            <a:fillRect/>
          </a:stretch>
        </p:blipFill>
        <p:spPr>
          <a:xfrm rot="19560714">
            <a:off x="9221192" y="4489926"/>
            <a:ext cx="513222" cy="631010"/>
          </a:xfrm>
          <a:prstGeom prst="rect">
            <a:avLst/>
          </a:prstGeom>
        </p:spPr>
      </p:pic>
      <p:pic>
        <p:nvPicPr>
          <p:cNvPr id="37" name="圖片 36">
            <a:extLst>
              <a:ext uri="{FF2B5EF4-FFF2-40B4-BE49-F238E27FC236}">
                <a16:creationId xmlns:a16="http://schemas.microsoft.com/office/drawing/2014/main" id="{803437AF-A108-4FA0-9B4D-1C1CA57A8FE3}"/>
              </a:ext>
            </a:extLst>
          </p:cNvPr>
          <p:cNvPicPr>
            <a:picLocks noChangeAspect="1"/>
          </p:cNvPicPr>
          <p:nvPr/>
        </p:nvPicPr>
        <p:blipFill>
          <a:blip r:embed="rId4"/>
          <a:stretch>
            <a:fillRect/>
          </a:stretch>
        </p:blipFill>
        <p:spPr>
          <a:xfrm rot="19560714">
            <a:off x="6049647" y="3055976"/>
            <a:ext cx="653572" cy="803571"/>
          </a:xfrm>
          <a:prstGeom prst="rect">
            <a:avLst/>
          </a:prstGeom>
        </p:spPr>
      </p:pic>
      <p:grpSp>
        <p:nvGrpSpPr>
          <p:cNvPr id="44" name="群組 43">
            <a:extLst>
              <a:ext uri="{FF2B5EF4-FFF2-40B4-BE49-F238E27FC236}">
                <a16:creationId xmlns:a16="http://schemas.microsoft.com/office/drawing/2014/main" id="{365FD961-895D-4A4E-B530-BF08D69D8D78}"/>
              </a:ext>
            </a:extLst>
          </p:cNvPr>
          <p:cNvGrpSpPr/>
          <p:nvPr/>
        </p:nvGrpSpPr>
        <p:grpSpPr>
          <a:xfrm>
            <a:off x="6751302" y="685954"/>
            <a:ext cx="2514759" cy="1709345"/>
            <a:chOff x="7632541" y="1525624"/>
            <a:chExt cx="1857389" cy="1192937"/>
          </a:xfrm>
        </p:grpSpPr>
        <p:pic>
          <p:nvPicPr>
            <p:cNvPr id="42" name="圖片 41">
              <a:extLst>
                <a:ext uri="{FF2B5EF4-FFF2-40B4-BE49-F238E27FC236}">
                  <a16:creationId xmlns:a16="http://schemas.microsoft.com/office/drawing/2014/main" id="{339AC638-3375-48DA-98DF-4FFFF5A83F7B}"/>
                </a:ext>
              </a:extLst>
            </p:cNvPr>
            <p:cNvPicPr>
              <a:picLocks noChangeAspect="1"/>
            </p:cNvPicPr>
            <p:nvPr/>
          </p:nvPicPr>
          <p:blipFill>
            <a:blip r:embed="rId8"/>
            <a:stretch>
              <a:fillRect/>
            </a:stretch>
          </p:blipFill>
          <p:spPr>
            <a:xfrm>
              <a:off x="7632541" y="1525624"/>
              <a:ext cx="1857389" cy="1085858"/>
            </a:xfrm>
            <a:prstGeom prst="rect">
              <a:avLst/>
            </a:prstGeom>
          </p:spPr>
        </p:pic>
        <p:sp>
          <p:nvSpPr>
            <p:cNvPr id="43" name="矩形 42">
              <a:extLst>
                <a:ext uri="{FF2B5EF4-FFF2-40B4-BE49-F238E27FC236}">
                  <a16:creationId xmlns:a16="http://schemas.microsoft.com/office/drawing/2014/main" id="{0CA73AB3-490F-4864-BA24-3653BC9A52FC}"/>
                </a:ext>
              </a:extLst>
            </p:cNvPr>
            <p:cNvSpPr/>
            <p:nvPr/>
          </p:nvSpPr>
          <p:spPr>
            <a:xfrm>
              <a:off x="8388048" y="2504403"/>
              <a:ext cx="239225" cy="21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6" name="圖片 45">
            <a:extLst>
              <a:ext uri="{FF2B5EF4-FFF2-40B4-BE49-F238E27FC236}">
                <a16:creationId xmlns:a16="http://schemas.microsoft.com/office/drawing/2014/main" id="{1583A0C8-6DF4-4691-A412-F8D3F24EA074}"/>
              </a:ext>
            </a:extLst>
          </p:cNvPr>
          <p:cNvPicPr>
            <a:picLocks noChangeAspect="1"/>
          </p:cNvPicPr>
          <p:nvPr/>
        </p:nvPicPr>
        <p:blipFill>
          <a:blip r:embed="rId4"/>
          <a:stretch>
            <a:fillRect/>
          </a:stretch>
        </p:blipFill>
        <p:spPr>
          <a:xfrm rot="16401814">
            <a:off x="9252414" y="605375"/>
            <a:ext cx="513222" cy="631010"/>
          </a:xfrm>
          <a:prstGeom prst="rect">
            <a:avLst/>
          </a:prstGeom>
        </p:spPr>
      </p:pic>
      <p:pic>
        <p:nvPicPr>
          <p:cNvPr id="48" name="圖片 47">
            <a:extLst>
              <a:ext uri="{FF2B5EF4-FFF2-40B4-BE49-F238E27FC236}">
                <a16:creationId xmlns:a16="http://schemas.microsoft.com/office/drawing/2014/main" id="{AB5B157C-4AC5-4C68-8F91-8765FE4D1D0A}"/>
              </a:ext>
            </a:extLst>
          </p:cNvPr>
          <p:cNvPicPr>
            <a:picLocks noChangeAspect="1"/>
          </p:cNvPicPr>
          <p:nvPr/>
        </p:nvPicPr>
        <p:blipFill rotWithShape="1">
          <a:blip r:embed="rId9"/>
          <a:srcRect t="11464"/>
          <a:stretch/>
        </p:blipFill>
        <p:spPr>
          <a:xfrm>
            <a:off x="10091195" y="507100"/>
            <a:ext cx="1889079" cy="568435"/>
          </a:xfrm>
          <a:prstGeom prst="rect">
            <a:avLst/>
          </a:prstGeom>
        </p:spPr>
      </p:pic>
      <p:sp>
        <p:nvSpPr>
          <p:cNvPr id="54" name="文字方塊 53">
            <a:extLst>
              <a:ext uri="{FF2B5EF4-FFF2-40B4-BE49-F238E27FC236}">
                <a16:creationId xmlns:a16="http://schemas.microsoft.com/office/drawing/2014/main" id="{75A74A70-68B3-49DA-85E6-53EDF2DE32E6}"/>
              </a:ext>
            </a:extLst>
          </p:cNvPr>
          <p:cNvSpPr txBox="1"/>
          <p:nvPr/>
        </p:nvSpPr>
        <p:spPr>
          <a:xfrm>
            <a:off x="405750" y="3798683"/>
            <a:ext cx="1396536" cy="400110"/>
          </a:xfrm>
          <a:prstGeom prst="rect">
            <a:avLst/>
          </a:prstGeom>
          <a:noFill/>
        </p:spPr>
        <p:txBody>
          <a:bodyPr wrap="none" rtlCol="0">
            <a:spAutoFit/>
          </a:bodyPr>
          <a:lstStyle/>
          <a:p>
            <a:r>
              <a:rPr lang="en-US" altLang="zh-TW" sz="2000" b="1" dirty="0">
                <a:latin typeface="Arial" panose="020B0604020202020204" pitchFamily="34" charset="0"/>
                <a:cs typeface="Arial" panose="020B0604020202020204" pitchFamily="34" charset="0"/>
              </a:rPr>
              <a:t>circPDIA4</a:t>
            </a:r>
            <a:endParaRPr lang="zh-TW" altLang="en-US" sz="2000" b="1" dirty="0">
              <a:latin typeface="Arial" panose="020B0604020202020204" pitchFamily="34" charset="0"/>
              <a:cs typeface="Arial" panose="020B0604020202020204" pitchFamily="34" charset="0"/>
            </a:endParaRPr>
          </a:p>
        </p:txBody>
      </p:sp>
      <p:pic>
        <p:nvPicPr>
          <p:cNvPr id="56" name="圖片 55">
            <a:extLst>
              <a:ext uri="{FF2B5EF4-FFF2-40B4-BE49-F238E27FC236}">
                <a16:creationId xmlns:a16="http://schemas.microsoft.com/office/drawing/2014/main" id="{74FB8A70-7D6A-4FAE-A070-75E28CC847F8}"/>
              </a:ext>
            </a:extLst>
          </p:cNvPr>
          <p:cNvPicPr>
            <a:picLocks noChangeAspect="1"/>
          </p:cNvPicPr>
          <p:nvPr/>
        </p:nvPicPr>
        <p:blipFill>
          <a:blip r:embed="rId10"/>
          <a:stretch>
            <a:fillRect/>
          </a:stretch>
        </p:blipFill>
        <p:spPr>
          <a:xfrm>
            <a:off x="7813837" y="4950497"/>
            <a:ext cx="1312278" cy="306904"/>
          </a:xfrm>
          <a:prstGeom prst="rect">
            <a:avLst/>
          </a:prstGeom>
        </p:spPr>
      </p:pic>
      <p:cxnSp>
        <p:nvCxnSpPr>
          <p:cNvPr id="59" name="直線單箭頭接點 58">
            <a:extLst>
              <a:ext uri="{FF2B5EF4-FFF2-40B4-BE49-F238E27FC236}">
                <a16:creationId xmlns:a16="http://schemas.microsoft.com/office/drawing/2014/main" id="{69539A66-D037-4C9A-B47D-90AF510EB48F}"/>
              </a:ext>
            </a:extLst>
          </p:cNvPr>
          <p:cNvCxnSpPr/>
          <p:nvPr/>
        </p:nvCxnSpPr>
        <p:spPr>
          <a:xfrm flipV="1">
            <a:off x="5880870" y="1870589"/>
            <a:ext cx="729480" cy="371278"/>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8" name="圖片 37">
            <a:extLst>
              <a:ext uri="{FF2B5EF4-FFF2-40B4-BE49-F238E27FC236}">
                <a16:creationId xmlns:a16="http://schemas.microsoft.com/office/drawing/2014/main" id="{B6B3A197-68DF-40DA-9900-24F55FB1A31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786878" y="3694426"/>
            <a:ext cx="309203" cy="518446"/>
          </a:xfrm>
          <a:prstGeom prst="rect">
            <a:avLst/>
          </a:prstGeom>
        </p:spPr>
      </p:pic>
      <p:pic>
        <p:nvPicPr>
          <p:cNvPr id="39" name="圖片 38">
            <a:extLst>
              <a:ext uri="{FF2B5EF4-FFF2-40B4-BE49-F238E27FC236}">
                <a16:creationId xmlns:a16="http://schemas.microsoft.com/office/drawing/2014/main" id="{FA8A88CA-75DD-4F43-B050-A578B3650BB5}"/>
              </a:ext>
            </a:extLst>
          </p:cNvPr>
          <p:cNvPicPr>
            <a:picLocks noChangeAspect="1"/>
          </p:cNvPicPr>
          <p:nvPr/>
        </p:nvPicPr>
        <p:blipFill>
          <a:blip r:embed="rId4"/>
          <a:stretch>
            <a:fillRect/>
          </a:stretch>
        </p:blipFill>
        <p:spPr>
          <a:xfrm rot="7159289">
            <a:off x="8820353" y="5638897"/>
            <a:ext cx="611522" cy="751870"/>
          </a:xfrm>
          <a:prstGeom prst="rect">
            <a:avLst/>
          </a:prstGeom>
        </p:spPr>
      </p:pic>
      <p:pic>
        <p:nvPicPr>
          <p:cNvPr id="40" name="圖片 39">
            <a:extLst>
              <a:ext uri="{FF2B5EF4-FFF2-40B4-BE49-F238E27FC236}">
                <a16:creationId xmlns:a16="http://schemas.microsoft.com/office/drawing/2014/main" id="{F8480D60-89F1-41B4-9D05-34C945EEC356}"/>
              </a:ext>
            </a:extLst>
          </p:cNvPr>
          <p:cNvPicPr>
            <a:picLocks noChangeAspect="1"/>
          </p:cNvPicPr>
          <p:nvPr/>
        </p:nvPicPr>
        <p:blipFill>
          <a:blip r:embed="rId4"/>
          <a:stretch>
            <a:fillRect/>
          </a:stretch>
        </p:blipFill>
        <p:spPr>
          <a:xfrm rot="19560714">
            <a:off x="2659880" y="4384265"/>
            <a:ext cx="562552" cy="691661"/>
          </a:xfrm>
          <a:prstGeom prst="rect">
            <a:avLst/>
          </a:prstGeom>
        </p:spPr>
      </p:pic>
      <p:pic>
        <p:nvPicPr>
          <p:cNvPr id="41" name="Picture 2" descr="Stomach Cancer - Gastrointestinal Society">
            <a:extLst>
              <a:ext uri="{FF2B5EF4-FFF2-40B4-BE49-F238E27FC236}">
                <a16:creationId xmlns:a16="http://schemas.microsoft.com/office/drawing/2014/main" id="{639FAB44-DE31-4125-842C-028291129598}"/>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055" b="99087" l="9943" r="89943">
                        <a14:foregroundMark x1="51886" y1="2055" x2="56343" y2="5936"/>
                        <a14:foregroundMark x1="42857" y1="86986" x2="46629" y2="99087"/>
                        <a14:foregroundMark x1="46629" y1="99087" x2="46629" y2="99087"/>
                        <a14:backgroundMark x1="48686" y1="32192" x2="55086" y2="40639"/>
                      </a14:backgroundRemoval>
                    </a14:imgEffect>
                  </a14:imgLayer>
                </a14:imgProps>
              </a:ext>
              <a:ext uri="{28A0092B-C50C-407E-A947-70E740481C1C}">
                <a14:useLocalDpi xmlns:a14="http://schemas.microsoft.com/office/drawing/2010/main" val="0"/>
              </a:ext>
            </a:extLst>
          </a:blip>
          <a:srcRect l="30404"/>
          <a:stretch/>
        </p:blipFill>
        <p:spPr bwMode="auto">
          <a:xfrm>
            <a:off x="3561294" y="4730097"/>
            <a:ext cx="2319221" cy="1668094"/>
          </a:xfrm>
          <a:prstGeom prst="rect">
            <a:avLst/>
          </a:prstGeom>
          <a:noFill/>
          <a:extLst>
            <a:ext uri="{909E8E84-426E-40DD-AFC4-6F175D3DCCD1}">
              <a14:hiddenFill xmlns:a14="http://schemas.microsoft.com/office/drawing/2010/main">
                <a:solidFill>
                  <a:srgbClr val="FFFFFF"/>
                </a:solidFill>
              </a14:hiddenFill>
            </a:ext>
          </a:extLst>
        </p:spPr>
      </p:pic>
      <p:sp>
        <p:nvSpPr>
          <p:cNvPr id="45" name="文字方塊 44">
            <a:extLst>
              <a:ext uri="{FF2B5EF4-FFF2-40B4-BE49-F238E27FC236}">
                <a16:creationId xmlns:a16="http://schemas.microsoft.com/office/drawing/2014/main" id="{28882592-34DF-4E9B-9EE5-31A1355813D1}"/>
              </a:ext>
            </a:extLst>
          </p:cNvPr>
          <p:cNvSpPr txBox="1"/>
          <p:nvPr/>
        </p:nvSpPr>
        <p:spPr>
          <a:xfrm>
            <a:off x="5708118" y="5383472"/>
            <a:ext cx="1223412" cy="369332"/>
          </a:xfrm>
          <a:prstGeom prst="rect">
            <a:avLst/>
          </a:prstGeom>
          <a:noFill/>
        </p:spPr>
        <p:txBody>
          <a:bodyPr wrap="none" rtlCol="0">
            <a:spAutoFit/>
          </a:bodyPr>
          <a:lstStyle/>
          <a:p>
            <a:r>
              <a:rPr lang="en-US" altLang="zh-TW" b="1" dirty="0">
                <a:latin typeface="Arial" panose="020B0604020202020204" pitchFamily="34" charset="0"/>
                <a:cs typeface="Arial" panose="020B0604020202020204" pitchFamily="34" charset="0"/>
              </a:rPr>
              <a:t>Migration</a:t>
            </a:r>
          </a:p>
        </p:txBody>
      </p:sp>
      <p:sp>
        <p:nvSpPr>
          <p:cNvPr id="47" name="文字方塊 46">
            <a:extLst>
              <a:ext uri="{FF2B5EF4-FFF2-40B4-BE49-F238E27FC236}">
                <a16:creationId xmlns:a16="http://schemas.microsoft.com/office/drawing/2014/main" id="{65ABBDDD-16F1-481D-8AA2-A1CEC03F739B}"/>
              </a:ext>
            </a:extLst>
          </p:cNvPr>
          <p:cNvSpPr txBox="1"/>
          <p:nvPr/>
        </p:nvSpPr>
        <p:spPr>
          <a:xfrm>
            <a:off x="5703857" y="5752804"/>
            <a:ext cx="1364476" cy="369332"/>
          </a:xfrm>
          <a:prstGeom prst="rect">
            <a:avLst/>
          </a:prstGeom>
          <a:noFill/>
        </p:spPr>
        <p:txBody>
          <a:bodyPr wrap="none" rtlCol="0">
            <a:spAutoFit/>
          </a:bodyPr>
          <a:lstStyle/>
          <a:p>
            <a:r>
              <a:rPr lang="en-US" altLang="zh-TW" b="1" dirty="0">
                <a:latin typeface="Arial" panose="020B0604020202020204" pitchFamily="34" charset="0"/>
                <a:cs typeface="Arial" panose="020B0604020202020204" pitchFamily="34" charset="0"/>
              </a:rPr>
              <a:t>Metastasis</a:t>
            </a:r>
          </a:p>
        </p:txBody>
      </p:sp>
      <p:sp>
        <p:nvSpPr>
          <p:cNvPr id="49" name="文字方塊 48">
            <a:extLst>
              <a:ext uri="{FF2B5EF4-FFF2-40B4-BE49-F238E27FC236}">
                <a16:creationId xmlns:a16="http://schemas.microsoft.com/office/drawing/2014/main" id="{BC1D3290-87A3-464F-A0D5-54D97702349F}"/>
              </a:ext>
            </a:extLst>
          </p:cNvPr>
          <p:cNvSpPr txBox="1"/>
          <p:nvPr/>
        </p:nvSpPr>
        <p:spPr>
          <a:xfrm>
            <a:off x="5693957" y="6116934"/>
            <a:ext cx="1120820" cy="369332"/>
          </a:xfrm>
          <a:prstGeom prst="rect">
            <a:avLst/>
          </a:prstGeom>
          <a:noFill/>
        </p:spPr>
        <p:txBody>
          <a:bodyPr wrap="none" rtlCol="0">
            <a:spAutoFit/>
          </a:bodyPr>
          <a:lstStyle/>
          <a:p>
            <a:r>
              <a:rPr lang="en-US" altLang="zh-TW" b="1" dirty="0">
                <a:latin typeface="Arial" panose="020B0604020202020204" pitchFamily="34" charset="0"/>
                <a:cs typeface="Arial" panose="020B0604020202020204" pitchFamily="34" charset="0"/>
              </a:rPr>
              <a:t>Invasion</a:t>
            </a:r>
          </a:p>
        </p:txBody>
      </p:sp>
      <p:sp>
        <p:nvSpPr>
          <p:cNvPr id="50" name="文字方塊 49">
            <a:extLst>
              <a:ext uri="{FF2B5EF4-FFF2-40B4-BE49-F238E27FC236}">
                <a16:creationId xmlns:a16="http://schemas.microsoft.com/office/drawing/2014/main" id="{E8EFD31A-0DD7-4DC5-9206-A6F28A965677}"/>
              </a:ext>
            </a:extLst>
          </p:cNvPr>
          <p:cNvSpPr txBox="1"/>
          <p:nvPr/>
        </p:nvSpPr>
        <p:spPr>
          <a:xfrm>
            <a:off x="9509025" y="6213525"/>
            <a:ext cx="2480166" cy="369332"/>
          </a:xfrm>
          <a:prstGeom prst="rect">
            <a:avLst/>
          </a:prstGeom>
          <a:noFill/>
        </p:spPr>
        <p:txBody>
          <a:bodyPr wrap="none" rtlCol="0">
            <a:spAutoFit/>
          </a:bodyPr>
          <a:lstStyle/>
          <a:p>
            <a:r>
              <a:rPr lang="en-US" altLang="zh-TW" b="1" dirty="0">
                <a:latin typeface="Arial" panose="020B0604020202020204" pitchFamily="34" charset="0"/>
                <a:cs typeface="Arial" panose="020B0604020202020204" pitchFamily="34" charset="0"/>
              </a:rPr>
              <a:t>oncogenic </a:t>
            </a:r>
            <a:r>
              <a:rPr lang="en-US" altLang="zh-TW" b="1" dirty="0" err="1">
                <a:latin typeface="Arial" panose="020B0604020202020204" pitchFamily="34" charset="0"/>
                <a:cs typeface="Arial" panose="020B0604020202020204" pitchFamily="34" charset="0"/>
              </a:rPr>
              <a:t>circRNAs</a:t>
            </a:r>
            <a:endParaRPr lang="en-US" altLang="zh-TW" b="1" dirty="0">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C9EBE1DD-9CC3-4BF4-A9A1-BA7FB3CAB214}"/>
              </a:ext>
            </a:extLst>
          </p:cNvPr>
          <p:cNvSpPr>
            <a:spLocks noGrp="1"/>
          </p:cNvSpPr>
          <p:nvPr>
            <p:ph type="sldNum" sz="quarter" idx="12"/>
          </p:nvPr>
        </p:nvSpPr>
        <p:spPr/>
        <p:txBody>
          <a:bodyPr/>
          <a:lstStyle/>
          <a:p>
            <a:fld id="{D5321667-2103-40FE-9D6A-2E1CB32CCCAB}" type="slidenum">
              <a:rPr lang="zh-TW" altLang="en-US" smtClean="0"/>
              <a:t>35</a:t>
            </a:fld>
            <a:endParaRPr lang="zh-TW" altLang="en-US"/>
          </a:p>
        </p:txBody>
      </p:sp>
    </p:spTree>
    <p:extLst>
      <p:ext uri="{BB962C8B-B14F-4D97-AF65-F5344CB8AC3E}">
        <p14:creationId xmlns:p14="http://schemas.microsoft.com/office/powerpoint/2010/main" val="38061101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1F4E90-AEA5-4AAB-AA5E-A338A55FD3E9}"/>
              </a:ext>
            </a:extLst>
          </p:cNvPr>
          <p:cNvSpPr/>
          <p:nvPr/>
        </p:nvSpPr>
        <p:spPr>
          <a:xfrm>
            <a:off x="-12700" y="-12700"/>
            <a:ext cx="2050741" cy="64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FB1C75F8-F81A-423D-ACD9-7E9C3BE8FC93}"/>
              </a:ext>
            </a:extLst>
          </p:cNvPr>
          <p:cNvSpPr txBox="1"/>
          <p:nvPr/>
        </p:nvSpPr>
        <p:spPr>
          <a:xfrm>
            <a:off x="-33785" y="722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Conclusion</a:t>
            </a:r>
            <a:endParaRPr lang="zh-TW" altLang="en-US" sz="2000" dirty="0">
              <a:solidFill>
                <a:schemeClr val="bg1"/>
              </a:solidFill>
            </a:endParaRPr>
          </a:p>
        </p:txBody>
      </p:sp>
      <p:pic>
        <p:nvPicPr>
          <p:cNvPr id="5" name="圖片 4">
            <a:extLst>
              <a:ext uri="{FF2B5EF4-FFF2-40B4-BE49-F238E27FC236}">
                <a16:creationId xmlns:a16="http://schemas.microsoft.com/office/drawing/2014/main" id="{C5A97415-7BF3-492F-81F2-67B31277CBAD}"/>
              </a:ext>
            </a:extLst>
          </p:cNvPr>
          <p:cNvPicPr>
            <a:picLocks noChangeAspect="1"/>
          </p:cNvPicPr>
          <p:nvPr/>
        </p:nvPicPr>
        <p:blipFill rotWithShape="1">
          <a:blip r:embed="rId3"/>
          <a:srcRect l="49926"/>
          <a:stretch/>
        </p:blipFill>
        <p:spPr>
          <a:xfrm>
            <a:off x="269632" y="764910"/>
            <a:ext cx="3134235" cy="6020873"/>
          </a:xfrm>
          <a:prstGeom prst="rect">
            <a:avLst/>
          </a:prstGeom>
        </p:spPr>
      </p:pic>
      <p:pic>
        <p:nvPicPr>
          <p:cNvPr id="6" name="圖片 5">
            <a:extLst>
              <a:ext uri="{FF2B5EF4-FFF2-40B4-BE49-F238E27FC236}">
                <a16:creationId xmlns:a16="http://schemas.microsoft.com/office/drawing/2014/main" id="{AAFB675E-065C-400B-B0B3-21CB0A351B14}"/>
              </a:ext>
            </a:extLst>
          </p:cNvPr>
          <p:cNvPicPr>
            <a:picLocks noChangeAspect="1"/>
          </p:cNvPicPr>
          <p:nvPr/>
        </p:nvPicPr>
        <p:blipFill rotWithShape="1">
          <a:blip r:embed="rId4"/>
          <a:srcRect t="63565" b="21112"/>
          <a:stretch/>
        </p:blipFill>
        <p:spPr>
          <a:xfrm>
            <a:off x="4170350" y="373704"/>
            <a:ext cx="5644494" cy="656562"/>
          </a:xfrm>
          <a:prstGeom prst="rect">
            <a:avLst/>
          </a:prstGeom>
        </p:spPr>
      </p:pic>
      <p:pic>
        <p:nvPicPr>
          <p:cNvPr id="7" name="圖片 6">
            <a:extLst>
              <a:ext uri="{FF2B5EF4-FFF2-40B4-BE49-F238E27FC236}">
                <a16:creationId xmlns:a16="http://schemas.microsoft.com/office/drawing/2014/main" id="{9EAC50AE-4836-4D70-8891-D7125B0ADD98}"/>
              </a:ext>
            </a:extLst>
          </p:cNvPr>
          <p:cNvPicPr>
            <a:picLocks noChangeAspect="1"/>
          </p:cNvPicPr>
          <p:nvPr/>
        </p:nvPicPr>
        <p:blipFill>
          <a:blip r:embed="rId5"/>
          <a:stretch>
            <a:fillRect/>
          </a:stretch>
        </p:blipFill>
        <p:spPr>
          <a:xfrm>
            <a:off x="7078862" y="1063378"/>
            <a:ext cx="279400" cy="977902"/>
          </a:xfrm>
          <a:prstGeom prst="rect">
            <a:avLst/>
          </a:prstGeom>
        </p:spPr>
      </p:pic>
      <p:pic>
        <p:nvPicPr>
          <p:cNvPr id="8" name="圖片 7">
            <a:extLst>
              <a:ext uri="{FF2B5EF4-FFF2-40B4-BE49-F238E27FC236}">
                <a16:creationId xmlns:a16="http://schemas.microsoft.com/office/drawing/2014/main" id="{52F5FF65-8BB5-48C9-8C95-440745AB489D}"/>
              </a:ext>
            </a:extLst>
          </p:cNvPr>
          <p:cNvPicPr>
            <a:picLocks noChangeAspect="1"/>
          </p:cNvPicPr>
          <p:nvPr/>
        </p:nvPicPr>
        <p:blipFill rotWithShape="1">
          <a:blip r:embed="rId6"/>
          <a:srcRect l="6714" r="-1"/>
          <a:stretch/>
        </p:blipFill>
        <p:spPr>
          <a:xfrm>
            <a:off x="7696135" y="1149143"/>
            <a:ext cx="838200" cy="806372"/>
          </a:xfrm>
          <a:prstGeom prst="rect">
            <a:avLst/>
          </a:prstGeom>
        </p:spPr>
      </p:pic>
      <p:grpSp>
        <p:nvGrpSpPr>
          <p:cNvPr id="9" name="群組 8">
            <a:extLst>
              <a:ext uri="{FF2B5EF4-FFF2-40B4-BE49-F238E27FC236}">
                <a16:creationId xmlns:a16="http://schemas.microsoft.com/office/drawing/2014/main" id="{CF06DE86-15BD-431B-AADE-D9A0EE57B380}"/>
              </a:ext>
            </a:extLst>
          </p:cNvPr>
          <p:cNvGrpSpPr/>
          <p:nvPr/>
        </p:nvGrpSpPr>
        <p:grpSpPr>
          <a:xfrm>
            <a:off x="6096000" y="1969370"/>
            <a:ext cx="3064793" cy="1880384"/>
            <a:chOff x="5568950" y="2324100"/>
            <a:chExt cx="3055981" cy="1843086"/>
          </a:xfrm>
        </p:grpSpPr>
        <p:pic>
          <p:nvPicPr>
            <p:cNvPr id="10" name="圖片 9">
              <a:extLst>
                <a:ext uri="{FF2B5EF4-FFF2-40B4-BE49-F238E27FC236}">
                  <a16:creationId xmlns:a16="http://schemas.microsoft.com/office/drawing/2014/main" id="{2D65232D-E375-4C72-A9A2-65281724EBDA}"/>
                </a:ext>
              </a:extLst>
            </p:cNvPr>
            <p:cNvPicPr>
              <a:picLocks noChangeAspect="1"/>
            </p:cNvPicPr>
            <p:nvPr/>
          </p:nvPicPr>
          <p:blipFill rotWithShape="1">
            <a:blip r:embed="rId7"/>
            <a:srcRect l="1021" t="665"/>
            <a:stretch/>
          </p:blipFill>
          <p:spPr>
            <a:xfrm>
              <a:off x="5702300" y="2533650"/>
              <a:ext cx="2922631" cy="1423986"/>
            </a:xfrm>
            <a:prstGeom prst="rect">
              <a:avLst/>
            </a:prstGeom>
          </p:spPr>
        </p:pic>
        <p:sp>
          <p:nvSpPr>
            <p:cNvPr id="11" name="矩形 10">
              <a:extLst>
                <a:ext uri="{FF2B5EF4-FFF2-40B4-BE49-F238E27FC236}">
                  <a16:creationId xmlns:a16="http://schemas.microsoft.com/office/drawing/2014/main" id="{4980D7AC-CCF6-41E6-852B-A4DD790D8735}"/>
                </a:ext>
              </a:extLst>
            </p:cNvPr>
            <p:cNvSpPr/>
            <p:nvPr/>
          </p:nvSpPr>
          <p:spPr>
            <a:xfrm>
              <a:off x="5568950" y="2324100"/>
              <a:ext cx="3238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F0666032-BFE1-4E82-9BE2-B5B36095CAA6}"/>
                </a:ext>
              </a:extLst>
            </p:cNvPr>
            <p:cNvSpPr/>
            <p:nvPr/>
          </p:nvSpPr>
          <p:spPr>
            <a:xfrm>
              <a:off x="6603992" y="3817936"/>
              <a:ext cx="3238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3" name="圖片 12">
            <a:extLst>
              <a:ext uri="{FF2B5EF4-FFF2-40B4-BE49-F238E27FC236}">
                <a16:creationId xmlns:a16="http://schemas.microsoft.com/office/drawing/2014/main" id="{0CD9F9FD-D7F5-4A66-B293-282F55BC861C}"/>
              </a:ext>
            </a:extLst>
          </p:cNvPr>
          <p:cNvPicPr>
            <a:picLocks noChangeAspect="1"/>
          </p:cNvPicPr>
          <p:nvPr/>
        </p:nvPicPr>
        <p:blipFill>
          <a:blip r:embed="rId5"/>
          <a:stretch>
            <a:fillRect/>
          </a:stretch>
        </p:blipFill>
        <p:spPr>
          <a:xfrm>
            <a:off x="7192980" y="3635964"/>
            <a:ext cx="279400" cy="977902"/>
          </a:xfrm>
          <a:prstGeom prst="rect">
            <a:avLst/>
          </a:prstGeom>
        </p:spPr>
      </p:pic>
      <p:pic>
        <p:nvPicPr>
          <p:cNvPr id="14" name="圖片 13">
            <a:extLst>
              <a:ext uri="{FF2B5EF4-FFF2-40B4-BE49-F238E27FC236}">
                <a16:creationId xmlns:a16="http://schemas.microsoft.com/office/drawing/2014/main" id="{CCFC8112-DD55-442C-8D15-F7E672A168C2}"/>
              </a:ext>
            </a:extLst>
          </p:cNvPr>
          <p:cNvPicPr>
            <a:picLocks noChangeAspect="1"/>
          </p:cNvPicPr>
          <p:nvPr/>
        </p:nvPicPr>
        <p:blipFill>
          <a:blip r:embed="rId8"/>
          <a:stretch>
            <a:fillRect/>
          </a:stretch>
        </p:blipFill>
        <p:spPr>
          <a:xfrm>
            <a:off x="5957001" y="4484256"/>
            <a:ext cx="631828" cy="616418"/>
          </a:xfrm>
          <a:prstGeom prst="rect">
            <a:avLst/>
          </a:prstGeom>
        </p:spPr>
      </p:pic>
      <p:pic>
        <p:nvPicPr>
          <p:cNvPr id="15" name="圖片 14">
            <a:extLst>
              <a:ext uri="{FF2B5EF4-FFF2-40B4-BE49-F238E27FC236}">
                <a16:creationId xmlns:a16="http://schemas.microsoft.com/office/drawing/2014/main" id="{68A6A209-8A2F-4A58-B13A-9077991AAD3B}"/>
              </a:ext>
            </a:extLst>
          </p:cNvPr>
          <p:cNvPicPr>
            <a:picLocks noChangeAspect="1"/>
          </p:cNvPicPr>
          <p:nvPr/>
        </p:nvPicPr>
        <p:blipFill>
          <a:blip r:embed="rId8"/>
          <a:stretch>
            <a:fillRect/>
          </a:stretch>
        </p:blipFill>
        <p:spPr>
          <a:xfrm>
            <a:off x="6726434" y="4686139"/>
            <a:ext cx="631828" cy="616418"/>
          </a:xfrm>
          <a:prstGeom prst="rect">
            <a:avLst/>
          </a:prstGeom>
        </p:spPr>
      </p:pic>
      <p:pic>
        <p:nvPicPr>
          <p:cNvPr id="16" name="圖片 15">
            <a:extLst>
              <a:ext uri="{FF2B5EF4-FFF2-40B4-BE49-F238E27FC236}">
                <a16:creationId xmlns:a16="http://schemas.microsoft.com/office/drawing/2014/main" id="{48651C34-891C-40FF-B704-D77C8FDE4625}"/>
              </a:ext>
            </a:extLst>
          </p:cNvPr>
          <p:cNvPicPr>
            <a:picLocks noChangeAspect="1"/>
          </p:cNvPicPr>
          <p:nvPr/>
        </p:nvPicPr>
        <p:blipFill>
          <a:blip r:embed="rId8"/>
          <a:stretch>
            <a:fillRect/>
          </a:stretch>
        </p:blipFill>
        <p:spPr>
          <a:xfrm>
            <a:off x="7531333" y="4532270"/>
            <a:ext cx="631828" cy="616418"/>
          </a:xfrm>
          <a:prstGeom prst="rect">
            <a:avLst/>
          </a:prstGeom>
        </p:spPr>
      </p:pic>
      <p:pic>
        <p:nvPicPr>
          <p:cNvPr id="17" name="圖片 16">
            <a:extLst>
              <a:ext uri="{FF2B5EF4-FFF2-40B4-BE49-F238E27FC236}">
                <a16:creationId xmlns:a16="http://schemas.microsoft.com/office/drawing/2014/main" id="{E6E5D177-68BC-4F69-80E3-CB06C2B334AD}"/>
              </a:ext>
            </a:extLst>
          </p:cNvPr>
          <p:cNvPicPr>
            <a:picLocks noChangeAspect="1"/>
          </p:cNvPicPr>
          <p:nvPr/>
        </p:nvPicPr>
        <p:blipFill>
          <a:blip r:embed="rId8"/>
          <a:stretch>
            <a:fillRect/>
          </a:stretch>
        </p:blipFill>
        <p:spPr>
          <a:xfrm>
            <a:off x="8358293" y="4686139"/>
            <a:ext cx="631828" cy="616418"/>
          </a:xfrm>
          <a:prstGeom prst="rect">
            <a:avLst/>
          </a:prstGeom>
        </p:spPr>
      </p:pic>
      <p:pic>
        <p:nvPicPr>
          <p:cNvPr id="18" name="圖片 17">
            <a:extLst>
              <a:ext uri="{FF2B5EF4-FFF2-40B4-BE49-F238E27FC236}">
                <a16:creationId xmlns:a16="http://schemas.microsoft.com/office/drawing/2014/main" id="{9483AB81-34EE-4B4C-9DF0-1F03A3150699}"/>
              </a:ext>
            </a:extLst>
          </p:cNvPr>
          <p:cNvPicPr>
            <a:picLocks noChangeAspect="1"/>
          </p:cNvPicPr>
          <p:nvPr/>
        </p:nvPicPr>
        <p:blipFill>
          <a:blip r:embed="rId5"/>
          <a:stretch>
            <a:fillRect/>
          </a:stretch>
        </p:blipFill>
        <p:spPr>
          <a:xfrm>
            <a:off x="7314017" y="5353802"/>
            <a:ext cx="239204" cy="837216"/>
          </a:xfrm>
          <a:prstGeom prst="rect">
            <a:avLst/>
          </a:prstGeom>
        </p:spPr>
      </p:pic>
      <p:sp>
        <p:nvSpPr>
          <p:cNvPr id="19" name="文字方塊 18">
            <a:extLst>
              <a:ext uri="{FF2B5EF4-FFF2-40B4-BE49-F238E27FC236}">
                <a16:creationId xmlns:a16="http://schemas.microsoft.com/office/drawing/2014/main" id="{8FAFA00F-DC78-4FBF-96B2-EF173FF011F4}"/>
              </a:ext>
            </a:extLst>
          </p:cNvPr>
          <p:cNvSpPr txBox="1"/>
          <p:nvPr/>
        </p:nvSpPr>
        <p:spPr>
          <a:xfrm>
            <a:off x="3615286" y="6284105"/>
            <a:ext cx="8307082" cy="461665"/>
          </a:xfrm>
          <a:prstGeom prst="rect">
            <a:avLst/>
          </a:prstGeom>
          <a:noFill/>
        </p:spPr>
        <p:txBody>
          <a:bodyPr wrap="none" rtlCol="0">
            <a:spAutoFit/>
          </a:bodyPr>
          <a:lstStyle/>
          <a:p>
            <a:r>
              <a:rPr lang="en-US" altLang="zh-TW" sz="2400" b="1" dirty="0">
                <a:latin typeface="Arial" panose="020B0604020202020204" pitchFamily="34" charset="0"/>
                <a:cs typeface="Arial" panose="020B0604020202020204" pitchFamily="34" charset="0"/>
              </a:rPr>
              <a:t>Gastric cancer cells migration, invasion and metastasis</a:t>
            </a:r>
            <a:endParaRPr lang="zh-TW" altLang="en-US" sz="2400" b="1" dirty="0">
              <a:latin typeface="Arial" panose="020B0604020202020204" pitchFamily="34" charset="0"/>
              <a:cs typeface="Arial" panose="020B0604020202020204" pitchFamily="34" charset="0"/>
            </a:endParaRPr>
          </a:p>
        </p:txBody>
      </p:sp>
      <p:sp>
        <p:nvSpPr>
          <p:cNvPr id="20" name="文字方塊 19">
            <a:extLst>
              <a:ext uri="{FF2B5EF4-FFF2-40B4-BE49-F238E27FC236}">
                <a16:creationId xmlns:a16="http://schemas.microsoft.com/office/drawing/2014/main" id="{D670EAE1-7438-472E-A335-F5A3BC969361}"/>
              </a:ext>
            </a:extLst>
          </p:cNvPr>
          <p:cNvSpPr txBox="1"/>
          <p:nvPr/>
        </p:nvSpPr>
        <p:spPr>
          <a:xfrm>
            <a:off x="8990121" y="5079177"/>
            <a:ext cx="1396536" cy="400110"/>
          </a:xfrm>
          <a:prstGeom prst="rect">
            <a:avLst/>
          </a:prstGeom>
          <a:noFill/>
        </p:spPr>
        <p:txBody>
          <a:bodyPr wrap="none" rtlCol="0">
            <a:spAutoFit/>
          </a:bodyPr>
          <a:lstStyle/>
          <a:p>
            <a:r>
              <a:rPr lang="en-US" altLang="zh-TW" sz="2000" b="1" dirty="0">
                <a:latin typeface="Arial" panose="020B0604020202020204" pitchFamily="34" charset="0"/>
                <a:cs typeface="Arial" panose="020B0604020202020204" pitchFamily="34" charset="0"/>
              </a:rPr>
              <a:t>circPDIA4</a:t>
            </a:r>
            <a:endParaRPr lang="zh-TW" altLang="en-US" sz="2000" b="1" dirty="0">
              <a:latin typeface="Arial" panose="020B0604020202020204" pitchFamily="34" charset="0"/>
              <a:cs typeface="Arial" panose="020B0604020202020204" pitchFamily="34" charset="0"/>
            </a:endParaRPr>
          </a:p>
        </p:txBody>
      </p:sp>
      <p:pic>
        <p:nvPicPr>
          <p:cNvPr id="21" name="圖片 20">
            <a:extLst>
              <a:ext uri="{FF2B5EF4-FFF2-40B4-BE49-F238E27FC236}">
                <a16:creationId xmlns:a16="http://schemas.microsoft.com/office/drawing/2014/main" id="{0D2172C1-66DA-4017-9D51-91E5827D7CE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637707" y="1327590"/>
            <a:ext cx="309203" cy="518446"/>
          </a:xfrm>
          <a:prstGeom prst="rect">
            <a:avLst/>
          </a:prstGeom>
        </p:spPr>
      </p:pic>
      <p:pic>
        <p:nvPicPr>
          <p:cNvPr id="22" name="圖片 21">
            <a:extLst>
              <a:ext uri="{FF2B5EF4-FFF2-40B4-BE49-F238E27FC236}">
                <a16:creationId xmlns:a16="http://schemas.microsoft.com/office/drawing/2014/main" id="{97951DA8-B261-486C-A305-98D1DD6CCD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386657" y="4944336"/>
            <a:ext cx="309203" cy="518446"/>
          </a:xfrm>
          <a:prstGeom prst="rect">
            <a:avLst/>
          </a:prstGeom>
        </p:spPr>
      </p:pic>
      <p:sp>
        <p:nvSpPr>
          <p:cNvPr id="4" name="投影片編號版面配置區 3">
            <a:extLst>
              <a:ext uri="{FF2B5EF4-FFF2-40B4-BE49-F238E27FC236}">
                <a16:creationId xmlns:a16="http://schemas.microsoft.com/office/drawing/2014/main" id="{C7D79AB4-BFE1-4992-BA42-D609EC3EDD0D}"/>
              </a:ext>
            </a:extLst>
          </p:cNvPr>
          <p:cNvSpPr>
            <a:spLocks noGrp="1"/>
          </p:cNvSpPr>
          <p:nvPr>
            <p:ph type="sldNum" sz="quarter" idx="12"/>
          </p:nvPr>
        </p:nvSpPr>
        <p:spPr/>
        <p:txBody>
          <a:bodyPr/>
          <a:lstStyle/>
          <a:p>
            <a:fld id="{D5321667-2103-40FE-9D6A-2E1CB32CCCAB}" type="slidenum">
              <a:rPr lang="zh-TW" altLang="en-US" smtClean="0"/>
              <a:t>36</a:t>
            </a:fld>
            <a:endParaRPr lang="zh-TW" altLang="en-US"/>
          </a:p>
        </p:txBody>
      </p:sp>
    </p:spTree>
    <p:extLst>
      <p:ext uri="{BB962C8B-B14F-4D97-AF65-F5344CB8AC3E}">
        <p14:creationId xmlns:p14="http://schemas.microsoft.com/office/powerpoint/2010/main" val="27571488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8B4C2695-5D07-4DFC-BF4E-C1D6BFBC8451}"/>
              </a:ext>
            </a:extLst>
          </p:cNvPr>
          <p:cNvPicPr>
            <a:picLocks noChangeAspect="1"/>
          </p:cNvPicPr>
          <p:nvPr/>
        </p:nvPicPr>
        <p:blipFill>
          <a:blip r:embed="rId3"/>
          <a:stretch>
            <a:fillRect/>
          </a:stretch>
        </p:blipFill>
        <p:spPr>
          <a:xfrm>
            <a:off x="7528973" y="2927438"/>
            <a:ext cx="202900" cy="710153"/>
          </a:xfrm>
          <a:prstGeom prst="rect">
            <a:avLst/>
          </a:prstGeom>
        </p:spPr>
      </p:pic>
      <p:sp>
        <p:nvSpPr>
          <p:cNvPr id="2" name="矩形 1">
            <a:extLst>
              <a:ext uri="{FF2B5EF4-FFF2-40B4-BE49-F238E27FC236}">
                <a16:creationId xmlns:a16="http://schemas.microsoft.com/office/drawing/2014/main" id="{8AB8E6AD-439B-48CD-9E7C-B8441E404D72}"/>
              </a:ext>
            </a:extLst>
          </p:cNvPr>
          <p:cNvSpPr/>
          <p:nvPr/>
        </p:nvSpPr>
        <p:spPr>
          <a:xfrm>
            <a:off x="-12700" y="-12700"/>
            <a:ext cx="2050741" cy="64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836CE5D-7E3D-4DF7-923F-E42BBB433BFB}"/>
              </a:ext>
            </a:extLst>
          </p:cNvPr>
          <p:cNvSpPr txBox="1"/>
          <p:nvPr/>
        </p:nvSpPr>
        <p:spPr>
          <a:xfrm>
            <a:off x="-33785" y="722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Conclusion</a:t>
            </a:r>
            <a:endParaRPr lang="zh-TW" altLang="en-US" sz="2000" dirty="0">
              <a:solidFill>
                <a:schemeClr val="bg1"/>
              </a:solidFill>
            </a:endParaRPr>
          </a:p>
        </p:txBody>
      </p:sp>
      <p:pic>
        <p:nvPicPr>
          <p:cNvPr id="4" name="圖片 3">
            <a:extLst>
              <a:ext uri="{FF2B5EF4-FFF2-40B4-BE49-F238E27FC236}">
                <a16:creationId xmlns:a16="http://schemas.microsoft.com/office/drawing/2014/main" id="{7F3F6B2F-A08C-4006-B68F-B4800DBBFC95}"/>
              </a:ext>
            </a:extLst>
          </p:cNvPr>
          <p:cNvPicPr>
            <a:picLocks noChangeAspect="1"/>
          </p:cNvPicPr>
          <p:nvPr/>
        </p:nvPicPr>
        <p:blipFill rotWithShape="1">
          <a:blip r:embed="rId4"/>
          <a:srcRect l="49926"/>
          <a:stretch/>
        </p:blipFill>
        <p:spPr>
          <a:xfrm>
            <a:off x="269632" y="764910"/>
            <a:ext cx="3134235" cy="6020873"/>
          </a:xfrm>
          <a:prstGeom prst="rect">
            <a:avLst/>
          </a:prstGeom>
        </p:spPr>
      </p:pic>
      <p:pic>
        <p:nvPicPr>
          <p:cNvPr id="19" name="圖片 18">
            <a:extLst>
              <a:ext uri="{FF2B5EF4-FFF2-40B4-BE49-F238E27FC236}">
                <a16:creationId xmlns:a16="http://schemas.microsoft.com/office/drawing/2014/main" id="{412CC30E-3C0D-4B41-95BE-F82DF7EBABA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0479" y="267827"/>
            <a:ext cx="3463144" cy="2879572"/>
          </a:xfrm>
          <a:prstGeom prst="rect">
            <a:avLst/>
          </a:prstGeom>
        </p:spPr>
      </p:pic>
      <p:cxnSp>
        <p:nvCxnSpPr>
          <p:cNvPr id="21" name="直線接點 20">
            <a:extLst>
              <a:ext uri="{FF2B5EF4-FFF2-40B4-BE49-F238E27FC236}">
                <a16:creationId xmlns:a16="http://schemas.microsoft.com/office/drawing/2014/main" id="{01B3C403-0760-44D4-95D8-54FC7D2082DA}"/>
              </a:ext>
            </a:extLst>
          </p:cNvPr>
          <p:cNvCxnSpPr/>
          <p:nvPr/>
        </p:nvCxnSpPr>
        <p:spPr>
          <a:xfrm>
            <a:off x="3876541" y="3275389"/>
            <a:ext cx="8133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6181CCB6-31D1-4EFA-ABA1-8484F108E5CE}"/>
              </a:ext>
            </a:extLst>
          </p:cNvPr>
          <p:cNvSpPr txBox="1"/>
          <p:nvPr/>
        </p:nvSpPr>
        <p:spPr>
          <a:xfrm rot="16200000">
            <a:off x="10967228" y="1452143"/>
            <a:ext cx="1082348" cy="369332"/>
          </a:xfrm>
          <a:prstGeom prst="rect">
            <a:avLst/>
          </a:prstGeom>
          <a:noFill/>
        </p:spPr>
        <p:txBody>
          <a:bodyPr wrap="none" rtlCol="0">
            <a:spAutoFit/>
          </a:bodyPr>
          <a:lstStyle/>
          <a:p>
            <a:r>
              <a:rPr lang="en-US" altLang="zh-TW" b="1" dirty="0">
                <a:latin typeface="Arial" panose="020B0604020202020204" pitchFamily="34" charset="0"/>
                <a:cs typeface="Arial" panose="020B0604020202020204" pitchFamily="34" charset="0"/>
              </a:rPr>
              <a:t>Nucleus</a:t>
            </a:r>
          </a:p>
        </p:txBody>
      </p:sp>
      <p:sp>
        <p:nvSpPr>
          <p:cNvPr id="23" name="文字方塊 22">
            <a:extLst>
              <a:ext uri="{FF2B5EF4-FFF2-40B4-BE49-F238E27FC236}">
                <a16:creationId xmlns:a16="http://schemas.microsoft.com/office/drawing/2014/main" id="{2AB7BF52-0160-437A-BFD5-F37EB95C2138}"/>
              </a:ext>
            </a:extLst>
          </p:cNvPr>
          <p:cNvSpPr txBox="1"/>
          <p:nvPr/>
        </p:nvSpPr>
        <p:spPr>
          <a:xfrm rot="16200000">
            <a:off x="10845400" y="4975641"/>
            <a:ext cx="1326004" cy="369332"/>
          </a:xfrm>
          <a:prstGeom prst="rect">
            <a:avLst/>
          </a:prstGeom>
          <a:noFill/>
        </p:spPr>
        <p:txBody>
          <a:bodyPr wrap="none" rtlCol="0">
            <a:spAutoFit/>
          </a:bodyPr>
          <a:lstStyle/>
          <a:p>
            <a:r>
              <a:rPr lang="en-US" altLang="zh-TW" b="1" dirty="0">
                <a:latin typeface="Arial" panose="020B0604020202020204" pitchFamily="34" charset="0"/>
                <a:cs typeface="Arial" panose="020B0604020202020204" pitchFamily="34" charset="0"/>
              </a:rPr>
              <a:t>cytoplasm</a:t>
            </a:r>
          </a:p>
        </p:txBody>
      </p:sp>
      <p:pic>
        <p:nvPicPr>
          <p:cNvPr id="33" name="圖片 32">
            <a:extLst>
              <a:ext uri="{FF2B5EF4-FFF2-40B4-BE49-F238E27FC236}">
                <a16:creationId xmlns:a16="http://schemas.microsoft.com/office/drawing/2014/main" id="{2171EC2B-FCC4-4F8F-8341-697B70B8F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0120" y="3372888"/>
            <a:ext cx="4757939" cy="3574838"/>
          </a:xfrm>
          <a:prstGeom prst="rect">
            <a:avLst/>
          </a:prstGeom>
        </p:spPr>
      </p:pic>
      <p:sp>
        <p:nvSpPr>
          <p:cNvPr id="5" name="投影片編號版面配置區 4">
            <a:extLst>
              <a:ext uri="{FF2B5EF4-FFF2-40B4-BE49-F238E27FC236}">
                <a16:creationId xmlns:a16="http://schemas.microsoft.com/office/drawing/2014/main" id="{6CC465A5-44F0-49AF-8046-F2FDE2B15A2A}"/>
              </a:ext>
            </a:extLst>
          </p:cNvPr>
          <p:cNvSpPr>
            <a:spLocks noGrp="1"/>
          </p:cNvSpPr>
          <p:nvPr>
            <p:ph type="sldNum" sz="quarter" idx="12"/>
          </p:nvPr>
        </p:nvSpPr>
        <p:spPr/>
        <p:txBody>
          <a:bodyPr/>
          <a:lstStyle/>
          <a:p>
            <a:fld id="{D5321667-2103-40FE-9D6A-2E1CB32CCCAB}" type="slidenum">
              <a:rPr lang="zh-TW" altLang="en-US" smtClean="0"/>
              <a:t>37</a:t>
            </a:fld>
            <a:endParaRPr lang="zh-TW" altLang="en-US"/>
          </a:p>
        </p:txBody>
      </p:sp>
    </p:spTree>
    <p:extLst>
      <p:ext uri="{BB962C8B-B14F-4D97-AF65-F5344CB8AC3E}">
        <p14:creationId xmlns:p14="http://schemas.microsoft.com/office/powerpoint/2010/main" val="12387342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AB8E6AD-439B-48CD-9E7C-B8441E404D72}"/>
              </a:ext>
            </a:extLst>
          </p:cNvPr>
          <p:cNvSpPr/>
          <p:nvPr/>
        </p:nvSpPr>
        <p:spPr>
          <a:xfrm>
            <a:off x="-12700" y="-12700"/>
            <a:ext cx="2050741" cy="64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836CE5D-7E3D-4DF7-923F-E42BBB433BFB}"/>
              </a:ext>
            </a:extLst>
          </p:cNvPr>
          <p:cNvSpPr txBox="1"/>
          <p:nvPr/>
        </p:nvSpPr>
        <p:spPr>
          <a:xfrm>
            <a:off x="-33785" y="722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Conclusion</a:t>
            </a:r>
            <a:endParaRPr lang="zh-TW" altLang="en-US" sz="2000" dirty="0">
              <a:solidFill>
                <a:schemeClr val="bg1"/>
              </a:solidFill>
            </a:endParaRPr>
          </a:p>
        </p:txBody>
      </p:sp>
      <p:pic>
        <p:nvPicPr>
          <p:cNvPr id="4" name="圖片 3">
            <a:extLst>
              <a:ext uri="{FF2B5EF4-FFF2-40B4-BE49-F238E27FC236}">
                <a16:creationId xmlns:a16="http://schemas.microsoft.com/office/drawing/2014/main" id="{7F3F6B2F-A08C-4006-B68F-B4800DBBFC95}"/>
              </a:ext>
            </a:extLst>
          </p:cNvPr>
          <p:cNvPicPr>
            <a:picLocks noChangeAspect="1"/>
          </p:cNvPicPr>
          <p:nvPr/>
        </p:nvPicPr>
        <p:blipFill rotWithShape="1">
          <a:blip r:embed="rId3"/>
          <a:srcRect l="49926"/>
          <a:stretch/>
        </p:blipFill>
        <p:spPr>
          <a:xfrm>
            <a:off x="269632" y="764910"/>
            <a:ext cx="3134235" cy="6020873"/>
          </a:xfrm>
          <a:prstGeom prst="rect">
            <a:avLst/>
          </a:prstGeom>
        </p:spPr>
      </p:pic>
      <p:pic>
        <p:nvPicPr>
          <p:cNvPr id="6" name="圖片 5">
            <a:extLst>
              <a:ext uri="{FF2B5EF4-FFF2-40B4-BE49-F238E27FC236}">
                <a16:creationId xmlns:a16="http://schemas.microsoft.com/office/drawing/2014/main" id="{9F5C4B3A-08C9-4AC4-9490-D5B07716487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80479" y="267827"/>
            <a:ext cx="3463144" cy="2879572"/>
          </a:xfrm>
          <a:prstGeom prst="rect">
            <a:avLst/>
          </a:prstGeom>
        </p:spPr>
      </p:pic>
      <p:cxnSp>
        <p:nvCxnSpPr>
          <p:cNvPr id="7" name="直線接點 6">
            <a:extLst>
              <a:ext uri="{FF2B5EF4-FFF2-40B4-BE49-F238E27FC236}">
                <a16:creationId xmlns:a16="http://schemas.microsoft.com/office/drawing/2014/main" id="{33B25A8F-D309-43BE-BCA7-2FF42A3828DF}"/>
              </a:ext>
            </a:extLst>
          </p:cNvPr>
          <p:cNvCxnSpPr/>
          <p:nvPr/>
        </p:nvCxnSpPr>
        <p:spPr>
          <a:xfrm>
            <a:off x="3844344" y="5531995"/>
            <a:ext cx="8133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A685F97B-45B0-411A-93D8-08DC101F51DC}"/>
              </a:ext>
            </a:extLst>
          </p:cNvPr>
          <p:cNvSpPr txBox="1"/>
          <p:nvPr/>
        </p:nvSpPr>
        <p:spPr>
          <a:xfrm rot="16200000">
            <a:off x="10991273" y="2226130"/>
            <a:ext cx="1034257" cy="353943"/>
          </a:xfrm>
          <a:prstGeom prst="rect">
            <a:avLst/>
          </a:prstGeom>
          <a:noFill/>
        </p:spPr>
        <p:txBody>
          <a:bodyPr wrap="none" rtlCol="0">
            <a:spAutoFit/>
          </a:bodyPr>
          <a:lstStyle/>
          <a:p>
            <a:r>
              <a:rPr lang="en-US" altLang="zh-TW" sz="1700" b="1" dirty="0">
                <a:latin typeface="Arial" panose="020B0604020202020204" pitchFamily="34" charset="0"/>
                <a:cs typeface="Arial" panose="020B0604020202020204" pitchFamily="34" charset="0"/>
              </a:rPr>
              <a:t>Nucleus</a:t>
            </a:r>
          </a:p>
        </p:txBody>
      </p:sp>
      <p:sp>
        <p:nvSpPr>
          <p:cNvPr id="9" name="文字方塊 8">
            <a:extLst>
              <a:ext uri="{FF2B5EF4-FFF2-40B4-BE49-F238E27FC236}">
                <a16:creationId xmlns:a16="http://schemas.microsoft.com/office/drawing/2014/main" id="{31B3C3CF-D2B1-4F8B-9B12-DE17FD394E73}"/>
              </a:ext>
            </a:extLst>
          </p:cNvPr>
          <p:cNvSpPr txBox="1"/>
          <p:nvPr/>
        </p:nvSpPr>
        <p:spPr>
          <a:xfrm rot="16200000">
            <a:off x="10875857" y="6018026"/>
            <a:ext cx="1265090" cy="353943"/>
          </a:xfrm>
          <a:prstGeom prst="rect">
            <a:avLst/>
          </a:prstGeom>
          <a:noFill/>
        </p:spPr>
        <p:txBody>
          <a:bodyPr wrap="none" rtlCol="0">
            <a:spAutoFit/>
          </a:bodyPr>
          <a:lstStyle/>
          <a:p>
            <a:r>
              <a:rPr lang="en-US" altLang="zh-TW" sz="1700" b="1" dirty="0">
                <a:latin typeface="Arial" panose="020B0604020202020204" pitchFamily="34" charset="0"/>
                <a:cs typeface="Arial" panose="020B0604020202020204" pitchFamily="34" charset="0"/>
              </a:rPr>
              <a:t>cytoplasm</a:t>
            </a:r>
          </a:p>
        </p:txBody>
      </p:sp>
      <p:grpSp>
        <p:nvGrpSpPr>
          <p:cNvPr id="13" name="群組 12">
            <a:extLst>
              <a:ext uri="{FF2B5EF4-FFF2-40B4-BE49-F238E27FC236}">
                <a16:creationId xmlns:a16="http://schemas.microsoft.com/office/drawing/2014/main" id="{351D86ED-348B-44DA-B4F4-691FB0E54E64}"/>
              </a:ext>
            </a:extLst>
          </p:cNvPr>
          <p:cNvGrpSpPr/>
          <p:nvPr/>
        </p:nvGrpSpPr>
        <p:grpSpPr>
          <a:xfrm>
            <a:off x="5228648" y="3810400"/>
            <a:ext cx="1983522" cy="1290796"/>
            <a:chOff x="7805651" y="2883908"/>
            <a:chExt cx="2544802" cy="1531374"/>
          </a:xfrm>
        </p:grpSpPr>
        <p:pic>
          <p:nvPicPr>
            <p:cNvPr id="14" name="圖片 13">
              <a:extLst>
                <a:ext uri="{FF2B5EF4-FFF2-40B4-BE49-F238E27FC236}">
                  <a16:creationId xmlns:a16="http://schemas.microsoft.com/office/drawing/2014/main" id="{F4D71DB0-E5CD-404E-A49B-0989EB7A4483}"/>
                </a:ext>
              </a:extLst>
            </p:cNvPr>
            <p:cNvPicPr>
              <a:picLocks noChangeAspect="1"/>
            </p:cNvPicPr>
            <p:nvPr/>
          </p:nvPicPr>
          <p:blipFill>
            <a:blip r:embed="rId5"/>
            <a:stretch>
              <a:fillRect/>
            </a:stretch>
          </p:blipFill>
          <p:spPr>
            <a:xfrm>
              <a:off x="7805651" y="2883908"/>
              <a:ext cx="2544802" cy="1446791"/>
            </a:xfrm>
            <a:prstGeom prst="rect">
              <a:avLst/>
            </a:prstGeom>
          </p:spPr>
        </p:pic>
        <p:sp>
          <p:nvSpPr>
            <p:cNvPr id="15" name="矩形 14">
              <a:extLst>
                <a:ext uri="{FF2B5EF4-FFF2-40B4-BE49-F238E27FC236}">
                  <a16:creationId xmlns:a16="http://schemas.microsoft.com/office/drawing/2014/main" id="{4A17BBFB-4B77-44B3-84FF-C7D3D233A119}"/>
                </a:ext>
              </a:extLst>
            </p:cNvPr>
            <p:cNvSpPr/>
            <p:nvPr/>
          </p:nvSpPr>
          <p:spPr>
            <a:xfrm>
              <a:off x="8928100" y="4210050"/>
              <a:ext cx="127000" cy="205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 name="圖片 15">
            <a:extLst>
              <a:ext uri="{FF2B5EF4-FFF2-40B4-BE49-F238E27FC236}">
                <a16:creationId xmlns:a16="http://schemas.microsoft.com/office/drawing/2014/main" id="{E87FE4E6-F4F8-4355-B691-39039A967AD6}"/>
              </a:ext>
            </a:extLst>
          </p:cNvPr>
          <p:cNvPicPr>
            <a:picLocks noChangeAspect="1"/>
          </p:cNvPicPr>
          <p:nvPr/>
        </p:nvPicPr>
        <p:blipFill>
          <a:blip r:embed="rId6"/>
          <a:stretch>
            <a:fillRect/>
          </a:stretch>
        </p:blipFill>
        <p:spPr>
          <a:xfrm>
            <a:off x="6274173" y="5187132"/>
            <a:ext cx="1088676" cy="254610"/>
          </a:xfrm>
          <a:prstGeom prst="rect">
            <a:avLst/>
          </a:prstGeom>
        </p:spPr>
      </p:pic>
      <p:pic>
        <p:nvPicPr>
          <p:cNvPr id="17" name="圖片 16">
            <a:extLst>
              <a:ext uri="{FF2B5EF4-FFF2-40B4-BE49-F238E27FC236}">
                <a16:creationId xmlns:a16="http://schemas.microsoft.com/office/drawing/2014/main" id="{6D7B01DE-AECC-4DBE-A43B-6B37AE04D061}"/>
              </a:ext>
            </a:extLst>
          </p:cNvPr>
          <p:cNvPicPr>
            <a:picLocks noChangeAspect="1"/>
          </p:cNvPicPr>
          <p:nvPr/>
        </p:nvPicPr>
        <p:blipFill>
          <a:blip r:embed="rId7"/>
          <a:stretch>
            <a:fillRect/>
          </a:stretch>
        </p:blipFill>
        <p:spPr>
          <a:xfrm>
            <a:off x="8280857" y="4259232"/>
            <a:ext cx="619371" cy="731985"/>
          </a:xfrm>
          <a:prstGeom prst="rect">
            <a:avLst/>
          </a:prstGeom>
        </p:spPr>
      </p:pic>
      <p:pic>
        <p:nvPicPr>
          <p:cNvPr id="18" name="圖片 17">
            <a:extLst>
              <a:ext uri="{FF2B5EF4-FFF2-40B4-BE49-F238E27FC236}">
                <a16:creationId xmlns:a16="http://schemas.microsoft.com/office/drawing/2014/main" id="{EFEA7E8F-4E4D-464D-9E0A-ADDBC9809CF0}"/>
              </a:ext>
            </a:extLst>
          </p:cNvPr>
          <p:cNvPicPr>
            <a:picLocks noChangeAspect="1"/>
          </p:cNvPicPr>
          <p:nvPr/>
        </p:nvPicPr>
        <p:blipFill>
          <a:blip r:embed="rId7"/>
          <a:stretch>
            <a:fillRect/>
          </a:stretch>
        </p:blipFill>
        <p:spPr>
          <a:xfrm>
            <a:off x="9718328" y="4049770"/>
            <a:ext cx="619371" cy="731985"/>
          </a:xfrm>
          <a:prstGeom prst="rect">
            <a:avLst/>
          </a:prstGeom>
        </p:spPr>
      </p:pic>
      <p:pic>
        <p:nvPicPr>
          <p:cNvPr id="19" name="圖片 18">
            <a:extLst>
              <a:ext uri="{FF2B5EF4-FFF2-40B4-BE49-F238E27FC236}">
                <a16:creationId xmlns:a16="http://schemas.microsoft.com/office/drawing/2014/main" id="{96608DB2-1C1D-4136-97BC-49932508A4AF}"/>
              </a:ext>
            </a:extLst>
          </p:cNvPr>
          <p:cNvPicPr>
            <a:picLocks noChangeAspect="1"/>
          </p:cNvPicPr>
          <p:nvPr/>
        </p:nvPicPr>
        <p:blipFill>
          <a:blip r:embed="rId7"/>
          <a:stretch>
            <a:fillRect/>
          </a:stretch>
        </p:blipFill>
        <p:spPr>
          <a:xfrm>
            <a:off x="9036951" y="4358542"/>
            <a:ext cx="619371" cy="731985"/>
          </a:xfrm>
          <a:prstGeom prst="rect">
            <a:avLst/>
          </a:prstGeom>
        </p:spPr>
      </p:pic>
      <p:pic>
        <p:nvPicPr>
          <p:cNvPr id="20" name="圖片 19">
            <a:extLst>
              <a:ext uri="{FF2B5EF4-FFF2-40B4-BE49-F238E27FC236}">
                <a16:creationId xmlns:a16="http://schemas.microsoft.com/office/drawing/2014/main" id="{EDCF68ED-503C-4E44-B212-3CA3308C63C7}"/>
              </a:ext>
            </a:extLst>
          </p:cNvPr>
          <p:cNvPicPr>
            <a:picLocks noChangeAspect="1"/>
          </p:cNvPicPr>
          <p:nvPr/>
        </p:nvPicPr>
        <p:blipFill>
          <a:blip r:embed="rId8"/>
          <a:stretch>
            <a:fillRect/>
          </a:stretch>
        </p:blipFill>
        <p:spPr>
          <a:xfrm rot="18132601">
            <a:off x="7364091" y="4290421"/>
            <a:ext cx="513222" cy="631010"/>
          </a:xfrm>
          <a:prstGeom prst="rect">
            <a:avLst/>
          </a:prstGeom>
        </p:spPr>
      </p:pic>
      <p:sp>
        <p:nvSpPr>
          <p:cNvPr id="21" name="文字方塊 20">
            <a:extLst>
              <a:ext uri="{FF2B5EF4-FFF2-40B4-BE49-F238E27FC236}">
                <a16:creationId xmlns:a16="http://schemas.microsoft.com/office/drawing/2014/main" id="{5F0A7ADF-99E8-4D85-A606-5241BFA57BA2}"/>
              </a:ext>
            </a:extLst>
          </p:cNvPr>
          <p:cNvSpPr txBox="1"/>
          <p:nvPr/>
        </p:nvSpPr>
        <p:spPr>
          <a:xfrm>
            <a:off x="8318398" y="5101196"/>
            <a:ext cx="2480166" cy="369332"/>
          </a:xfrm>
          <a:prstGeom prst="rect">
            <a:avLst/>
          </a:prstGeom>
          <a:noFill/>
        </p:spPr>
        <p:txBody>
          <a:bodyPr wrap="none" rtlCol="0">
            <a:spAutoFit/>
          </a:bodyPr>
          <a:lstStyle/>
          <a:p>
            <a:r>
              <a:rPr lang="en-US" altLang="zh-TW" b="1" dirty="0">
                <a:latin typeface="Arial" panose="020B0604020202020204" pitchFamily="34" charset="0"/>
                <a:cs typeface="Arial" panose="020B0604020202020204" pitchFamily="34" charset="0"/>
              </a:rPr>
              <a:t>oncogenic </a:t>
            </a:r>
            <a:r>
              <a:rPr lang="en-US" altLang="zh-TW" b="1" dirty="0" err="1">
                <a:latin typeface="Arial" panose="020B0604020202020204" pitchFamily="34" charset="0"/>
                <a:cs typeface="Arial" panose="020B0604020202020204" pitchFamily="34" charset="0"/>
              </a:rPr>
              <a:t>circRNAs</a:t>
            </a:r>
            <a:endParaRPr lang="en-US" altLang="zh-TW" b="1" dirty="0">
              <a:latin typeface="Arial" panose="020B0604020202020204" pitchFamily="34" charset="0"/>
              <a:cs typeface="Arial" panose="020B0604020202020204" pitchFamily="34" charset="0"/>
            </a:endParaRPr>
          </a:p>
        </p:txBody>
      </p:sp>
      <p:pic>
        <p:nvPicPr>
          <p:cNvPr id="22" name="圖片 21">
            <a:extLst>
              <a:ext uri="{FF2B5EF4-FFF2-40B4-BE49-F238E27FC236}">
                <a16:creationId xmlns:a16="http://schemas.microsoft.com/office/drawing/2014/main" id="{7EE370FA-4B67-412C-961C-44F66D93C0D3}"/>
              </a:ext>
            </a:extLst>
          </p:cNvPr>
          <p:cNvPicPr>
            <a:picLocks noChangeAspect="1"/>
          </p:cNvPicPr>
          <p:nvPr/>
        </p:nvPicPr>
        <p:blipFill>
          <a:blip r:embed="rId8"/>
          <a:stretch>
            <a:fillRect/>
          </a:stretch>
        </p:blipFill>
        <p:spPr>
          <a:xfrm rot="2017839">
            <a:off x="7364091" y="3308399"/>
            <a:ext cx="513222" cy="631010"/>
          </a:xfrm>
          <a:prstGeom prst="rect">
            <a:avLst/>
          </a:prstGeom>
        </p:spPr>
      </p:pic>
      <p:grpSp>
        <p:nvGrpSpPr>
          <p:cNvPr id="23" name="群組 22">
            <a:extLst>
              <a:ext uri="{FF2B5EF4-FFF2-40B4-BE49-F238E27FC236}">
                <a16:creationId xmlns:a16="http://schemas.microsoft.com/office/drawing/2014/main" id="{355ACABB-75D1-4D65-8CB6-F3E55BE447A7}"/>
              </a:ext>
            </a:extLst>
          </p:cNvPr>
          <p:cNvGrpSpPr/>
          <p:nvPr/>
        </p:nvGrpSpPr>
        <p:grpSpPr>
          <a:xfrm>
            <a:off x="7929998" y="3290289"/>
            <a:ext cx="776800" cy="731977"/>
            <a:chOff x="4902200" y="2731507"/>
            <a:chExt cx="1254525" cy="1029837"/>
          </a:xfrm>
        </p:grpSpPr>
        <p:pic>
          <p:nvPicPr>
            <p:cNvPr id="24" name="圖片 23">
              <a:extLst>
                <a:ext uri="{FF2B5EF4-FFF2-40B4-BE49-F238E27FC236}">
                  <a16:creationId xmlns:a16="http://schemas.microsoft.com/office/drawing/2014/main" id="{4BFBDF5A-7B29-4CDB-B2BD-9B21763ACBF2}"/>
                </a:ext>
              </a:extLst>
            </p:cNvPr>
            <p:cNvPicPr>
              <a:picLocks noChangeAspect="1"/>
            </p:cNvPicPr>
            <p:nvPr/>
          </p:nvPicPr>
          <p:blipFill rotWithShape="1">
            <a:blip r:embed="rId9"/>
            <a:srcRect l="5028"/>
            <a:stretch/>
          </p:blipFill>
          <p:spPr>
            <a:xfrm>
              <a:off x="4902200" y="2731507"/>
              <a:ext cx="1193800" cy="1029837"/>
            </a:xfrm>
            <a:prstGeom prst="rect">
              <a:avLst/>
            </a:prstGeom>
          </p:spPr>
        </p:pic>
        <p:sp>
          <p:nvSpPr>
            <p:cNvPr id="25" name="矩形 24">
              <a:extLst>
                <a:ext uri="{FF2B5EF4-FFF2-40B4-BE49-F238E27FC236}">
                  <a16:creationId xmlns:a16="http://schemas.microsoft.com/office/drawing/2014/main" id="{2D19D07F-AEC9-4D9D-8DB9-9330370D6C34}"/>
                </a:ext>
              </a:extLst>
            </p:cNvPr>
            <p:cNvSpPr/>
            <p:nvPr/>
          </p:nvSpPr>
          <p:spPr>
            <a:xfrm rot="19831137">
              <a:off x="5515375" y="3580353"/>
              <a:ext cx="641350" cy="8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投影片編號版面配置區 4">
            <a:extLst>
              <a:ext uri="{FF2B5EF4-FFF2-40B4-BE49-F238E27FC236}">
                <a16:creationId xmlns:a16="http://schemas.microsoft.com/office/drawing/2014/main" id="{4D1AE5C2-84A0-40C9-A479-929E0BA3FD09}"/>
              </a:ext>
            </a:extLst>
          </p:cNvPr>
          <p:cNvSpPr>
            <a:spLocks noGrp="1"/>
          </p:cNvSpPr>
          <p:nvPr>
            <p:ph type="sldNum" sz="quarter" idx="12"/>
          </p:nvPr>
        </p:nvSpPr>
        <p:spPr/>
        <p:txBody>
          <a:bodyPr/>
          <a:lstStyle/>
          <a:p>
            <a:fld id="{D5321667-2103-40FE-9D6A-2E1CB32CCCAB}" type="slidenum">
              <a:rPr lang="zh-TW" altLang="en-US" smtClean="0"/>
              <a:t>38</a:t>
            </a:fld>
            <a:endParaRPr lang="zh-TW" altLang="en-US"/>
          </a:p>
        </p:txBody>
      </p:sp>
      <p:pic>
        <p:nvPicPr>
          <p:cNvPr id="26" name="圖片 25">
            <a:extLst>
              <a:ext uri="{FF2B5EF4-FFF2-40B4-BE49-F238E27FC236}">
                <a16:creationId xmlns:a16="http://schemas.microsoft.com/office/drawing/2014/main" id="{11C4DBB0-B4C6-4041-A5BB-237A848FA662}"/>
              </a:ext>
            </a:extLst>
          </p:cNvPr>
          <p:cNvPicPr>
            <a:picLocks noChangeAspect="1"/>
          </p:cNvPicPr>
          <p:nvPr/>
        </p:nvPicPr>
        <p:blipFill>
          <a:blip r:embed="rId8"/>
          <a:stretch>
            <a:fillRect/>
          </a:stretch>
        </p:blipFill>
        <p:spPr>
          <a:xfrm rot="2017839">
            <a:off x="9064214" y="5453810"/>
            <a:ext cx="513222" cy="631010"/>
          </a:xfrm>
          <a:prstGeom prst="rect">
            <a:avLst/>
          </a:prstGeom>
        </p:spPr>
      </p:pic>
      <p:sp>
        <p:nvSpPr>
          <p:cNvPr id="27" name="文字方塊 26">
            <a:extLst>
              <a:ext uri="{FF2B5EF4-FFF2-40B4-BE49-F238E27FC236}">
                <a16:creationId xmlns:a16="http://schemas.microsoft.com/office/drawing/2014/main" id="{139CBFB3-CC81-4607-8869-0B8E6F5D5334}"/>
              </a:ext>
            </a:extLst>
          </p:cNvPr>
          <p:cNvSpPr txBox="1"/>
          <p:nvPr/>
        </p:nvSpPr>
        <p:spPr>
          <a:xfrm>
            <a:off x="5563522" y="6193795"/>
            <a:ext cx="4956806" cy="461665"/>
          </a:xfrm>
          <a:prstGeom prst="rect">
            <a:avLst/>
          </a:prstGeom>
          <a:noFill/>
        </p:spPr>
        <p:txBody>
          <a:bodyPr wrap="none" rtlCol="0">
            <a:spAutoFit/>
          </a:bodyPr>
          <a:lstStyle/>
          <a:p>
            <a:r>
              <a:rPr lang="en-US" altLang="zh-TW" sz="2400" b="1" dirty="0">
                <a:latin typeface="Arial" panose="020B0604020202020204" pitchFamily="34" charset="0"/>
                <a:cs typeface="Arial" panose="020B0604020202020204" pitchFamily="34" charset="0"/>
              </a:rPr>
              <a:t>Gastric cancer cells progression</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5538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11765FC-8C4D-40D4-AE2C-D0D8A61463A9}"/>
              </a:ext>
            </a:extLst>
          </p:cNvPr>
          <p:cNvSpPr/>
          <p:nvPr/>
        </p:nvSpPr>
        <p:spPr>
          <a:xfrm>
            <a:off x="-10274" y="-10274"/>
            <a:ext cx="2050741" cy="64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7C515AB9-B291-4BAF-B01B-5DBC9C55C03B}"/>
              </a:ext>
            </a:extLst>
          </p:cNvPr>
          <p:cNvSpPr txBox="1"/>
          <p:nvPr/>
        </p:nvSpPr>
        <p:spPr>
          <a:xfrm>
            <a:off x="-31359" y="74643"/>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Comments</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45559D83-8CD7-4444-9EF0-76CD43063893}"/>
              </a:ext>
            </a:extLst>
          </p:cNvPr>
          <p:cNvSpPr txBox="1"/>
          <p:nvPr/>
        </p:nvSpPr>
        <p:spPr>
          <a:xfrm>
            <a:off x="659351" y="1014202"/>
            <a:ext cx="1496889" cy="523220"/>
          </a:xfrm>
          <a:prstGeom prst="rect">
            <a:avLst/>
          </a:prstGeom>
          <a:solidFill>
            <a:schemeClr val="bg1"/>
          </a:solidFill>
        </p:spPr>
        <p:txBody>
          <a:bodyPr wrap="square" rtlCol="0">
            <a:spAutoFit/>
          </a:bodyPr>
          <a:lstStyle/>
          <a:p>
            <a:r>
              <a:rPr lang="en-US" altLang="zh-TW" sz="2800" b="1" u="sng" dirty="0">
                <a:latin typeface="Arial" panose="020B0604020202020204" pitchFamily="34" charset="0"/>
                <a:cs typeface="Arial" panose="020B0604020202020204" pitchFamily="34" charset="0"/>
              </a:rPr>
              <a:t>Pros :</a:t>
            </a:r>
            <a:endParaRPr lang="zh-TW" altLang="en-US" sz="2800" b="1" u="sng" dirty="0">
              <a:latin typeface="Arial" panose="020B0604020202020204" pitchFamily="34" charset="0"/>
              <a:cs typeface="Arial" panose="020B0604020202020204" pitchFamily="34" charset="0"/>
            </a:endParaRPr>
          </a:p>
        </p:txBody>
      </p:sp>
      <p:sp>
        <p:nvSpPr>
          <p:cNvPr id="5" name="文字方塊 4">
            <a:extLst>
              <a:ext uri="{FF2B5EF4-FFF2-40B4-BE49-F238E27FC236}">
                <a16:creationId xmlns:a16="http://schemas.microsoft.com/office/drawing/2014/main" id="{150F048D-80AD-4BCB-9962-C714EE4AFA97}"/>
              </a:ext>
            </a:extLst>
          </p:cNvPr>
          <p:cNvSpPr txBox="1"/>
          <p:nvPr/>
        </p:nvSpPr>
        <p:spPr>
          <a:xfrm>
            <a:off x="760141" y="2003779"/>
            <a:ext cx="10772508" cy="954107"/>
          </a:xfrm>
          <a:prstGeom prst="rect">
            <a:avLst/>
          </a:prstGeom>
          <a:noFill/>
        </p:spPr>
        <p:txBody>
          <a:bodyPr wrap="square" rtlCol="0">
            <a:spAutoFit/>
          </a:bodyPr>
          <a:lstStyle/>
          <a:p>
            <a:pPr marL="457200" indent="-457200">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The study is comprehensive that the authors explore the role of </a:t>
            </a:r>
            <a:r>
              <a:rPr lang="en-US" altLang="zh-TW" sz="2800" i="1" dirty="0">
                <a:latin typeface="Arial" panose="020B0604020202020204" pitchFamily="34" charset="0"/>
                <a:cs typeface="Arial" panose="020B0604020202020204" pitchFamily="34" charset="0"/>
              </a:rPr>
              <a:t>circPDIA4</a:t>
            </a:r>
            <a:r>
              <a:rPr lang="en-US" altLang="zh-TW" sz="2800" dirty="0">
                <a:latin typeface="Arial" panose="020B0604020202020204" pitchFamily="34" charset="0"/>
                <a:cs typeface="Arial" panose="020B0604020202020204" pitchFamily="34" charset="0"/>
              </a:rPr>
              <a:t> from the upstream to the downstream.</a:t>
            </a:r>
            <a:endParaRPr lang="zh-TW" altLang="en-US" sz="2800" dirty="0">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CC58B51C-CAC2-4044-A887-DD321CFA4691}"/>
              </a:ext>
            </a:extLst>
          </p:cNvPr>
          <p:cNvSpPr txBox="1"/>
          <p:nvPr/>
        </p:nvSpPr>
        <p:spPr>
          <a:xfrm>
            <a:off x="709746" y="3123161"/>
            <a:ext cx="10772508" cy="1815882"/>
          </a:xfrm>
          <a:prstGeom prst="rect">
            <a:avLst/>
          </a:prstGeom>
          <a:noFill/>
        </p:spPr>
        <p:txBody>
          <a:bodyPr wrap="square" rtlCol="0">
            <a:spAutoFit/>
          </a:bodyPr>
          <a:lstStyle/>
          <a:p>
            <a:pPr marL="457200" indent="-457200">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It is the first </a:t>
            </a:r>
            <a:r>
              <a:rPr lang="en-US" altLang="zh-TW" sz="2800" dirty="0" smtClean="0">
                <a:latin typeface="Arial" panose="020B0604020202020204" pitchFamily="34" charset="0"/>
                <a:cs typeface="Arial" panose="020B0604020202020204" pitchFamily="34" charset="0"/>
              </a:rPr>
              <a:t>paper </a:t>
            </a:r>
            <a:r>
              <a:rPr lang="en-US" altLang="zh-TW" sz="2800" dirty="0">
                <a:latin typeface="Arial" panose="020B0604020202020204" pitchFamily="34" charset="0"/>
                <a:cs typeface="Arial" panose="020B0604020202020204" pitchFamily="34" charset="0"/>
              </a:rPr>
              <a:t>demonstrated that </a:t>
            </a:r>
            <a:r>
              <a:rPr lang="en-US" altLang="zh-TW" sz="2800" dirty="0" smtClean="0">
                <a:latin typeface="Arial" panose="020B0604020202020204" pitchFamily="34" charset="0"/>
                <a:cs typeface="Arial" panose="020B0604020202020204" pitchFamily="34" charset="0"/>
              </a:rPr>
              <a:t>one </a:t>
            </a:r>
            <a:r>
              <a:rPr lang="en-US" altLang="zh-TW" sz="2800" dirty="0" err="1" smtClean="0">
                <a:latin typeface="Arial" panose="020B0604020202020204" pitchFamily="34" charset="0"/>
                <a:cs typeface="Arial" panose="020B0604020202020204" pitchFamily="34" charset="0"/>
              </a:rPr>
              <a:t>circRNA</a:t>
            </a:r>
            <a:r>
              <a:rPr lang="en-US" altLang="zh-TW" sz="2800" dirty="0" smtClean="0">
                <a:latin typeface="Arial" panose="020B0604020202020204" pitchFamily="34" charset="0"/>
                <a:cs typeface="Arial" panose="020B0604020202020204" pitchFamily="34" charset="0"/>
              </a:rPr>
              <a:t> </a:t>
            </a:r>
            <a:r>
              <a:rPr lang="en-US" altLang="zh-TW" sz="2800" dirty="0">
                <a:latin typeface="Arial" panose="020B0604020202020204" pitchFamily="34" charset="0"/>
                <a:cs typeface="Arial" panose="020B0604020202020204" pitchFamily="34" charset="0"/>
              </a:rPr>
              <a:t>could</a:t>
            </a:r>
            <a:r>
              <a:rPr lang="zh-TW" altLang="en-US" sz="2800" dirty="0">
                <a:latin typeface="Arial" panose="020B0604020202020204" pitchFamily="34" charset="0"/>
                <a:cs typeface="Arial" panose="020B0604020202020204" pitchFamily="34" charset="0"/>
              </a:rPr>
              <a:t> </a:t>
            </a:r>
            <a:r>
              <a:rPr lang="en-US" altLang="zh-TW" sz="2800" dirty="0" smtClean="0">
                <a:latin typeface="Arial" panose="020B0604020202020204" pitchFamily="34" charset="0"/>
                <a:cs typeface="Arial" panose="020B0604020202020204" pitchFamily="34" charset="0"/>
              </a:rPr>
              <a:t>regulate the biogenesis </a:t>
            </a:r>
            <a:r>
              <a:rPr lang="en-US" altLang="zh-TW" sz="2800" dirty="0">
                <a:latin typeface="Arial" panose="020B0604020202020204" pitchFamily="34" charset="0"/>
                <a:cs typeface="Arial" panose="020B0604020202020204" pitchFamily="34" charset="0"/>
              </a:rPr>
              <a:t>of other </a:t>
            </a:r>
            <a:r>
              <a:rPr lang="en-US" altLang="zh-TW" sz="2800" dirty="0" err="1" smtClean="0">
                <a:latin typeface="Arial" panose="020B0604020202020204" pitchFamily="34" charset="0"/>
                <a:cs typeface="Arial" panose="020B0604020202020204" pitchFamily="34" charset="0"/>
              </a:rPr>
              <a:t>circRNAs</a:t>
            </a:r>
            <a:r>
              <a:rPr lang="en-US" altLang="zh-TW" sz="2800" dirty="0" smtClean="0">
                <a:latin typeface="Arial" panose="020B0604020202020204" pitchFamily="34" charset="0"/>
                <a:cs typeface="Arial" panose="020B0604020202020204" pitchFamily="34" charset="0"/>
              </a:rPr>
              <a:t>, </a:t>
            </a:r>
            <a:r>
              <a:rPr lang="en-US" altLang="zh-TW" sz="2800" dirty="0">
                <a:latin typeface="Arial" panose="020B0604020202020204" pitchFamily="34" charset="0"/>
                <a:cs typeface="Arial" panose="020B0604020202020204" pitchFamily="34" charset="0"/>
              </a:rPr>
              <a:t>which broaden the understanding of mechanisms by which </a:t>
            </a:r>
            <a:r>
              <a:rPr lang="en-US" altLang="zh-TW" sz="2800" dirty="0" err="1">
                <a:latin typeface="Arial" panose="020B0604020202020204" pitchFamily="34" charset="0"/>
                <a:cs typeface="Arial" panose="020B0604020202020204" pitchFamily="34" charset="0"/>
              </a:rPr>
              <a:t>circRNAs</a:t>
            </a:r>
            <a:r>
              <a:rPr lang="en-US" altLang="zh-TW" sz="2800" dirty="0">
                <a:latin typeface="Arial" panose="020B0604020202020204" pitchFamily="34" charset="0"/>
                <a:cs typeface="Arial" panose="020B0604020202020204" pitchFamily="34" charset="0"/>
              </a:rPr>
              <a:t> could be generated.</a:t>
            </a:r>
            <a:endParaRPr lang="zh-TW" altLang="en-US" sz="2800" dirty="0">
              <a:latin typeface="Arial" panose="020B0604020202020204" pitchFamily="34" charset="0"/>
              <a:cs typeface="Arial" panose="020B0604020202020204" pitchFamily="34" charset="0"/>
            </a:endParaRPr>
          </a:p>
        </p:txBody>
      </p:sp>
      <p:sp>
        <p:nvSpPr>
          <p:cNvPr id="7" name="投影片編號版面配置區 6">
            <a:extLst>
              <a:ext uri="{FF2B5EF4-FFF2-40B4-BE49-F238E27FC236}">
                <a16:creationId xmlns:a16="http://schemas.microsoft.com/office/drawing/2014/main" id="{C332F25F-36BF-4497-96AE-43F1361E3C53}"/>
              </a:ext>
            </a:extLst>
          </p:cNvPr>
          <p:cNvSpPr>
            <a:spLocks noGrp="1"/>
          </p:cNvSpPr>
          <p:nvPr>
            <p:ph type="sldNum" sz="quarter" idx="12"/>
          </p:nvPr>
        </p:nvSpPr>
        <p:spPr/>
        <p:txBody>
          <a:bodyPr/>
          <a:lstStyle/>
          <a:p>
            <a:fld id="{D5321667-2103-40FE-9D6A-2E1CB32CCCAB}" type="slidenum">
              <a:rPr lang="zh-TW" altLang="en-US" smtClean="0"/>
              <a:t>39</a:t>
            </a:fld>
            <a:endParaRPr lang="zh-TW" altLang="en-US"/>
          </a:p>
        </p:txBody>
      </p:sp>
    </p:spTree>
    <p:extLst>
      <p:ext uri="{BB962C8B-B14F-4D97-AF65-F5344CB8AC3E}">
        <p14:creationId xmlns:p14="http://schemas.microsoft.com/office/powerpoint/2010/main" val="11571861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Genome Advisory - Resources">
            <a:extLst>
              <a:ext uri="{FF2B5EF4-FFF2-40B4-BE49-F238E27FC236}">
                <a16:creationId xmlns:a16="http://schemas.microsoft.com/office/drawing/2014/main" id="{FBDD82D1-14BD-4B80-AAA0-90D9CF1E9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606055" y="568070"/>
            <a:ext cx="6650888" cy="551474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8FEFBBE6-A2E4-4ADF-8B66-99AC68F47385}"/>
              </a:ext>
            </a:extLst>
          </p:cNvPr>
          <p:cNvSpPr txBox="1"/>
          <p:nvPr/>
        </p:nvSpPr>
        <p:spPr>
          <a:xfrm>
            <a:off x="580903" y="1515267"/>
            <a:ext cx="7593221" cy="426655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TW" sz="2800" dirty="0">
                <a:solidFill>
                  <a:srgbClr val="2E2E2E"/>
                </a:solidFill>
                <a:effectLst/>
                <a:latin typeface="Arial" panose="020B0604020202020204" pitchFamily="34" charset="0"/>
                <a:ea typeface="新細明體" panose="02020500000000000000" pitchFamily="18" charset="-120"/>
                <a:cs typeface="Arial" panose="020B0604020202020204" pitchFamily="34" charset="0"/>
              </a:rPr>
              <a:t>the human genome contains over </a:t>
            </a:r>
          </a:p>
          <a:p>
            <a:pPr>
              <a:lnSpc>
                <a:spcPct val="200000"/>
              </a:lnSpc>
            </a:pPr>
            <a:r>
              <a:rPr lang="en-US" altLang="zh-TW" sz="2800" dirty="0">
                <a:solidFill>
                  <a:srgbClr val="2E2E2E"/>
                </a:solidFill>
                <a:effectLst/>
                <a:latin typeface="Arial" panose="020B0604020202020204" pitchFamily="34" charset="0"/>
                <a:ea typeface="新細明體" panose="02020500000000000000" pitchFamily="18" charset="-120"/>
                <a:cs typeface="Arial" panose="020B0604020202020204" pitchFamily="34" charset="0"/>
              </a:rPr>
              <a:t>   3 billion base pairs of DNA</a:t>
            </a:r>
          </a:p>
          <a:p>
            <a:pPr marL="285750" indent="-285750">
              <a:lnSpc>
                <a:spcPct val="200000"/>
              </a:lnSpc>
              <a:buFont typeface="Arial" panose="020B0604020202020204" pitchFamily="34" charset="0"/>
              <a:buChar char="•"/>
            </a:pPr>
            <a:r>
              <a:rPr lang="en-US" altLang="zh-TW" sz="2800" dirty="0">
                <a:solidFill>
                  <a:srgbClr val="2E2E2E"/>
                </a:solidFill>
                <a:effectLst/>
                <a:latin typeface="Arial" panose="020B0604020202020204" pitchFamily="34" charset="0"/>
                <a:ea typeface="新細明體" panose="02020500000000000000" pitchFamily="18" charset="-120"/>
                <a:cs typeface="Arial" panose="020B0604020202020204" pitchFamily="34" charset="0"/>
              </a:rPr>
              <a:t>70% is transcribable into RNA</a:t>
            </a:r>
          </a:p>
          <a:p>
            <a:pPr marL="285750" indent="-285750">
              <a:lnSpc>
                <a:spcPct val="200000"/>
              </a:lnSpc>
              <a:buFont typeface="Arial" panose="020B0604020202020204" pitchFamily="34" charset="0"/>
              <a:buChar char="•"/>
            </a:pPr>
            <a:r>
              <a:rPr lang="en-US" altLang="zh-TW" sz="2800" dirty="0">
                <a:solidFill>
                  <a:srgbClr val="2E2E2E"/>
                </a:solidFill>
                <a:effectLst/>
                <a:latin typeface="Arial" panose="020B0604020202020204" pitchFamily="34" charset="0"/>
                <a:ea typeface="新細明體" panose="02020500000000000000" pitchFamily="18" charset="-120"/>
                <a:cs typeface="Arial" panose="020B0604020202020204" pitchFamily="34" charset="0"/>
              </a:rPr>
              <a:t>only less than 2% of these RNAs can be translated into proteins</a:t>
            </a:r>
            <a:endParaRPr lang="en-US" altLang="zh-TW" sz="2800" b="1" dirty="0">
              <a:solidFill>
                <a:srgbClr val="FF0000"/>
              </a:solidFill>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AAC7E068-9374-4E5B-84F1-F2E79C379311}"/>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58076135-CBEA-4631-9D6F-1751B2B1D3E9}"/>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7" name="文字方塊 6">
            <a:extLst>
              <a:ext uri="{FF2B5EF4-FFF2-40B4-BE49-F238E27FC236}">
                <a16:creationId xmlns:a16="http://schemas.microsoft.com/office/drawing/2014/main" id="{7931D6FE-2ABA-4F2D-BCFD-B2A2563E055B}"/>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Human Genome</a:t>
            </a:r>
          </a:p>
        </p:txBody>
      </p:sp>
      <p:sp>
        <p:nvSpPr>
          <p:cNvPr id="2" name="投影片編號版面配置區 1">
            <a:extLst>
              <a:ext uri="{FF2B5EF4-FFF2-40B4-BE49-F238E27FC236}">
                <a16:creationId xmlns:a16="http://schemas.microsoft.com/office/drawing/2014/main" id="{AB09D3A4-E405-471D-A583-FFACC7E10ED1}"/>
              </a:ext>
            </a:extLst>
          </p:cNvPr>
          <p:cNvSpPr>
            <a:spLocks noGrp="1"/>
          </p:cNvSpPr>
          <p:nvPr>
            <p:ph type="sldNum" sz="quarter" idx="12"/>
          </p:nvPr>
        </p:nvSpPr>
        <p:spPr/>
        <p:txBody>
          <a:bodyPr/>
          <a:lstStyle/>
          <a:p>
            <a:fld id="{D5321667-2103-40FE-9D6A-2E1CB32CCCAB}" type="slidenum">
              <a:rPr lang="zh-TW" altLang="en-US" smtClean="0"/>
              <a:t>4</a:t>
            </a:fld>
            <a:endParaRPr lang="zh-TW" altLang="en-US"/>
          </a:p>
        </p:txBody>
      </p:sp>
    </p:spTree>
    <p:extLst>
      <p:ext uri="{BB962C8B-B14F-4D97-AF65-F5344CB8AC3E}">
        <p14:creationId xmlns:p14="http://schemas.microsoft.com/office/powerpoint/2010/main" val="34220072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A900965-DEE2-473E-9D61-ED7C16196572}"/>
              </a:ext>
            </a:extLst>
          </p:cNvPr>
          <p:cNvSpPr txBox="1"/>
          <p:nvPr/>
        </p:nvSpPr>
        <p:spPr>
          <a:xfrm>
            <a:off x="429972" y="2921168"/>
            <a:ext cx="11332056" cy="1015663"/>
          </a:xfrm>
          <a:prstGeom prst="rect">
            <a:avLst/>
          </a:prstGeom>
          <a:noFill/>
        </p:spPr>
        <p:txBody>
          <a:bodyPr wrap="square">
            <a:spAutoFit/>
          </a:bodyPr>
          <a:lstStyle/>
          <a:p>
            <a:pPr algn="ctr"/>
            <a:r>
              <a:rPr lang="en-US" altLang="zh-TW" sz="6000" b="1" dirty="0">
                <a:latin typeface="Times New Roman" panose="02020603050405020304" pitchFamily="18" charset="0"/>
                <a:cs typeface="Times New Roman" panose="02020603050405020304" pitchFamily="18" charset="0"/>
              </a:rPr>
              <a:t>Thanks for listening</a:t>
            </a:r>
            <a:endParaRPr lang="zh-TW" altLang="en-US" sz="6000" b="1"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2CC0FAD9-6751-4BE9-B22A-1D2993EAF320}"/>
              </a:ext>
            </a:extLst>
          </p:cNvPr>
          <p:cNvSpPr>
            <a:spLocks noGrp="1"/>
          </p:cNvSpPr>
          <p:nvPr>
            <p:ph type="sldNum" sz="quarter" idx="12"/>
          </p:nvPr>
        </p:nvSpPr>
        <p:spPr/>
        <p:txBody>
          <a:bodyPr/>
          <a:lstStyle/>
          <a:p>
            <a:fld id="{D5321667-2103-40FE-9D6A-2E1CB32CCCAB}" type="slidenum">
              <a:rPr lang="zh-TW" altLang="en-US" smtClean="0"/>
              <a:t>40</a:t>
            </a:fld>
            <a:endParaRPr lang="zh-TW" altLang="en-US"/>
          </a:p>
        </p:txBody>
      </p:sp>
    </p:spTree>
    <p:extLst>
      <p:ext uri="{BB962C8B-B14F-4D97-AF65-F5344CB8AC3E}">
        <p14:creationId xmlns:p14="http://schemas.microsoft.com/office/powerpoint/2010/main" val="41224127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JMS | Free Full-Text | MAPK/ERK Pathway as a Central Regulator in  Vertebrate Organ Regeneration">
            <a:extLst>
              <a:ext uri="{FF2B5EF4-FFF2-40B4-BE49-F238E27FC236}">
                <a16:creationId xmlns:a16="http://schemas.microsoft.com/office/drawing/2014/main" id="{B137AA82-71A0-4A67-AF81-F168B687251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90116" y="0"/>
            <a:ext cx="6442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FF740753-80C5-4D7D-976D-5AEF0AAD3238}"/>
              </a:ext>
            </a:extLst>
          </p:cNvPr>
          <p:cNvSpPr>
            <a:spLocks noGrp="1"/>
          </p:cNvSpPr>
          <p:nvPr>
            <p:ph type="sldNum" sz="quarter" idx="12"/>
          </p:nvPr>
        </p:nvSpPr>
        <p:spPr/>
        <p:txBody>
          <a:bodyPr/>
          <a:lstStyle/>
          <a:p>
            <a:fld id="{D5321667-2103-40FE-9D6A-2E1CB32CCCAB}" type="slidenum">
              <a:rPr lang="zh-TW" altLang="en-US" smtClean="0"/>
              <a:t>41</a:t>
            </a:fld>
            <a:endParaRPr lang="zh-TW" altLang="en-US"/>
          </a:p>
        </p:txBody>
      </p:sp>
    </p:spTree>
    <p:extLst>
      <p:ext uri="{BB962C8B-B14F-4D97-AF65-F5344CB8AC3E}">
        <p14:creationId xmlns:p14="http://schemas.microsoft.com/office/powerpoint/2010/main" val="20864160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5C42D04-565D-456C-83EC-7D26A665F48A}"/>
              </a:ext>
            </a:extLst>
          </p:cNvPr>
          <p:cNvPicPr>
            <a:picLocks noChangeAspect="1"/>
          </p:cNvPicPr>
          <p:nvPr/>
        </p:nvPicPr>
        <p:blipFill>
          <a:blip r:embed="rId3"/>
          <a:stretch>
            <a:fillRect/>
          </a:stretch>
        </p:blipFill>
        <p:spPr>
          <a:xfrm>
            <a:off x="1856391" y="1446005"/>
            <a:ext cx="9388674" cy="4334861"/>
          </a:xfrm>
          <a:prstGeom prst="rect">
            <a:avLst/>
          </a:prstGeom>
        </p:spPr>
      </p:pic>
      <p:sp>
        <p:nvSpPr>
          <p:cNvPr id="10" name="矩形 9">
            <a:extLst>
              <a:ext uri="{FF2B5EF4-FFF2-40B4-BE49-F238E27FC236}">
                <a16:creationId xmlns:a16="http://schemas.microsoft.com/office/drawing/2014/main" id="{20F96E4F-0E89-49CC-96DF-3670DB68EEFF}"/>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14659F91-4CEC-4B3A-8CA9-81654D6F94BD}"/>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12" name="文字方塊 11">
            <a:extLst>
              <a:ext uri="{FF2B5EF4-FFF2-40B4-BE49-F238E27FC236}">
                <a16:creationId xmlns:a16="http://schemas.microsoft.com/office/drawing/2014/main" id="{6913C3E1-3D04-4577-9656-46F4CD930D26}"/>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-protein interaction</a:t>
            </a:r>
            <a:endParaRPr lang="zh-TW" altLang="en-US" sz="2800" b="1" dirty="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16C05B4-9042-4651-AABD-03AE0269C611}"/>
              </a:ext>
            </a:extLst>
          </p:cNvPr>
          <p:cNvSpPr txBox="1"/>
          <p:nvPr/>
        </p:nvSpPr>
        <p:spPr>
          <a:xfrm>
            <a:off x="2050741" y="1076673"/>
            <a:ext cx="3012967" cy="369332"/>
          </a:xfrm>
          <a:prstGeom prst="rect">
            <a:avLst/>
          </a:prstGeom>
          <a:noFill/>
        </p:spPr>
        <p:txBody>
          <a:bodyPr wrap="square">
            <a:spAutoFit/>
          </a:bodyPr>
          <a:lstStyle/>
          <a:p>
            <a:pPr marL="285750" indent="-285750">
              <a:buFont typeface="Arial" panose="020B0604020202020204" pitchFamily="34" charset="0"/>
              <a:buChar char="•"/>
            </a:pPr>
            <a:r>
              <a:rPr lang="en-US" altLang="zh-TW" sz="1800" b="1" dirty="0">
                <a:latin typeface="Arial" panose="020B0604020202020204" pitchFamily="34" charset="0"/>
                <a:cs typeface="Arial" panose="020B0604020202020204" pitchFamily="34" charset="0"/>
              </a:rPr>
              <a:t>Protein sponge/decoy</a:t>
            </a:r>
            <a:endParaRPr lang="zh-TW" altLang="en-US" dirty="0"/>
          </a:p>
        </p:txBody>
      </p:sp>
      <p:sp>
        <p:nvSpPr>
          <p:cNvPr id="18" name="文字方塊 17">
            <a:extLst>
              <a:ext uri="{FF2B5EF4-FFF2-40B4-BE49-F238E27FC236}">
                <a16:creationId xmlns:a16="http://schemas.microsoft.com/office/drawing/2014/main" id="{EE624304-77B7-43F5-9BC1-5F3D27FD061F}"/>
              </a:ext>
            </a:extLst>
          </p:cNvPr>
          <p:cNvSpPr txBox="1"/>
          <p:nvPr/>
        </p:nvSpPr>
        <p:spPr>
          <a:xfrm>
            <a:off x="2186131" y="5853053"/>
            <a:ext cx="6112312" cy="338554"/>
          </a:xfrm>
          <a:prstGeom prst="rect">
            <a:avLst/>
          </a:prstGeom>
          <a:noFill/>
        </p:spPr>
        <p:txBody>
          <a:bodyPr wrap="square">
            <a:spAutoFit/>
          </a:bodyPr>
          <a:lstStyle/>
          <a:p>
            <a:r>
              <a:rPr lang="en-US" altLang="zh-TW" sz="1600" dirty="0">
                <a:solidFill>
                  <a:schemeClr val="bg2">
                    <a:lumMod val="75000"/>
                  </a:schemeClr>
                </a:solidFill>
                <a:latin typeface="-apple-system"/>
              </a:rPr>
              <a:t>(</a:t>
            </a:r>
            <a:r>
              <a:rPr lang="en-US" altLang="zh-TW" sz="1600" dirty="0" err="1">
                <a:solidFill>
                  <a:schemeClr val="bg2">
                    <a:lumMod val="75000"/>
                  </a:schemeClr>
                </a:solidFill>
                <a:latin typeface="-apple-system"/>
              </a:rPr>
              <a:t>Kotb</a:t>
            </a:r>
            <a:r>
              <a:rPr lang="en-US" altLang="zh-TW" sz="1600" dirty="0">
                <a:solidFill>
                  <a:schemeClr val="bg2">
                    <a:lumMod val="75000"/>
                  </a:schemeClr>
                </a:solidFill>
                <a:latin typeface="-apple-system"/>
              </a:rPr>
              <a:t> </a:t>
            </a:r>
            <a:r>
              <a:rPr lang="en-US" altLang="zh-TW" sz="1600" dirty="0" err="1">
                <a:solidFill>
                  <a:schemeClr val="bg2">
                    <a:lumMod val="75000"/>
                  </a:schemeClr>
                </a:solidFill>
                <a:latin typeface="-apple-system"/>
              </a:rPr>
              <a:t>Abdelmohsen</a:t>
            </a:r>
            <a:r>
              <a:rPr lang="en-US" altLang="zh-TW" sz="1600" dirty="0">
                <a:solidFill>
                  <a:schemeClr val="bg2">
                    <a:lumMod val="75000"/>
                  </a:schemeClr>
                </a:solidFill>
                <a:latin typeface="-apple-system"/>
              </a:rPr>
              <a:t>, </a:t>
            </a:r>
            <a:r>
              <a:rPr lang="en-US" altLang="zh-TW" sz="1600" b="0" i="0" dirty="0">
                <a:solidFill>
                  <a:schemeClr val="bg2">
                    <a:lumMod val="75000"/>
                  </a:schemeClr>
                </a:solidFill>
                <a:effectLst/>
                <a:latin typeface="-apple-system"/>
              </a:rPr>
              <a:t>et al. </a:t>
            </a:r>
            <a:r>
              <a:rPr lang="pt-BR" altLang="zh-TW" sz="1600" i="1" dirty="0">
                <a:solidFill>
                  <a:schemeClr val="bg2">
                    <a:lumMod val="75000"/>
                  </a:schemeClr>
                </a:solidFill>
                <a:latin typeface="-apple-system"/>
              </a:rPr>
              <a:t>RNA Biology. </a:t>
            </a:r>
            <a:r>
              <a:rPr lang="en-US" altLang="zh-TW" sz="1600" b="0" i="0" dirty="0">
                <a:solidFill>
                  <a:schemeClr val="bg2">
                    <a:lumMod val="75000"/>
                  </a:schemeClr>
                </a:solidFill>
                <a:effectLst/>
                <a:latin typeface="-apple-system"/>
              </a:rPr>
              <a:t>(2017))</a:t>
            </a:r>
            <a:endParaRPr lang="zh-TW" altLang="en-US" sz="1600" dirty="0">
              <a:solidFill>
                <a:schemeClr val="bg2">
                  <a:lumMod val="75000"/>
                </a:schemeClr>
              </a:solidFill>
            </a:endParaRPr>
          </a:p>
        </p:txBody>
      </p:sp>
      <p:sp>
        <p:nvSpPr>
          <p:cNvPr id="2" name="文字方塊 1">
            <a:extLst>
              <a:ext uri="{FF2B5EF4-FFF2-40B4-BE49-F238E27FC236}">
                <a16:creationId xmlns:a16="http://schemas.microsoft.com/office/drawing/2014/main" id="{37CCD61B-7D46-4257-BE28-00BD0FE4BA24}"/>
              </a:ext>
            </a:extLst>
          </p:cNvPr>
          <p:cNvSpPr txBox="1"/>
          <p:nvPr/>
        </p:nvSpPr>
        <p:spPr>
          <a:xfrm>
            <a:off x="6751983" y="3776870"/>
            <a:ext cx="659155" cy="369332"/>
          </a:xfrm>
          <a:prstGeom prst="rect">
            <a:avLst/>
          </a:prstGeom>
          <a:noFill/>
        </p:spPr>
        <p:txBody>
          <a:bodyPr wrap="none" rtlCol="0">
            <a:spAutoFit/>
          </a:bodyPr>
          <a:lstStyle/>
          <a:p>
            <a:r>
              <a:rPr lang="en-US" altLang="zh-TW" b="1" dirty="0" err="1">
                <a:latin typeface="Arial" panose="020B0604020202020204" pitchFamily="34" charset="0"/>
                <a:cs typeface="Arial" panose="020B0604020202020204" pitchFamily="34" charset="0"/>
              </a:rPr>
              <a:t>HuR</a:t>
            </a:r>
            <a:endParaRPr lang="zh-TW" altLang="en-US" b="1" dirty="0">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DDEE16AD-F94D-4971-A34B-08E4DD3822AC}"/>
              </a:ext>
            </a:extLst>
          </p:cNvPr>
          <p:cNvSpPr>
            <a:spLocks noGrp="1"/>
          </p:cNvSpPr>
          <p:nvPr>
            <p:ph type="sldNum" sz="quarter" idx="12"/>
          </p:nvPr>
        </p:nvSpPr>
        <p:spPr/>
        <p:txBody>
          <a:bodyPr/>
          <a:lstStyle/>
          <a:p>
            <a:fld id="{D5321667-2103-40FE-9D6A-2E1CB32CCCAB}" type="slidenum">
              <a:rPr lang="zh-TW" altLang="en-US" smtClean="0"/>
              <a:t>42</a:t>
            </a:fld>
            <a:endParaRPr lang="zh-TW" altLang="en-US"/>
          </a:p>
        </p:txBody>
      </p:sp>
    </p:spTree>
    <p:extLst>
      <p:ext uri="{BB962C8B-B14F-4D97-AF65-F5344CB8AC3E}">
        <p14:creationId xmlns:p14="http://schemas.microsoft.com/office/powerpoint/2010/main" val="28908345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7">
            <a:extLst>
              <a:ext uri="{FF2B5EF4-FFF2-40B4-BE49-F238E27FC236}">
                <a16:creationId xmlns:a16="http://schemas.microsoft.com/office/drawing/2014/main" id="{879BDE14-BD31-455B-BE41-18C35572A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131" y="1724250"/>
            <a:ext cx="8278770" cy="419377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1CB130E4-96BF-4917-AB77-C9E97486A900}"/>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4034019C-CAEB-48F8-A906-C8A889124FAC}"/>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5" name="文字方塊 4">
            <a:extLst>
              <a:ext uri="{FF2B5EF4-FFF2-40B4-BE49-F238E27FC236}">
                <a16:creationId xmlns:a16="http://schemas.microsoft.com/office/drawing/2014/main" id="{097AA83D-4E78-44A6-8CE1-CDAE3DE94B59}"/>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-protein interaction</a:t>
            </a:r>
            <a:endParaRPr lang="zh-TW" altLang="en-US" sz="2800" b="1" dirty="0">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FA5C6C98-2122-472A-A62A-1DB895B5BE51}"/>
              </a:ext>
            </a:extLst>
          </p:cNvPr>
          <p:cNvSpPr txBox="1"/>
          <p:nvPr/>
        </p:nvSpPr>
        <p:spPr>
          <a:xfrm>
            <a:off x="2319023" y="1251065"/>
            <a:ext cx="2468516" cy="369332"/>
          </a:xfrm>
          <a:prstGeom prst="rect">
            <a:avLst/>
          </a:prstGeom>
          <a:noFill/>
        </p:spPr>
        <p:txBody>
          <a:bodyPr wrap="square">
            <a:spAutoFit/>
          </a:bodyPr>
          <a:lstStyle/>
          <a:p>
            <a:pPr marL="285750" indent="-285750">
              <a:buFont typeface="Arial" panose="020B0604020202020204" pitchFamily="34" charset="0"/>
              <a:buChar char="•"/>
            </a:pPr>
            <a:r>
              <a:rPr lang="en-US" altLang="zh-TW" sz="1800" b="1" dirty="0">
                <a:latin typeface="Arial" panose="020B0604020202020204" pitchFamily="34" charset="0"/>
                <a:cs typeface="Arial" panose="020B0604020202020204" pitchFamily="34" charset="0"/>
              </a:rPr>
              <a:t>Protein scaffold</a:t>
            </a:r>
            <a:endParaRPr lang="zh-TW" altLang="en-US" dirty="0"/>
          </a:p>
        </p:txBody>
      </p:sp>
      <p:sp>
        <p:nvSpPr>
          <p:cNvPr id="7" name="文字方塊 6">
            <a:extLst>
              <a:ext uri="{FF2B5EF4-FFF2-40B4-BE49-F238E27FC236}">
                <a16:creationId xmlns:a16="http://schemas.microsoft.com/office/drawing/2014/main" id="{7B7BEF68-7596-4546-873B-71CBCDDE5AFA}"/>
              </a:ext>
            </a:extLst>
          </p:cNvPr>
          <p:cNvSpPr txBox="1"/>
          <p:nvPr/>
        </p:nvSpPr>
        <p:spPr>
          <a:xfrm>
            <a:off x="2186131" y="6021874"/>
            <a:ext cx="6808894" cy="338554"/>
          </a:xfrm>
          <a:prstGeom prst="rect">
            <a:avLst/>
          </a:prstGeom>
          <a:noFill/>
        </p:spPr>
        <p:txBody>
          <a:bodyPr wrap="square">
            <a:spAutoFit/>
          </a:bodyPr>
          <a:lstStyle/>
          <a:p>
            <a:r>
              <a:rPr lang="en-US" altLang="zh-TW" sz="1600" dirty="0">
                <a:solidFill>
                  <a:schemeClr val="bg2">
                    <a:lumMod val="75000"/>
                  </a:schemeClr>
                </a:solidFill>
                <a:latin typeface="-apple-system"/>
              </a:rPr>
              <a:t>(</a:t>
            </a:r>
            <a:r>
              <a:rPr lang="en-US" altLang="zh-TW" sz="1600" dirty="0" err="1">
                <a:solidFill>
                  <a:schemeClr val="bg2">
                    <a:lumMod val="75000"/>
                  </a:schemeClr>
                </a:solidFill>
                <a:latin typeface="-apple-system"/>
              </a:rPr>
              <a:t>Suofeng</a:t>
            </a:r>
            <a:r>
              <a:rPr lang="en-US" altLang="zh-TW" sz="1600" dirty="0">
                <a:solidFill>
                  <a:schemeClr val="bg2">
                    <a:lumMod val="75000"/>
                  </a:schemeClr>
                </a:solidFill>
                <a:latin typeface="-apple-system"/>
              </a:rPr>
              <a:t> Sun, </a:t>
            </a:r>
            <a:r>
              <a:rPr lang="en-US" altLang="zh-TW" sz="1600" b="0" i="0" dirty="0">
                <a:solidFill>
                  <a:schemeClr val="bg2">
                    <a:lumMod val="75000"/>
                  </a:schemeClr>
                </a:solidFill>
                <a:effectLst/>
                <a:latin typeface="-apple-system"/>
              </a:rPr>
              <a:t>et al. </a:t>
            </a:r>
            <a:r>
              <a:rPr lang="en-US" altLang="zh-TW" sz="1600" i="1" dirty="0">
                <a:solidFill>
                  <a:schemeClr val="bg2">
                    <a:lumMod val="75000"/>
                  </a:schemeClr>
                </a:solidFill>
                <a:latin typeface="-apple-system"/>
              </a:rPr>
              <a:t>Journal of Experimental &amp; Clinical Cancer Research</a:t>
            </a:r>
            <a:r>
              <a:rPr lang="pt-BR" altLang="zh-TW" sz="1600" i="1" dirty="0">
                <a:solidFill>
                  <a:schemeClr val="bg2">
                    <a:lumMod val="75000"/>
                  </a:schemeClr>
                </a:solidFill>
                <a:latin typeface="-apple-system"/>
              </a:rPr>
              <a:t>. </a:t>
            </a:r>
            <a:r>
              <a:rPr lang="en-US" altLang="zh-TW" sz="1600" b="0" i="0" dirty="0">
                <a:solidFill>
                  <a:schemeClr val="bg2">
                    <a:lumMod val="75000"/>
                  </a:schemeClr>
                </a:solidFill>
                <a:effectLst/>
                <a:latin typeface="-apple-system"/>
              </a:rPr>
              <a:t>(2020))</a:t>
            </a:r>
            <a:endParaRPr lang="zh-TW" altLang="en-US" sz="1600" dirty="0">
              <a:solidFill>
                <a:schemeClr val="bg2">
                  <a:lumMod val="75000"/>
                </a:schemeClr>
              </a:solidFill>
            </a:endParaRPr>
          </a:p>
        </p:txBody>
      </p:sp>
      <p:sp>
        <p:nvSpPr>
          <p:cNvPr id="2" name="投影片編號版面配置區 1">
            <a:extLst>
              <a:ext uri="{FF2B5EF4-FFF2-40B4-BE49-F238E27FC236}">
                <a16:creationId xmlns:a16="http://schemas.microsoft.com/office/drawing/2014/main" id="{48B7D301-166B-405B-855F-68FC60E475E0}"/>
              </a:ext>
            </a:extLst>
          </p:cNvPr>
          <p:cNvSpPr>
            <a:spLocks noGrp="1"/>
          </p:cNvSpPr>
          <p:nvPr>
            <p:ph type="sldNum" sz="quarter" idx="12"/>
          </p:nvPr>
        </p:nvSpPr>
        <p:spPr/>
        <p:txBody>
          <a:bodyPr/>
          <a:lstStyle/>
          <a:p>
            <a:fld id="{D5321667-2103-40FE-9D6A-2E1CB32CCCAB}" type="slidenum">
              <a:rPr lang="zh-TW" altLang="en-US" smtClean="0"/>
              <a:t>43</a:t>
            </a:fld>
            <a:endParaRPr lang="zh-TW" altLang="en-US"/>
          </a:p>
        </p:txBody>
      </p:sp>
    </p:spTree>
    <p:extLst>
      <p:ext uri="{BB962C8B-B14F-4D97-AF65-F5344CB8AC3E}">
        <p14:creationId xmlns:p14="http://schemas.microsoft.com/office/powerpoint/2010/main" val="37285740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g. 1">
            <a:extLst>
              <a:ext uri="{FF2B5EF4-FFF2-40B4-BE49-F238E27FC236}">
                <a16:creationId xmlns:a16="http://schemas.microsoft.com/office/drawing/2014/main" id="{F917DF57-2149-4FCE-BAB4-12632DBEB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200" y="469898"/>
            <a:ext cx="6906044" cy="6104219"/>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DEE24DEC-DEE2-4355-8CFE-5A8DBB1A8E17}"/>
              </a:ext>
            </a:extLst>
          </p:cNvPr>
          <p:cNvSpPr>
            <a:spLocks noGrp="1"/>
          </p:cNvSpPr>
          <p:nvPr>
            <p:ph type="sldNum" sz="quarter" idx="12"/>
          </p:nvPr>
        </p:nvSpPr>
        <p:spPr/>
        <p:txBody>
          <a:bodyPr/>
          <a:lstStyle/>
          <a:p>
            <a:fld id="{D5321667-2103-40FE-9D6A-2E1CB32CCCAB}" type="slidenum">
              <a:rPr lang="zh-TW" altLang="en-US" smtClean="0"/>
              <a:t>44</a:t>
            </a:fld>
            <a:endParaRPr lang="zh-TW" altLang="en-US"/>
          </a:p>
        </p:txBody>
      </p:sp>
    </p:spTree>
    <p:extLst>
      <p:ext uri="{BB962C8B-B14F-4D97-AF65-F5344CB8AC3E}">
        <p14:creationId xmlns:p14="http://schemas.microsoft.com/office/powerpoint/2010/main" val="19935380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A3F4BF0-3850-4F90-A263-1A0BE13F54AE}"/>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C141662-22ED-4AC5-BCF1-D6725C6EC862}"/>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5" name="文字方塊 4">
            <a:extLst>
              <a:ext uri="{FF2B5EF4-FFF2-40B4-BE49-F238E27FC236}">
                <a16:creationId xmlns:a16="http://schemas.microsoft.com/office/drawing/2014/main" id="{C3207B05-FFFF-4FD0-AA5C-E11F386F3C04}"/>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Circular RNA (</a:t>
            </a: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a:t>
            </a:r>
            <a:endParaRPr lang="zh-TW" altLang="en-US" sz="2800" b="1" dirty="0">
              <a:latin typeface="Arial" panose="020B0604020202020204" pitchFamily="34" charset="0"/>
              <a:cs typeface="Arial" panose="020B0604020202020204" pitchFamily="34" charset="0"/>
            </a:endParaRPr>
          </a:p>
        </p:txBody>
      </p:sp>
      <p:pic>
        <p:nvPicPr>
          <p:cNvPr id="9" name="圖片 10">
            <a:extLst>
              <a:ext uri="{FF2B5EF4-FFF2-40B4-BE49-F238E27FC236}">
                <a16:creationId xmlns:a16="http://schemas.microsoft.com/office/drawing/2014/main" id="{52328CF6-2F99-4F4E-8412-4F3407F2E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920" y="1325966"/>
            <a:ext cx="5692160" cy="5050153"/>
          </a:xfrm>
          <a:prstGeom prst="rect">
            <a:avLst/>
          </a:prstGeom>
        </p:spPr>
      </p:pic>
      <p:sp>
        <p:nvSpPr>
          <p:cNvPr id="10" name="文字方塊 9">
            <a:extLst>
              <a:ext uri="{FF2B5EF4-FFF2-40B4-BE49-F238E27FC236}">
                <a16:creationId xmlns:a16="http://schemas.microsoft.com/office/drawing/2014/main" id="{F24F3F2D-7C3C-4582-AE5F-A2A97374F97A}"/>
              </a:ext>
            </a:extLst>
          </p:cNvPr>
          <p:cNvSpPr txBox="1"/>
          <p:nvPr/>
        </p:nvSpPr>
        <p:spPr>
          <a:xfrm>
            <a:off x="7293428" y="5506950"/>
            <a:ext cx="4627226" cy="1015663"/>
          </a:xfrm>
          <a:prstGeom prst="rect">
            <a:avLst/>
          </a:prstGeom>
          <a:noFill/>
        </p:spPr>
        <p:txBody>
          <a:bodyPr wrap="square" rtlCol="0">
            <a:spAutoFit/>
          </a:bodyPr>
          <a:lstStyle/>
          <a:p>
            <a:pPr marL="285750" indent="-285750">
              <a:buFont typeface="Arial" panose="020B0604020202020204" pitchFamily="34" charset="0"/>
              <a:buChar char="•"/>
            </a:pPr>
            <a:r>
              <a:rPr lang="en-US" altLang="zh-TW" sz="2000" b="1" dirty="0">
                <a:latin typeface="Arial" panose="020B0604020202020204" pitchFamily="34" charset="0"/>
                <a:cs typeface="Arial" panose="020B0604020202020204" pitchFamily="34" charset="0"/>
              </a:rPr>
              <a:t>Without 5’ cap and 3’ poly A tail</a:t>
            </a:r>
          </a:p>
          <a:p>
            <a:pPr marL="285750" indent="-285750">
              <a:buFont typeface="Arial" panose="020B0604020202020204" pitchFamily="34" charset="0"/>
              <a:buChar char="•"/>
            </a:pPr>
            <a:r>
              <a:rPr lang="en-US" altLang="zh-TW" sz="2000" b="1" dirty="0">
                <a:latin typeface="Arial" panose="020B0604020202020204" pitchFamily="34" charset="0"/>
                <a:cs typeface="Arial" panose="020B0604020202020204" pitchFamily="34" charset="0"/>
              </a:rPr>
              <a:t>Resistant to </a:t>
            </a:r>
            <a:r>
              <a:rPr lang="en-US" altLang="zh-TW" sz="2000" b="1" dirty="0" err="1">
                <a:latin typeface="Arial" panose="020B0604020202020204" pitchFamily="34" charset="0"/>
                <a:cs typeface="Arial" panose="020B0604020202020204" pitchFamily="34" charset="0"/>
              </a:rPr>
              <a:t>Rnase</a:t>
            </a:r>
            <a:r>
              <a:rPr lang="en-US" altLang="zh-TW" sz="2000" b="1" dirty="0">
                <a:latin typeface="Arial" panose="020B0604020202020204" pitchFamily="34" charset="0"/>
                <a:cs typeface="Arial" panose="020B0604020202020204" pitchFamily="34" charset="0"/>
              </a:rPr>
              <a:t> R</a:t>
            </a:r>
          </a:p>
          <a:p>
            <a:pPr marL="285750" indent="-285750">
              <a:buFont typeface="Arial" panose="020B0604020202020204" pitchFamily="34" charset="0"/>
              <a:buChar char="•"/>
            </a:pPr>
            <a:r>
              <a:rPr lang="en-US" altLang="zh-TW" sz="2000" b="1" dirty="0">
                <a:latin typeface="Arial" panose="020B0604020202020204" pitchFamily="34" charset="0"/>
                <a:cs typeface="Arial" panose="020B0604020202020204" pitchFamily="34" charset="0"/>
              </a:rPr>
              <a:t>High stability</a:t>
            </a:r>
            <a:endParaRPr lang="zh-TW" altLang="en-US" sz="2000" b="1" dirty="0">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A17066F5-B536-4F7E-BBAE-87C7B01EAD1D}"/>
              </a:ext>
            </a:extLst>
          </p:cNvPr>
          <p:cNvSpPr>
            <a:spLocks noGrp="1"/>
          </p:cNvSpPr>
          <p:nvPr>
            <p:ph type="sldNum" sz="quarter" idx="12"/>
          </p:nvPr>
        </p:nvSpPr>
        <p:spPr/>
        <p:txBody>
          <a:bodyPr/>
          <a:lstStyle/>
          <a:p>
            <a:fld id="{D5321667-2103-40FE-9D6A-2E1CB32CCCAB}" type="slidenum">
              <a:rPr lang="zh-TW" altLang="en-US" smtClean="0"/>
              <a:t>5</a:t>
            </a:fld>
            <a:endParaRPr lang="zh-TW" altLang="en-US"/>
          </a:p>
        </p:txBody>
      </p:sp>
    </p:spTree>
    <p:extLst>
      <p:ext uri="{BB962C8B-B14F-4D97-AF65-F5344CB8AC3E}">
        <p14:creationId xmlns:p14="http://schemas.microsoft.com/office/powerpoint/2010/main" val="26007523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圖片 36">
            <a:extLst>
              <a:ext uri="{FF2B5EF4-FFF2-40B4-BE49-F238E27FC236}">
                <a16:creationId xmlns:a16="http://schemas.microsoft.com/office/drawing/2014/main" id="{9B1819CF-ACBD-478A-871A-6B2B75F416FF}"/>
              </a:ext>
            </a:extLst>
          </p:cNvPr>
          <p:cNvPicPr>
            <a:picLocks noChangeAspect="1"/>
          </p:cNvPicPr>
          <p:nvPr/>
        </p:nvPicPr>
        <p:blipFill rotWithShape="1">
          <a:blip r:embed="rId3">
            <a:extLst>
              <a:ext uri="{28A0092B-C50C-407E-A947-70E740481C1C}">
                <a14:useLocalDpi xmlns:a14="http://schemas.microsoft.com/office/drawing/2010/main" val="0"/>
              </a:ext>
            </a:extLst>
          </a:blip>
          <a:srcRect l="13737" r="8196"/>
          <a:stretch/>
        </p:blipFill>
        <p:spPr>
          <a:xfrm>
            <a:off x="1383604" y="2897443"/>
            <a:ext cx="9910910" cy="1063113"/>
          </a:xfrm>
          <a:prstGeom prst="rect">
            <a:avLst/>
          </a:prstGeom>
        </p:spPr>
      </p:pic>
      <p:pic>
        <p:nvPicPr>
          <p:cNvPr id="44" name="圖片 43">
            <a:extLst>
              <a:ext uri="{FF2B5EF4-FFF2-40B4-BE49-F238E27FC236}">
                <a16:creationId xmlns:a16="http://schemas.microsoft.com/office/drawing/2014/main" id="{5203B9F5-4F08-4981-A6E6-5455A5E17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650" y="1639934"/>
            <a:ext cx="6335163" cy="4390781"/>
          </a:xfrm>
          <a:prstGeom prst="rect">
            <a:avLst/>
          </a:prstGeom>
        </p:spPr>
      </p:pic>
      <p:sp>
        <p:nvSpPr>
          <p:cNvPr id="45" name="矩形 44">
            <a:extLst>
              <a:ext uri="{FF2B5EF4-FFF2-40B4-BE49-F238E27FC236}">
                <a16:creationId xmlns:a16="http://schemas.microsoft.com/office/drawing/2014/main" id="{BF24E11E-BD98-4273-851B-98A137DA1A63}"/>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文字方塊 45">
            <a:extLst>
              <a:ext uri="{FF2B5EF4-FFF2-40B4-BE49-F238E27FC236}">
                <a16:creationId xmlns:a16="http://schemas.microsoft.com/office/drawing/2014/main" id="{B3F9540C-C532-47E2-9008-28F9D7CBF7BB}"/>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47" name="文字方塊 46">
            <a:extLst>
              <a:ext uri="{FF2B5EF4-FFF2-40B4-BE49-F238E27FC236}">
                <a16:creationId xmlns:a16="http://schemas.microsoft.com/office/drawing/2014/main" id="{59FC913F-0ACE-416D-BC6F-992B7BA77EA5}"/>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Biogenesis of </a:t>
            </a:r>
            <a:r>
              <a:rPr lang="en-US" altLang="zh-TW" sz="2800" b="1" dirty="0" err="1">
                <a:latin typeface="Arial" panose="020B0604020202020204" pitchFamily="34" charset="0"/>
                <a:cs typeface="Arial" panose="020B0604020202020204" pitchFamily="34" charset="0"/>
              </a:rPr>
              <a:t>circRNA</a:t>
            </a:r>
            <a:endParaRPr lang="zh-TW" altLang="en-US" sz="2800" b="1" dirty="0">
              <a:latin typeface="Arial" panose="020B0604020202020204" pitchFamily="34" charset="0"/>
              <a:cs typeface="Arial" panose="020B0604020202020204" pitchFamily="34" charset="0"/>
            </a:endParaRPr>
          </a:p>
        </p:txBody>
      </p:sp>
      <p:grpSp>
        <p:nvGrpSpPr>
          <p:cNvPr id="48" name="群組 47">
            <a:extLst>
              <a:ext uri="{FF2B5EF4-FFF2-40B4-BE49-F238E27FC236}">
                <a16:creationId xmlns:a16="http://schemas.microsoft.com/office/drawing/2014/main" id="{95A2FC52-E5A5-432E-9B0A-93A80D5BE5F1}"/>
              </a:ext>
            </a:extLst>
          </p:cNvPr>
          <p:cNvGrpSpPr/>
          <p:nvPr/>
        </p:nvGrpSpPr>
        <p:grpSpPr>
          <a:xfrm>
            <a:off x="5924551" y="3606800"/>
            <a:ext cx="1854199" cy="1536700"/>
            <a:chOff x="2337678" y="4048238"/>
            <a:chExt cx="1110372" cy="987312"/>
          </a:xfrm>
        </p:grpSpPr>
        <p:pic>
          <p:nvPicPr>
            <p:cNvPr id="49" name="圖片 48">
              <a:extLst>
                <a:ext uri="{FF2B5EF4-FFF2-40B4-BE49-F238E27FC236}">
                  <a16:creationId xmlns:a16="http://schemas.microsoft.com/office/drawing/2014/main" id="{14F15BAA-9CFE-4B7F-9287-323FE37EA4B6}"/>
                </a:ext>
              </a:extLst>
            </p:cNvPr>
            <p:cNvPicPr>
              <a:picLocks noChangeAspect="1"/>
            </p:cNvPicPr>
            <p:nvPr/>
          </p:nvPicPr>
          <p:blipFill rotWithShape="1">
            <a:blip r:embed="rId5"/>
            <a:srcRect l="14922" t="56786" r="80011" b="34511"/>
            <a:stretch/>
          </p:blipFill>
          <p:spPr>
            <a:xfrm>
              <a:off x="2337678" y="4048238"/>
              <a:ext cx="526818" cy="445546"/>
            </a:xfrm>
            <a:prstGeom prst="rect">
              <a:avLst/>
            </a:prstGeom>
          </p:spPr>
        </p:pic>
        <p:sp>
          <p:nvSpPr>
            <p:cNvPr id="50" name="矩形 49">
              <a:extLst>
                <a:ext uri="{FF2B5EF4-FFF2-40B4-BE49-F238E27FC236}">
                  <a16:creationId xmlns:a16="http://schemas.microsoft.com/office/drawing/2014/main" id="{718AF833-9329-4F31-A7AC-94D595E3968A}"/>
                </a:ext>
              </a:extLst>
            </p:cNvPr>
            <p:cNvSpPr/>
            <p:nvPr/>
          </p:nvSpPr>
          <p:spPr>
            <a:xfrm>
              <a:off x="3181350" y="4724400"/>
              <a:ext cx="266700"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2" name="文字方塊 51">
            <a:extLst>
              <a:ext uri="{FF2B5EF4-FFF2-40B4-BE49-F238E27FC236}">
                <a16:creationId xmlns:a16="http://schemas.microsoft.com/office/drawing/2014/main" id="{2BD89301-F0AC-4E0B-A823-102E90BF014E}"/>
              </a:ext>
            </a:extLst>
          </p:cNvPr>
          <p:cNvSpPr txBox="1"/>
          <p:nvPr/>
        </p:nvSpPr>
        <p:spPr>
          <a:xfrm>
            <a:off x="1025370" y="1967955"/>
            <a:ext cx="2505230" cy="461665"/>
          </a:xfrm>
          <a:prstGeom prst="rect">
            <a:avLst/>
          </a:prstGeom>
          <a:noFill/>
        </p:spPr>
        <p:txBody>
          <a:bodyPr wrap="square" rtlCol="0">
            <a:spAutoFit/>
          </a:bodyPr>
          <a:lstStyle/>
          <a:p>
            <a:r>
              <a:rPr lang="en-US" altLang="zh-TW" sz="2400" b="1" dirty="0">
                <a:latin typeface="Arial" panose="020B0604020202020204" pitchFamily="34" charset="0"/>
                <a:cs typeface="Arial" panose="020B0604020202020204" pitchFamily="34" charset="0"/>
              </a:rPr>
              <a:t>Base-pairing</a:t>
            </a:r>
            <a:endParaRPr lang="zh-TW" altLang="en-US" sz="2400" b="1" dirty="0">
              <a:latin typeface="Arial" panose="020B0604020202020204" pitchFamily="34" charset="0"/>
              <a:cs typeface="Arial" panose="020B0604020202020204" pitchFamily="34" charset="0"/>
            </a:endParaRPr>
          </a:p>
        </p:txBody>
      </p:sp>
      <p:pic>
        <p:nvPicPr>
          <p:cNvPr id="56" name="圖片 55">
            <a:extLst>
              <a:ext uri="{FF2B5EF4-FFF2-40B4-BE49-F238E27FC236}">
                <a16:creationId xmlns:a16="http://schemas.microsoft.com/office/drawing/2014/main" id="{86585269-0605-4343-A3D5-67EA2B338EC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66720" y="3676052"/>
            <a:ext cx="813791" cy="554964"/>
          </a:xfrm>
          <a:prstGeom prst="rect">
            <a:avLst/>
          </a:prstGeom>
        </p:spPr>
      </p:pic>
      <p:pic>
        <p:nvPicPr>
          <p:cNvPr id="57" name="圖片 56">
            <a:extLst>
              <a:ext uri="{FF2B5EF4-FFF2-40B4-BE49-F238E27FC236}">
                <a16:creationId xmlns:a16="http://schemas.microsoft.com/office/drawing/2014/main" id="{097E8C71-84EC-494F-9D13-A301587964C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17655" y="3676052"/>
            <a:ext cx="813791" cy="554964"/>
          </a:xfrm>
          <a:prstGeom prst="rect">
            <a:avLst/>
          </a:prstGeom>
        </p:spPr>
      </p:pic>
      <p:sp>
        <p:nvSpPr>
          <p:cNvPr id="58" name="文字方塊 57">
            <a:extLst>
              <a:ext uri="{FF2B5EF4-FFF2-40B4-BE49-F238E27FC236}">
                <a16:creationId xmlns:a16="http://schemas.microsoft.com/office/drawing/2014/main" id="{937EA1C8-1CA9-4B31-812F-CCA9DFCF90D3}"/>
              </a:ext>
            </a:extLst>
          </p:cNvPr>
          <p:cNvSpPr txBox="1"/>
          <p:nvPr/>
        </p:nvSpPr>
        <p:spPr>
          <a:xfrm>
            <a:off x="406400" y="1967955"/>
            <a:ext cx="4102213" cy="461665"/>
          </a:xfrm>
          <a:prstGeom prst="rect">
            <a:avLst/>
          </a:prstGeom>
          <a:noFill/>
        </p:spPr>
        <p:txBody>
          <a:bodyPr wrap="none" rtlCol="0">
            <a:spAutoFit/>
          </a:bodyPr>
          <a:lstStyle/>
          <a:p>
            <a:r>
              <a:rPr lang="en-US" altLang="zh-TW" sz="2400" b="1" dirty="0">
                <a:latin typeface="Arial" panose="020B0604020202020204" pitchFamily="34" charset="0"/>
                <a:cs typeface="Arial" panose="020B0604020202020204" pitchFamily="34" charset="0"/>
              </a:rPr>
              <a:t>RNA binding protein (RBP)</a:t>
            </a:r>
            <a:endParaRPr lang="zh-TW" altLang="en-US" sz="2400" b="1" dirty="0">
              <a:latin typeface="Arial" panose="020B0604020202020204" pitchFamily="34" charset="0"/>
              <a:cs typeface="Arial" panose="020B0604020202020204" pitchFamily="34" charset="0"/>
            </a:endParaRPr>
          </a:p>
        </p:txBody>
      </p:sp>
      <p:sp>
        <p:nvSpPr>
          <p:cNvPr id="2" name="投影片編號版面配置區 1">
            <a:extLst>
              <a:ext uri="{FF2B5EF4-FFF2-40B4-BE49-F238E27FC236}">
                <a16:creationId xmlns:a16="http://schemas.microsoft.com/office/drawing/2014/main" id="{21AC3245-3D4E-4FE3-AD1B-834EC168B65D}"/>
              </a:ext>
            </a:extLst>
          </p:cNvPr>
          <p:cNvSpPr>
            <a:spLocks noGrp="1"/>
          </p:cNvSpPr>
          <p:nvPr>
            <p:ph type="sldNum" sz="quarter" idx="12"/>
          </p:nvPr>
        </p:nvSpPr>
        <p:spPr/>
        <p:txBody>
          <a:bodyPr/>
          <a:lstStyle/>
          <a:p>
            <a:fld id="{D5321667-2103-40FE-9D6A-2E1CB32CCCAB}" type="slidenum">
              <a:rPr lang="zh-TW" altLang="en-US" smtClean="0"/>
              <a:t>6</a:t>
            </a:fld>
            <a:endParaRPr lang="zh-TW" altLang="en-US"/>
          </a:p>
        </p:txBody>
      </p:sp>
    </p:spTree>
    <p:extLst>
      <p:ext uri="{BB962C8B-B14F-4D97-AF65-F5344CB8AC3E}">
        <p14:creationId xmlns:p14="http://schemas.microsoft.com/office/powerpoint/2010/main" val="34061355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par>
                                <p:cTn id="31" presetID="10"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圖片 28">
            <a:extLst>
              <a:ext uri="{FF2B5EF4-FFF2-40B4-BE49-F238E27FC236}">
                <a16:creationId xmlns:a16="http://schemas.microsoft.com/office/drawing/2014/main" id="{FC533D33-1E2E-4C30-840D-B05F4359A3F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7354"/>
          <a:stretch/>
        </p:blipFill>
        <p:spPr>
          <a:xfrm>
            <a:off x="621167" y="1879600"/>
            <a:ext cx="2538626" cy="4114252"/>
          </a:xfrm>
          <a:prstGeom prst="rect">
            <a:avLst/>
          </a:prstGeom>
        </p:spPr>
      </p:pic>
      <p:sp>
        <p:nvSpPr>
          <p:cNvPr id="2" name="矩形 1">
            <a:extLst>
              <a:ext uri="{FF2B5EF4-FFF2-40B4-BE49-F238E27FC236}">
                <a16:creationId xmlns:a16="http://schemas.microsoft.com/office/drawing/2014/main" id="{5AD6C39D-BA62-4E71-9664-E54E54A22160}"/>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B311EE6D-ABE4-470E-8D81-E5733E225E92}"/>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4" name="文字方塊 3">
            <a:extLst>
              <a:ext uri="{FF2B5EF4-FFF2-40B4-BE49-F238E27FC236}">
                <a16:creationId xmlns:a16="http://schemas.microsoft.com/office/drawing/2014/main" id="{1FBD7FA8-17A1-4EB7-A432-33B7534341E0}"/>
              </a:ext>
            </a:extLst>
          </p:cNvPr>
          <p:cNvSpPr txBox="1"/>
          <p:nvPr/>
        </p:nvSpPr>
        <p:spPr>
          <a:xfrm>
            <a:off x="2573481" y="122980"/>
            <a:ext cx="8486078" cy="523220"/>
          </a:xfrm>
          <a:prstGeom prst="rect">
            <a:avLst/>
          </a:prstGeom>
          <a:noFill/>
        </p:spPr>
        <p:txBody>
          <a:bodyPr wrap="square" rtlCol="0">
            <a:spAutoFit/>
          </a:bodyPr>
          <a:lstStyle/>
          <a:p>
            <a:pPr algn="ct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 circularization - </a:t>
            </a:r>
            <a:r>
              <a:rPr lang="en-US" altLang="zh-TW" sz="2800" b="1" dirty="0">
                <a:solidFill>
                  <a:srgbClr val="C00000"/>
                </a:solidFill>
                <a:latin typeface="Arial" panose="020B0604020202020204" pitchFamily="34" charset="0"/>
                <a:cs typeface="Arial" panose="020B0604020202020204" pitchFamily="34" charset="0"/>
              </a:rPr>
              <a:t>Alu element</a:t>
            </a:r>
            <a:endParaRPr lang="zh-TW" altLang="en-US" sz="2800" b="1" dirty="0">
              <a:solidFill>
                <a:srgbClr val="C00000"/>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B8BC6F6C-B22B-4632-B37A-4E4A195A039C}"/>
              </a:ext>
            </a:extLst>
          </p:cNvPr>
          <p:cNvSpPr txBox="1"/>
          <p:nvPr/>
        </p:nvSpPr>
        <p:spPr>
          <a:xfrm>
            <a:off x="3684114" y="1594788"/>
            <a:ext cx="2541080" cy="523220"/>
          </a:xfrm>
          <a:prstGeom prst="rect">
            <a:avLst/>
          </a:prstGeom>
          <a:noFill/>
        </p:spPr>
        <p:txBody>
          <a:bodyPr wrap="none" rtlCol="0">
            <a:spAutoFit/>
          </a:bodyPr>
          <a:lstStyle/>
          <a:p>
            <a:r>
              <a:rPr lang="en-US" altLang="zh-TW" sz="2800" b="1" dirty="0">
                <a:latin typeface="Arial" panose="020B0604020202020204" pitchFamily="34" charset="0"/>
                <a:cs typeface="Arial" panose="020B0604020202020204" pitchFamily="34" charset="0"/>
              </a:rPr>
              <a:t>Alu element : </a:t>
            </a:r>
            <a:endParaRPr lang="zh-TW" altLang="en-US" sz="2800" b="1" dirty="0">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50E8B63A-BC9D-4FD1-AC04-2624743C0A9E}"/>
              </a:ext>
            </a:extLst>
          </p:cNvPr>
          <p:cNvSpPr txBox="1"/>
          <p:nvPr/>
        </p:nvSpPr>
        <p:spPr>
          <a:xfrm>
            <a:off x="3561493" y="2179563"/>
            <a:ext cx="8560933" cy="389048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short interspersed elements (SINEs)</a:t>
            </a:r>
          </a:p>
          <a:p>
            <a:pPr marL="342900" indent="-342900">
              <a:lnSpc>
                <a:spcPct val="150000"/>
              </a:lnSpc>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 primate-specific repeats, contributing almost 11% </a:t>
            </a:r>
          </a:p>
          <a:p>
            <a:pPr>
              <a:lnSpc>
                <a:spcPct val="150000"/>
              </a:lnSpc>
            </a:pPr>
            <a:r>
              <a:rPr lang="en-US" altLang="zh-TW" sz="2800" dirty="0">
                <a:latin typeface="Arial" panose="020B0604020202020204" pitchFamily="34" charset="0"/>
                <a:cs typeface="Arial" panose="020B0604020202020204" pitchFamily="34" charset="0"/>
              </a:rPr>
              <a:t>     of the human genome</a:t>
            </a:r>
          </a:p>
          <a:p>
            <a:pPr marL="342900" indent="-342900">
              <a:lnSpc>
                <a:spcPct val="150000"/>
              </a:lnSpc>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typically 300 nucleotides in length</a:t>
            </a:r>
          </a:p>
          <a:p>
            <a:pPr marL="342900" indent="-342900">
              <a:lnSpc>
                <a:spcPct val="150000"/>
              </a:lnSpc>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involved in </a:t>
            </a:r>
            <a:r>
              <a:rPr lang="en-US" altLang="zh-TW" sz="2800" dirty="0">
                <a:solidFill>
                  <a:srgbClr val="7030A0"/>
                </a:solidFill>
                <a:latin typeface="Arial" panose="020B0604020202020204" pitchFamily="34" charset="0"/>
                <a:cs typeface="Arial" panose="020B0604020202020204" pitchFamily="34" charset="0"/>
              </a:rPr>
              <a:t>alternative splicing</a:t>
            </a:r>
            <a:r>
              <a:rPr lang="en-US" altLang="zh-TW" sz="2800" dirty="0">
                <a:latin typeface="Arial" panose="020B0604020202020204" pitchFamily="34" charset="0"/>
                <a:cs typeface="Arial" panose="020B0604020202020204" pitchFamily="34" charset="0"/>
              </a:rPr>
              <a:t>, RNA editing and </a:t>
            </a:r>
          </a:p>
          <a:p>
            <a:pPr>
              <a:lnSpc>
                <a:spcPct val="150000"/>
              </a:lnSpc>
            </a:pPr>
            <a:r>
              <a:rPr lang="en-US" altLang="zh-TW" sz="2800" dirty="0">
                <a:latin typeface="Arial" panose="020B0604020202020204" pitchFamily="34" charset="0"/>
                <a:cs typeface="Arial" panose="020B0604020202020204" pitchFamily="34" charset="0"/>
              </a:rPr>
              <a:t>    translation regulation</a:t>
            </a:r>
            <a:endParaRPr lang="zh-TW" altLang="en-US" sz="2800" dirty="0">
              <a:latin typeface="Arial" panose="020B0604020202020204" pitchFamily="34" charset="0"/>
              <a:cs typeface="Arial" panose="020B0604020202020204" pitchFamily="34" charset="0"/>
            </a:endParaRPr>
          </a:p>
        </p:txBody>
      </p:sp>
      <p:pic>
        <p:nvPicPr>
          <p:cNvPr id="15" name="圖片 14">
            <a:extLst>
              <a:ext uri="{FF2B5EF4-FFF2-40B4-BE49-F238E27FC236}">
                <a16:creationId xmlns:a16="http://schemas.microsoft.com/office/drawing/2014/main" id="{F9DCD9BC-2D54-448C-99A3-5160B027FD9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9485" y="3654631"/>
            <a:ext cx="477239" cy="800195"/>
          </a:xfrm>
          <a:prstGeom prst="rect">
            <a:avLst/>
          </a:prstGeom>
        </p:spPr>
      </p:pic>
      <p:pic>
        <p:nvPicPr>
          <p:cNvPr id="16" name="圖片 15">
            <a:extLst>
              <a:ext uri="{FF2B5EF4-FFF2-40B4-BE49-F238E27FC236}">
                <a16:creationId xmlns:a16="http://schemas.microsoft.com/office/drawing/2014/main" id="{4EBCB405-AA8A-4BE6-ACD0-AD9AE308F9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96242" y="3638501"/>
            <a:ext cx="477239" cy="800195"/>
          </a:xfrm>
          <a:prstGeom prst="rect">
            <a:avLst/>
          </a:prstGeom>
        </p:spPr>
      </p:pic>
      <p:sp>
        <p:nvSpPr>
          <p:cNvPr id="5" name="投影片編號版面配置區 4">
            <a:extLst>
              <a:ext uri="{FF2B5EF4-FFF2-40B4-BE49-F238E27FC236}">
                <a16:creationId xmlns:a16="http://schemas.microsoft.com/office/drawing/2014/main" id="{53F0A5CB-67E4-4AEE-A7E8-3AEE259E6147}"/>
              </a:ext>
            </a:extLst>
          </p:cNvPr>
          <p:cNvSpPr>
            <a:spLocks noGrp="1"/>
          </p:cNvSpPr>
          <p:nvPr>
            <p:ph type="sldNum" sz="quarter" idx="12"/>
          </p:nvPr>
        </p:nvSpPr>
        <p:spPr/>
        <p:txBody>
          <a:bodyPr/>
          <a:lstStyle/>
          <a:p>
            <a:fld id="{D5321667-2103-40FE-9D6A-2E1CB32CCCAB}" type="slidenum">
              <a:rPr lang="zh-TW" altLang="en-US" smtClean="0"/>
              <a:t>7</a:t>
            </a:fld>
            <a:endParaRPr lang="zh-TW" altLang="en-US"/>
          </a:p>
        </p:txBody>
      </p:sp>
    </p:spTree>
    <p:extLst>
      <p:ext uri="{BB962C8B-B14F-4D97-AF65-F5344CB8AC3E}">
        <p14:creationId xmlns:p14="http://schemas.microsoft.com/office/powerpoint/2010/main" val="38770209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AD6C39D-BA62-4E71-9664-E54E54A22160}"/>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B311EE6D-ABE4-470E-8D81-E5733E225E92}"/>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4" name="文字方塊 3">
            <a:extLst>
              <a:ext uri="{FF2B5EF4-FFF2-40B4-BE49-F238E27FC236}">
                <a16:creationId xmlns:a16="http://schemas.microsoft.com/office/drawing/2014/main" id="{1FBD7FA8-17A1-4EB7-A432-33B7534341E0}"/>
              </a:ext>
            </a:extLst>
          </p:cNvPr>
          <p:cNvSpPr txBox="1"/>
          <p:nvPr/>
        </p:nvSpPr>
        <p:spPr>
          <a:xfrm>
            <a:off x="2656030" y="122980"/>
            <a:ext cx="9186719" cy="523220"/>
          </a:xfrm>
          <a:prstGeom prst="rect">
            <a:avLst/>
          </a:prstGeom>
          <a:noFill/>
        </p:spPr>
        <p:txBody>
          <a:bodyPr wrap="square" rtlCol="0">
            <a:spAutoFit/>
          </a:bodyPr>
          <a:lstStyle/>
          <a:p>
            <a:pPr algn="ct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 circularization – </a:t>
            </a:r>
            <a:r>
              <a:rPr lang="en-US" altLang="zh-TW" sz="2800" b="1" dirty="0">
                <a:solidFill>
                  <a:srgbClr val="C00000"/>
                </a:solidFill>
                <a:latin typeface="Arial" panose="020B0604020202020204" pitchFamily="34" charset="0"/>
                <a:cs typeface="Arial" panose="020B0604020202020204" pitchFamily="34" charset="0"/>
              </a:rPr>
              <a:t>RNA Binding Protein (RBP)</a:t>
            </a:r>
            <a:endParaRPr lang="zh-TW" altLang="en-US" sz="2800" b="1" dirty="0">
              <a:solidFill>
                <a:srgbClr val="C00000"/>
              </a:solidFill>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9B937F05-C229-438E-A004-AD7FAD2BC935}"/>
              </a:ext>
            </a:extLst>
          </p:cNvPr>
          <p:cNvPicPr>
            <a:picLocks noChangeAspect="1"/>
          </p:cNvPicPr>
          <p:nvPr/>
        </p:nvPicPr>
        <p:blipFill>
          <a:blip r:embed="rId3"/>
          <a:stretch>
            <a:fillRect/>
          </a:stretch>
        </p:blipFill>
        <p:spPr>
          <a:xfrm>
            <a:off x="350917" y="3153060"/>
            <a:ext cx="3287967" cy="2822290"/>
          </a:xfrm>
          <a:prstGeom prst="rect">
            <a:avLst/>
          </a:prstGeom>
        </p:spPr>
      </p:pic>
      <p:sp>
        <p:nvSpPr>
          <p:cNvPr id="8" name="文字方塊 7">
            <a:extLst>
              <a:ext uri="{FF2B5EF4-FFF2-40B4-BE49-F238E27FC236}">
                <a16:creationId xmlns:a16="http://schemas.microsoft.com/office/drawing/2014/main" id="{D46E2BB0-2D31-452A-A457-6CC69ECCA006}"/>
              </a:ext>
            </a:extLst>
          </p:cNvPr>
          <p:cNvSpPr txBox="1"/>
          <p:nvPr/>
        </p:nvSpPr>
        <p:spPr>
          <a:xfrm>
            <a:off x="350917" y="1521952"/>
            <a:ext cx="3416320" cy="461665"/>
          </a:xfrm>
          <a:prstGeom prst="rect">
            <a:avLst/>
          </a:prstGeom>
          <a:noFill/>
        </p:spPr>
        <p:txBody>
          <a:bodyPr wrap="none" rtlCol="0">
            <a:spAutoFit/>
          </a:bodyPr>
          <a:lstStyle/>
          <a:p>
            <a:r>
              <a:rPr lang="en-US" altLang="zh-TW" sz="2400" b="1" dirty="0">
                <a:solidFill>
                  <a:srgbClr val="002060"/>
                </a:solidFill>
                <a:latin typeface="Arial" panose="020B0604020202020204" pitchFamily="34" charset="0"/>
                <a:cs typeface="Arial" panose="020B0604020202020204" pitchFamily="34" charset="0"/>
              </a:rPr>
              <a:t>Negative correlation : </a:t>
            </a:r>
          </a:p>
        </p:txBody>
      </p:sp>
      <p:sp>
        <p:nvSpPr>
          <p:cNvPr id="10" name="文字方塊 9">
            <a:extLst>
              <a:ext uri="{FF2B5EF4-FFF2-40B4-BE49-F238E27FC236}">
                <a16:creationId xmlns:a16="http://schemas.microsoft.com/office/drawing/2014/main" id="{B2A705F8-D850-4888-AD40-3CEE28207BD4}"/>
              </a:ext>
            </a:extLst>
          </p:cNvPr>
          <p:cNvSpPr txBox="1"/>
          <p:nvPr/>
        </p:nvSpPr>
        <p:spPr>
          <a:xfrm>
            <a:off x="350917" y="2270455"/>
            <a:ext cx="2468516"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Ex: DHX9, ADAR1</a:t>
            </a:r>
            <a:endParaRPr lang="zh-TW" altLang="en-US" dirty="0"/>
          </a:p>
        </p:txBody>
      </p:sp>
      <p:sp>
        <p:nvSpPr>
          <p:cNvPr id="11" name="文字方塊 10">
            <a:extLst>
              <a:ext uri="{FF2B5EF4-FFF2-40B4-BE49-F238E27FC236}">
                <a16:creationId xmlns:a16="http://schemas.microsoft.com/office/drawing/2014/main" id="{9328A804-A1C3-4766-9912-DE19A3F269FA}"/>
              </a:ext>
            </a:extLst>
          </p:cNvPr>
          <p:cNvSpPr txBox="1"/>
          <p:nvPr/>
        </p:nvSpPr>
        <p:spPr>
          <a:xfrm>
            <a:off x="7508050" y="1521952"/>
            <a:ext cx="3312125" cy="461665"/>
          </a:xfrm>
          <a:prstGeom prst="rect">
            <a:avLst/>
          </a:prstGeom>
          <a:noFill/>
        </p:spPr>
        <p:txBody>
          <a:bodyPr wrap="none" rtlCol="0">
            <a:spAutoFit/>
          </a:bodyPr>
          <a:lstStyle/>
          <a:p>
            <a:r>
              <a:rPr lang="en-US" altLang="zh-TW" sz="2400" b="1" dirty="0">
                <a:solidFill>
                  <a:schemeClr val="accent2">
                    <a:lumMod val="75000"/>
                  </a:schemeClr>
                </a:solidFill>
                <a:latin typeface="Arial" panose="020B0604020202020204" pitchFamily="34" charset="0"/>
                <a:cs typeface="Arial" panose="020B0604020202020204" pitchFamily="34" charset="0"/>
              </a:rPr>
              <a:t>Positive correlation : </a:t>
            </a:r>
          </a:p>
        </p:txBody>
      </p:sp>
      <p:sp>
        <p:nvSpPr>
          <p:cNvPr id="12" name="文字方塊 11">
            <a:extLst>
              <a:ext uri="{FF2B5EF4-FFF2-40B4-BE49-F238E27FC236}">
                <a16:creationId xmlns:a16="http://schemas.microsoft.com/office/drawing/2014/main" id="{82D1777C-ACD6-4AD3-BF8D-F2690855B29C}"/>
              </a:ext>
            </a:extLst>
          </p:cNvPr>
          <p:cNvSpPr txBox="1"/>
          <p:nvPr/>
        </p:nvSpPr>
        <p:spPr>
          <a:xfrm>
            <a:off x="7508050" y="2270455"/>
            <a:ext cx="3617509"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Ex : QKI, FUS, HNRNPL ....</a:t>
            </a:r>
            <a:endParaRPr lang="zh-TW" altLang="en-US" dirty="0"/>
          </a:p>
        </p:txBody>
      </p:sp>
      <p:pic>
        <p:nvPicPr>
          <p:cNvPr id="14" name="圖片 13">
            <a:extLst>
              <a:ext uri="{FF2B5EF4-FFF2-40B4-BE49-F238E27FC236}">
                <a16:creationId xmlns:a16="http://schemas.microsoft.com/office/drawing/2014/main" id="{5E881A6C-D303-4572-9862-60993858A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539" y="3380385"/>
            <a:ext cx="4899372" cy="2367640"/>
          </a:xfrm>
          <a:prstGeom prst="rect">
            <a:avLst/>
          </a:prstGeom>
        </p:spPr>
      </p:pic>
      <p:sp>
        <p:nvSpPr>
          <p:cNvPr id="15" name="文字方塊 14">
            <a:extLst>
              <a:ext uri="{FF2B5EF4-FFF2-40B4-BE49-F238E27FC236}">
                <a16:creationId xmlns:a16="http://schemas.microsoft.com/office/drawing/2014/main" id="{5D82185A-4BF7-4FE3-8BDE-FDEFC09665F7}"/>
              </a:ext>
            </a:extLst>
          </p:cNvPr>
          <p:cNvSpPr txBox="1"/>
          <p:nvPr/>
        </p:nvSpPr>
        <p:spPr>
          <a:xfrm>
            <a:off x="6892488" y="5806073"/>
            <a:ext cx="6112312" cy="338554"/>
          </a:xfrm>
          <a:prstGeom prst="rect">
            <a:avLst/>
          </a:prstGeom>
          <a:noFill/>
        </p:spPr>
        <p:txBody>
          <a:bodyPr wrap="square">
            <a:spAutoFit/>
          </a:bodyPr>
          <a:lstStyle/>
          <a:p>
            <a:r>
              <a:rPr lang="en-US" altLang="zh-TW" sz="1600" dirty="0">
                <a:solidFill>
                  <a:schemeClr val="bg2">
                    <a:lumMod val="75000"/>
                  </a:schemeClr>
                </a:solidFill>
                <a:latin typeface="-apple-system"/>
              </a:rPr>
              <a:t>(</a:t>
            </a:r>
            <a:r>
              <a:rPr lang="en-US" altLang="zh-TW" sz="1600" dirty="0" err="1">
                <a:solidFill>
                  <a:schemeClr val="bg2">
                    <a:lumMod val="75000"/>
                  </a:schemeClr>
                </a:solidFill>
                <a:latin typeface="-apple-system"/>
              </a:rPr>
              <a:t>Jianming</a:t>
            </a:r>
            <a:r>
              <a:rPr lang="en-US" altLang="zh-TW" sz="1600" dirty="0">
                <a:solidFill>
                  <a:schemeClr val="bg2">
                    <a:lumMod val="75000"/>
                  </a:schemeClr>
                </a:solidFill>
                <a:latin typeface="-apple-system"/>
              </a:rPr>
              <a:t> Lu, </a:t>
            </a:r>
            <a:r>
              <a:rPr lang="en-US" altLang="zh-TW" sz="1600" b="0" i="0" dirty="0">
                <a:solidFill>
                  <a:schemeClr val="bg2">
                    <a:lumMod val="75000"/>
                  </a:schemeClr>
                </a:solidFill>
                <a:effectLst/>
                <a:latin typeface="-apple-system"/>
              </a:rPr>
              <a:t>et al. </a:t>
            </a:r>
            <a:r>
              <a:rPr lang="pt-BR" altLang="zh-TW" sz="1600" i="1" dirty="0">
                <a:solidFill>
                  <a:schemeClr val="bg2">
                    <a:lumMod val="75000"/>
                  </a:schemeClr>
                </a:solidFill>
                <a:latin typeface="-apple-system"/>
              </a:rPr>
              <a:t>Molecular Therapy - Nucleic Acids. </a:t>
            </a:r>
            <a:r>
              <a:rPr lang="en-US" altLang="zh-TW" sz="1600" b="0" i="0" dirty="0">
                <a:solidFill>
                  <a:schemeClr val="bg2">
                    <a:lumMod val="75000"/>
                  </a:schemeClr>
                </a:solidFill>
                <a:effectLst/>
                <a:latin typeface="-apple-system"/>
              </a:rPr>
              <a:t>(2021))</a:t>
            </a:r>
            <a:endParaRPr lang="zh-TW" altLang="en-US" sz="1600" dirty="0">
              <a:solidFill>
                <a:schemeClr val="bg2">
                  <a:lumMod val="75000"/>
                </a:schemeClr>
              </a:solidFill>
            </a:endParaRPr>
          </a:p>
        </p:txBody>
      </p:sp>
      <p:sp>
        <p:nvSpPr>
          <p:cNvPr id="16" name="文字方塊 15">
            <a:extLst>
              <a:ext uri="{FF2B5EF4-FFF2-40B4-BE49-F238E27FC236}">
                <a16:creationId xmlns:a16="http://schemas.microsoft.com/office/drawing/2014/main" id="{FAA0167F-D21E-4134-8989-D5A5ADDBF263}"/>
              </a:ext>
            </a:extLst>
          </p:cNvPr>
          <p:cNvSpPr txBox="1"/>
          <p:nvPr/>
        </p:nvSpPr>
        <p:spPr>
          <a:xfrm>
            <a:off x="350917" y="5975350"/>
            <a:ext cx="6112312" cy="338554"/>
          </a:xfrm>
          <a:prstGeom prst="rect">
            <a:avLst/>
          </a:prstGeom>
          <a:noFill/>
        </p:spPr>
        <p:txBody>
          <a:bodyPr wrap="square">
            <a:spAutoFit/>
          </a:bodyPr>
          <a:lstStyle/>
          <a:p>
            <a:r>
              <a:rPr lang="en-US" altLang="zh-TW" sz="1600" dirty="0">
                <a:solidFill>
                  <a:schemeClr val="bg2">
                    <a:lumMod val="75000"/>
                  </a:schemeClr>
                </a:solidFill>
                <a:latin typeface="-apple-system"/>
              </a:rPr>
              <a:t>(Lasse S. Kristensen, </a:t>
            </a:r>
            <a:r>
              <a:rPr lang="en-US" altLang="zh-TW" sz="1600" b="0" i="0" dirty="0">
                <a:solidFill>
                  <a:schemeClr val="bg2">
                    <a:lumMod val="75000"/>
                  </a:schemeClr>
                </a:solidFill>
                <a:effectLst/>
                <a:latin typeface="-apple-system"/>
              </a:rPr>
              <a:t>et al. </a:t>
            </a:r>
            <a:r>
              <a:rPr lang="pt-BR" altLang="zh-TW" sz="1600" i="1" dirty="0">
                <a:solidFill>
                  <a:schemeClr val="bg2">
                    <a:lumMod val="75000"/>
                  </a:schemeClr>
                </a:solidFill>
                <a:latin typeface="-apple-system"/>
              </a:rPr>
              <a:t>Nature Reviews Genetics. </a:t>
            </a:r>
            <a:r>
              <a:rPr lang="en-US" altLang="zh-TW" sz="1600" b="0" i="0" dirty="0">
                <a:solidFill>
                  <a:schemeClr val="bg2">
                    <a:lumMod val="75000"/>
                  </a:schemeClr>
                </a:solidFill>
                <a:effectLst/>
                <a:latin typeface="-apple-system"/>
              </a:rPr>
              <a:t>(2019))</a:t>
            </a:r>
            <a:endParaRPr lang="zh-TW" altLang="en-US" sz="1600" dirty="0">
              <a:solidFill>
                <a:schemeClr val="bg2">
                  <a:lumMod val="75000"/>
                </a:schemeClr>
              </a:solidFill>
            </a:endParaRPr>
          </a:p>
        </p:txBody>
      </p:sp>
      <p:pic>
        <p:nvPicPr>
          <p:cNvPr id="20" name="圖片 19">
            <a:extLst>
              <a:ext uri="{FF2B5EF4-FFF2-40B4-BE49-F238E27FC236}">
                <a16:creationId xmlns:a16="http://schemas.microsoft.com/office/drawing/2014/main" id="{F19E2D68-2ED8-4150-8F62-64B484C87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838" y="1493501"/>
            <a:ext cx="2468904" cy="3870998"/>
          </a:xfrm>
          <a:prstGeom prst="rect">
            <a:avLst/>
          </a:prstGeom>
        </p:spPr>
      </p:pic>
      <p:sp>
        <p:nvSpPr>
          <p:cNvPr id="5" name="投影片編號版面配置區 4">
            <a:extLst>
              <a:ext uri="{FF2B5EF4-FFF2-40B4-BE49-F238E27FC236}">
                <a16:creationId xmlns:a16="http://schemas.microsoft.com/office/drawing/2014/main" id="{199C513D-012D-4FCE-A0E5-F5CAF7DEA0ED}"/>
              </a:ext>
            </a:extLst>
          </p:cNvPr>
          <p:cNvSpPr>
            <a:spLocks noGrp="1"/>
          </p:cNvSpPr>
          <p:nvPr>
            <p:ph type="sldNum" sz="quarter" idx="12"/>
          </p:nvPr>
        </p:nvSpPr>
        <p:spPr/>
        <p:txBody>
          <a:bodyPr/>
          <a:lstStyle/>
          <a:p>
            <a:fld id="{D5321667-2103-40FE-9D6A-2E1CB32CCCAB}" type="slidenum">
              <a:rPr lang="zh-TW" altLang="en-US" smtClean="0"/>
              <a:t>8</a:t>
            </a:fld>
            <a:endParaRPr lang="zh-TW" altLang="en-US"/>
          </a:p>
        </p:txBody>
      </p:sp>
    </p:spTree>
    <p:extLst>
      <p:ext uri="{BB962C8B-B14F-4D97-AF65-F5344CB8AC3E}">
        <p14:creationId xmlns:p14="http://schemas.microsoft.com/office/powerpoint/2010/main" val="16385779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04D7796-27EA-4BA1-9DB0-3678D69A9841}"/>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98939AB8-77EA-4E82-AC1E-B37B3AD79CAB}"/>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4" name="文字方塊 3">
            <a:extLst>
              <a:ext uri="{FF2B5EF4-FFF2-40B4-BE49-F238E27FC236}">
                <a16:creationId xmlns:a16="http://schemas.microsoft.com/office/drawing/2014/main" id="{7EB781DA-0163-4E89-A969-69F9328BD27B}"/>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Functions of </a:t>
            </a:r>
            <a:r>
              <a:rPr lang="en-US" altLang="zh-TW" sz="2800" b="1" dirty="0" err="1">
                <a:latin typeface="Arial" panose="020B0604020202020204" pitchFamily="34" charset="0"/>
                <a:cs typeface="Arial" panose="020B0604020202020204" pitchFamily="34" charset="0"/>
              </a:rPr>
              <a:t>circRNA</a:t>
            </a:r>
            <a:endParaRPr lang="zh-TW" altLang="en-US" sz="2800" b="1"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6B4192F8-CAC0-49D9-A706-20A7EEB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705" y="907260"/>
            <a:ext cx="6040955" cy="5658483"/>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D18DD964-A61F-434F-8827-C8AE904E7E32}"/>
              </a:ext>
            </a:extLst>
          </p:cNvPr>
          <p:cNvSpPr txBox="1"/>
          <p:nvPr/>
        </p:nvSpPr>
        <p:spPr>
          <a:xfrm>
            <a:off x="67695" y="6488249"/>
            <a:ext cx="6112312" cy="338554"/>
          </a:xfrm>
          <a:prstGeom prst="rect">
            <a:avLst/>
          </a:prstGeom>
          <a:noFill/>
        </p:spPr>
        <p:txBody>
          <a:bodyPr wrap="square">
            <a:spAutoFit/>
          </a:bodyPr>
          <a:lstStyle/>
          <a:p>
            <a:r>
              <a:rPr lang="en-US" altLang="zh-TW" sz="1600" dirty="0">
                <a:solidFill>
                  <a:schemeClr val="bg2">
                    <a:lumMod val="75000"/>
                  </a:schemeClr>
                </a:solidFill>
                <a:latin typeface="-apple-system"/>
              </a:rPr>
              <a:t>(Arundhati Das, </a:t>
            </a:r>
            <a:r>
              <a:rPr lang="en-US" altLang="zh-TW" sz="1600" b="0" i="0" dirty="0">
                <a:solidFill>
                  <a:schemeClr val="bg2">
                    <a:lumMod val="75000"/>
                  </a:schemeClr>
                </a:solidFill>
                <a:effectLst/>
                <a:latin typeface="-apple-system"/>
              </a:rPr>
              <a:t>et al. </a:t>
            </a:r>
            <a:r>
              <a:rPr lang="pt-BR" altLang="zh-TW" sz="1600" i="1" dirty="0">
                <a:solidFill>
                  <a:schemeClr val="bg2">
                    <a:lumMod val="75000"/>
                  </a:schemeClr>
                </a:solidFill>
                <a:latin typeface="-apple-system"/>
              </a:rPr>
              <a:t>Noncoding RNA. </a:t>
            </a:r>
            <a:r>
              <a:rPr lang="en-US" altLang="zh-TW" sz="1600" b="0" i="0" dirty="0">
                <a:solidFill>
                  <a:schemeClr val="bg2">
                    <a:lumMod val="75000"/>
                  </a:schemeClr>
                </a:solidFill>
                <a:effectLst/>
                <a:latin typeface="-apple-system"/>
              </a:rPr>
              <a:t>(2021))</a:t>
            </a:r>
            <a:endParaRPr lang="zh-TW" altLang="en-US" sz="1600" dirty="0">
              <a:solidFill>
                <a:schemeClr val="bg2">
                  <a:lumMod val="75000"/>
                </a:schemeClr>
              </a:solidFill>
            </a:endParaRPr>
          </a:p>
        </p:txBody>
      </p:sp>
      <p:sp>
        <p:nvSpPr>
          <p:cNvPr id="5" name="局部圓 4">
            <a:extLst>
              <a:ext uri="{FF2B5EF4-FFF2-40B4-BE49-F238E27FC236}">
                <a16:creationId xmlns:a16="http://schemas.microsoft.com/office/drawing/2014/main" id="{D9ECE60B-7A19-4018-B60A-A1298EB638D9}"/>
              </a:ext>
            </a:extLst>
          </p:cNvPr>
          <p:cNvSpPr/>
          <p:nvPr/>
        </p:nvSpPr>
        <p:spPr>
          <a:xfrm>
            <a:off x="3093266" y="752270"/>
            <a:ext cx="6348908" cy="5982749"/>
          </a:xfrm>
          <a:prstGeom prst="pie">
            <a:avLst>
              <a:gd name="adj1" fmla="val 1794863"/>
              <a:gd name="adj2" fmla="val 1628161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6" name="投影片編號版面配置區 5">
            <a:extLst>
              <a:ext uri="{FF2B5EF4-FFF2-40B4-BE49-F238E27FC236}">
                <a16:creationId xmlns:a16="http://schemas.microsoft.com/office/drawing/2014/main" id="{3F985109-A136-4B85-9EA6-3E31626FB3A0}"/>
              </a:ext>
            </a:extLst>
          </p:cNvPr>
          <p:cNvSpPr>
            <a:spLocks noGrp="1"/>
          </p:cNvSpPr>
          <p:nvPr>
            <p:ph type="sldNum" sz="quarter" idx="12"/>
          </p:nvPr>
        </p:nvSpPr>
        <p:spPr/>
        <p:txBody>
          <a:bodyPr/>
          <a:lstStyle/>
          <a:p>
            <a:fld id="{D5321667-2103-40FE-9D6A-2E1CB32CCCAB}" type="slidenum">
              <a:rPr lang="zh-TW" altLang="en-US" smtClean="0"/>
              <a:t>9</a:t>
            </a:fld>
            <a:endParaRPr lang="zh-TW" altLang="en-US"/>
          </a:p>
        </p:txBody>
      </p:sp>
    </p:spTree>
    <p:extLst>
      <p:ext uri="{BB962C8B-B14F-4D97-AF65-F5344CB8AC3E}">
        <p14:creationId xmlns:p14="http://schemas.microsoft.com/office/powerpoint/2010/main" val="37255686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文件" ma:contentTypeID="0x010100A35ECA0AD592E644BD64EB740B6C1D78" ma:contentTypeVersion="11" ma:contentTypeDescription="建立新的文件。" ma:contentTypeScope="" ma:versionID="88f8c5993b5e2e410f708faf29a23790">
  <xsd:schema xmlns:xsd="http://www.w3.org/2001/XMLSchema" xmlns:xs="http://www.w3.org/2001/XMLSchema" xmlns:p="http://schemas.microsoft.com/office/2006/metadata/properties" xmlns:ns3="ab9fe207-d42d-4d22-8367-b75f813ac15e" targetNamespace="http://schemas.microsoft.com/office/2006/metadata/properties" ma:root="true" ma:fieldsID="a792c87dea708684acf0373310f8cbcb" ns3:_="">
    <xsd:import namespace="ab9fe207-d42d-4d22-8367-b75f813ac15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9fe207-d42d-4d22-8367-b75f813ac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0A5026-D339-4882-B22F-97E9DB6490E1}">
  <ds:schemaRefs>
    <ds:schemaRef ds:uri="http://schemas.microsoft.com/sharepoint/v3/contenttype/forms"/>
  </ds:schemaRefs>
</ds:datastoreItem>
</file>

<file path=customXml/itemProps2.xml><?xml version="1.0" encoding="utf-8"?>
<ds:datastoreItem xmlns:ds="http://schemas.openxmlformats.org/officeDocument/2006/customXml" ds:itemID="{5A7E3B9B-703D-4799-A580-19FE19323C6C}">
  <ds:schemaRefs>
    <ds:schemaRef ds:uri="http://schemas.microsoft.com/office/2006/documentManagement/types"/>
    <ds:schemaRef ds:uri="ab9fe207-d42d-4d22-8367-b75f813ac15e"/>
    <ds:schemaRef ds:uri="http://schemas.microsoft.com/office/infopath/2007/PartnerControls"/>
    <ds:schemaRef ds:uri="http://purl.org/dc/elements/1.1/"/>
    <ds:schemaRef ds:uri="http://www.w3.org/XML/1998/namespace"/>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3B80598-6527-47F9-A36C-86DFD7284EC7}">
  <ds:schemaRefs>
    <ds:schemaRef ds:uri="http://schemas.microsoft.com/office/2006/metadata/contentType"/>
    <ds:schemaRef ds:uri="http://schemas.microsoft.com/office/2006/metadata/properties/metaAttributes"/>
    <ds:schemaRef ds:uri="http://www.w3.org/2000/xmlns/"/>
    <ds:schemaRef ds:uri="http://www.w3.org/2001/XMLSchema"/>
    <ds:schemaRef ds:uri="ab9fe207-d42d-4d22-8367-b75f813ac15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12539</TotalTime>
  <Words>3395</Words>
  <Application>Microsoft Office PowerPoint</Application>
  <PresentationFormat>寬螢幕</PresentationFormat>
  <Paragraphs>388</Paragraphs>
  <Slides>44</Slides>
  <Notes>40</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44</vt:i4>
      </vt:variant>
    </vt:vector>
  </HeadingPairs>
  <TitlesOfParts>
    <vt:vector size="59" baseType="lpstr">
      <vt:lpstr>AdvOTf9433e2d</vt:lpstr>
      <vt:lpstr>-apple-system</vt:lpstr>
      <vt:lpstr>Harding</vt:lpstr>
      <vt:lpstr>Lato</vt:lpstr>
      <vt:lpstr>LnltlpSbqpjlAdvTT86d47313</vt:lpstr>
      <vt:lpstr>Muli</vt:lpstr>
      <vt:lpstr>TimesNewRomanPS-ItalicMT</vt:lpstr>
      <vt:lpstr>TimesNewRomanPSMT</vt:lpstr>
      <vt:lpstr>新細明體</vt:lpstr>
      <vt:lpstr>標楷體</vt:lpstr>
      <vt:lpstr>Arial</vt:lpstr>
      <vt:lpstr>Calibri</vt:lpstr>
      <vt:lpstr>Calibri Light</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柯怡君</dc:creator>
  <cp:lastModifiedBy>柯怡君</cp:lastModifiedBy>
  <cp:revision>294</cp:revision>
  <dcterms:created xsi:type="dcterms:W3CDTF">2023-01-11T08:55:21Z</dcterms:created>
  <dcterms:modified xsi:type="dcterms:W3CDTF">2023-02-13T00:53:19Z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0x010100A35ECA0AD592E644BD64EB740B6C1D78</vt:lpwstr>
  </property>
</Properties>
</file>